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358" r:id="rId3"/>
    <p:sldId id="272" r:id="rId4"/>
    <p:sldId id="268" r:id="rId5"/>
    <p:sldId id="269" r:id="rId6"/>
    <p:sldId id="257" r:id="rId7"/>
    <p:sldId id="336" r:id="rId8"/>
    <p:sldId id="338" r:id="rId9"/>
    <p:sldId id="340" r:id="rId10"/>
    <p:sldId id="342" r:id="rId11"/>
    <p:sldId id="344" r:id="rId12"/>
    <p:sldId id="346" r:id="rId13"/>
    <p:sldId id="348" r:id="rId14"/>
    <p:sldId id="350" r:id="rId15"/>
    <p:sldId id="258" r:id="rId16"/>
    <p:sldId id="259" r:id="rId17"/>
    <p:sldId id="334" r:id="rId18"/>
    <p:sldId id="260" r:id="rId19"/>
    <p:sldId id="353" r:id="rId20"/>
    <p:sldId id="262" r:id="rId21"/>
    <p:sldId id="263" r:id="rId22"/>
    <p:sldId id="264" r:id="rId23"/>
    <p:sldId id="265" r:id="rId24"/>
    <p:sldId id="357" r:id="rId25"/>
    <p:sldId id="266" r:id="rId26"/>
    <p:sldId id="267" r:id="rId27"/>
    <p:sldId id="288" r:id="rId28"/>
    <p:sldId id="290" r:id="rId29"/>
    <p:sldId id="292" r:id="rId30"/>
    <p:sldId id="294" r:id="rId31"/>
    <p:sldId id="296" r:id="rId32"/>
    <p:sldId id="298" r:id="rId33"/>
    <p:sldId id="300" r:id="rId34"/>
    <p:sldId id="302" r:id="rId35"/>
    <p:sldId id="304" r:id="rId36"/>
    <p:sldId id="306" r:id="rId37"/>
    <p:sldId id="308" r:id="rId38"/>
    <p:sldId id="310" r:id="rId39"/>
    <p:sldId id="312" r:id="rId40"/>
    <p:sldId id="314" r:id="rId41"/>
    <p:sldId id="320" r:id="rId42"/>
    <p:sldId id="322" r:id="rId43"/>
    <p:sldId id="324" r:id="rId44"/>
    <p:sldId id="326" r:id="rId45"/>
    <p:sldId id="328" r:id="rId46"/>
    <p:sldId id="330" r:id="rId47"/>
    <p:sldId id="33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fitness.com.hr/prehrana/dodaci-prehrani/Najbolja-forma-omega-3-masnih-kiselina.aspx" TargetMode="External"/><Relationship Id="rId2" Type="http://schemas.openxmlformats.org/officeDocument/2006/relationships/hyperlink" Target="https://www.fitness.com.hr/prehrana/dodaci-prehrani/Epa-i-dha-omega-3-prednosti.aspx" TargetMode="External"/><Relationship Id="rId1" Type="http://schemas.openxmlformats.org/officeDocument/2006/relationships/slideLayout" Target="../slideLayouts/slideLayout6.xml"/><Relationship Id="rId4" Type="http://schemas.openxmlformats.org/officeDocument/2006/relationships/hyperlink" Target="https://www.fitness.com.hr/prehrana/nutricionizam/Omega-3.aspx"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fitness.com.hr/prehrana/nutricionizam/Sto-su-antioksidansi.aspx"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fitness.com.hr/prehrana/nutricionizam/Sve-tajne-vitamina-B-kompleksa.aspx" TargetMode="External"/><Relationship Id="rId2" Type="http://schemas.openxmlformats.org/officeDocument/2006/relationships/hyperlink" Target="https://www.fitness.com.hr/prehrana/nutricionizam/Vitamin-b12-osjecajte-se-snaznije-zdravije.aspx"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fitness.com.hr/prehrana/planirana-prehrana/Smoothie-vitamin-c.aspx" TargetMode="External"/><Relationship Id="rId2" Type="http://schemas.openxmlformats.org/officeDocument/2006/relationships/hyperlink" Target="https://www.fitness.com.hr/prehrana/nutricionizam/Uloga-C-vitamina.aspx" TargetMode="Externa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fitness.com.hr/prehrana/nutricionizam/Vitamin-E-vasa-zastita-od-bolesti.aspx"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www.fitness.com.hr/prehrana/nutricionizam/Unos-minerala.aspx"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www.fitness.com.hr/prehrana/nutricionizam/Zeljezo-gdje-ga-ima-kako-djeluje-i-doziranje.aspx" TargetMode="External"/><Relationship Id="rId2" Type="http://schemas.openxmlformats.org/officeDocument/2006/relationships/hyperlink" Target="https://www.fitness.com.hr/prehrana/nutricionizam/Zeljezo.aspx" TargetMode="Externa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4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64162"/>
          </a:xfrm>
        </p:spPr>
        <p:txBody>
          <a:bodyPr/>
          <a:lstStyle/>
          <a:p>
            <a:r>
              <a:rPr lang="bs-Latn-BA" dirty="0" smtClean="0"/>
              <a:t>PREHRANA KOD GERIJATRIJSKE POPULACIJE</a:t>
            </a:r>
            <a:br>
              <a:rPr lang="bs-Latn-BA" dirty="0" smtClean="0"/>
            </a:br>
            <a:r>
              <a:rPr lang="bs-Latn-BA" dirty="0" smtClean="0"/>
              <a:t>AZRA ALAJBEGOVIĆ</a:t>
            </a:r>
            <a:endParaRPr lang="bs-Latn-B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HP 800 G\AppData\Local\Packages\Microsoft.Windows.Photos_8wekyb3d8bbwe\TempState\ShareServiceTempFolder\Slika-1024x596.jpeg"/>
          <p:cNvPicPr>
            <a:picLocks noChangeAspect="1" noChangeArrowheads="1"/>
          </p:cNvPicPr>
          <p:nvPr/>
        </p:nvPicPr>
        <p:blipFill>
          <a:blip r:embed="rId2"/>
          <a:srcRect/>
          <a:stretch>
            <a:fillRect/>
          </a:stretch>
        </p:blipFill>
        <p:spPr bwMode="auto">
          <a:xfrm>
            <a:off x="63500" y="152400"/>
            <a:ext cx="8623300" cy="647699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5668962"/>
          </a:xfrm>
        </p:spPr>
        <p:txBody>
          <a:bodyPr>
            <a:normAutofit fontScale="90000"/>
          </a:bodyPr>
          <a:lstStyle/>
          <a:p>
            <a:pPr algn="l"/>
            <a:r>
              <a:rPr lang="bs-Latn-BA" sz="3200" b="1" dirty="0" smtClean="0"/>
              <a:t>Mediteranska dijeta </a:t>
            </a:r>
            <a:r>
              <a:rPr lang="bs-Latn-BA" sz="3200" dirty="0" smtClean="0"/>
              <a:t>tipična je tradicionalna prehrana na području Mediterana, a temelji se na konzumaciji povrća, voća, žitarica, mahunarki, orašastih plodova i sjemenki, ribe i maslinovog ulja uz umjerenu konzumaciju mesa i mliječnih proizvoda.</a:t>
            </a:r>
            <a:br>
              <a:rPr lang="bs-Latn-BA" sz="3200" dirty="0" smtClean="0"/>
            </a:br>
            <a:endParaRPr lang="bs-Latn-BA" sz="3200" dirty="0"/>
          </a:p>
        </p:txBody>
      </p:sp>
      <p:pic>
        <p:nvPicPr>
          <p:cNvPr id="1028" name="Picture 4" descr="C:\Users\HP 800 G\AppData\Local\Packages\Microsoft.Windows.Photos_8wekyb3d8bbwe\TempState\ShareServiceTempFolder\download (3).jpeg"/>
          <p:cNvPicPr>
            <a:picLocks noChangeAspect="1" noChangeArrowheads="1"/>
          </p:cNvPicPr>
          <p:nvPr/>
        </p:nvPicPr>
        <p:blipFill>
          <a:blip r:embed="rId2"/>
          <a:srcRect/>
          <a:stretch>
            <a:fillRect/>
          </a:stretch>
        </p:blipFill>
        <p:spPr bwMode="auto">
          <a:xfrm>
            <a:off x="5410200" y="457200"/>
            <a:ext cx="2619375" cy="1743075"/>
          </a:xfrm>
          <a:prstGeom prst="rect">
            <a:avLst/>
          </a:prstGeom>
          <a:noFill/>
        </p:spPr>
      </p:pic>
      <p:pic>
        <p:nvPicPr>
          <p:cNvPr id="1030" name="Picture 6" descr="C:\Users\HP 800 G\AppData\Local\Packages\Microsoft.Windows.Photos_8wekyb3d8bbwe\TempState\ShareServiceTempFolder\download (4).jpeg"/>
          <p:cNvPicPr>
            <a:picLocks noChangeAspect="1" noChangeArrowheads="1"/>
          </p:cNvPicPr>
          <p:nvPr/>
        </p:nvPicPr>
        <p:blipFill>
          <a:blip r:embed="rId3"/>
          <a:srcRect/>
          <a:stretch>
            <a:fillRect/>
          </a:stretch>
        </p:blipFill>
        <p:spPr bwMode="auto">
          <a:xfrm>
            <a:off x="5410200" y="2438400"/>
            <a:ext cx="2619375" cy="1743075"/>
          </a:xfrm>
          <a:prstGeom prst="rect">
            <a:avLst/>
          </a:prstGeom>
          <a:noFill/>
        </p:spPr>
      </p:pic>
      <p:pic>
        <p:nvPicPr>
          <p:cNvPr id="1032" name="Picture 8" descr="C:\Users\HP 800 G\AppData\Local\Packages\Microsoft.Windows.Photos_8wekyb3d8bbwe\TempState\ShareServiceTempFolder\download (5).jpeg"/>
          <p:cNvPicPr>
            <a:picLocks noChangeAspect="1" noChangeArrowheads="1"/>
          </p:cNvPicPr>
          <p:nvPr/>
        </p:nvPicPr>
        <p:blipFill>
          <a:blip r:embed="rId4"/>
          <a:srcRect/>
          <a:stretch>
            <a:fillRect/>
          </a:stretch>
        </p:blipFill>
        <p:spPr bwMode="auto">
          <a:xfrm>
            <a:off x="5562600" y="4419600"/>
            <a:ext cx="2619375" cy="17430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bs-Latn-BA" sz="2800" dirty="0" smtClean="0"/>
              <a:t/>
            </a:r>
            <a:br>
              <a:rPr lang="bs-Latn-BA" sz="2800" dirty="0" smtClean="0"/>
            </a:br>
            <a:r>
              <a:rPr lang="bs-Latn-BA" sz="2800" dirty="0" smtClean="0"/>
              <a:t/>
            </a:r>
            <a:br>
              <a:rPr lang="bs-Latn-BA" sz="2800" dirty="0" smtClean="0"/>
            </a:br>
            <a:r>
              <a:rPr lang="bs-Latn-BA" sz="2800" dirty="0" smtClean="0"/>
              <a:t/>
            </a:r>
            <a:br>
              <a:rPr lang="bs-Latn-BA" sz="2800" dirty="0" smtClean="0"/>
            </a:br>
            <a:endParaRPr lang="bs-Latn-BA" sz="2800" dirty="0"/>
          </a:p>
        </p:txBody>
      </p:sp>
      <p:pic>
        <p:nvPicPr>
          <p:cNvPr id="18434" name="Picture 2" descr="C:\Users\HP 800 G\Desktop\download (7).jfif"/>
          <p:cNvPicPr>
            <a:picLocks noChangeAspect="1" noChangeArrowheads="1"/>
          </p:cNvPicPr>
          <p:nvPr/>
        </p:nvPicPr>
        <p:blipFill>
          <a:blip r:embed="rId2"/>
          <a:srcRect/>
          <a:stretch>
            <a:fillRect/>
          </a:stretch>
        </p:blipFill>
        <p:spPr bwMode="auto">
          <a:xfrm>
            <a:off x="4876800" y="1295400"/>
            <a:ext cx="3028950" cy="1514475"/>
          </a:xfrm>
          <a:prstGeom prst="rect">
            <a:avLst/>
          </a:prstGeom>
          <a:noFill/>
        </p:spPr>
      </p:pic>
      <p:pic>
        <p:nvPicPr>
          <p:cNvPr id="18435" name="Picture 3" descr="C:\Users\HP 800 G\Desktop\download (6).jfif"/>
          <p:cNvPicPr>
            <a:picLocks noChangeAspect="1" noChangeArrowheads="1"/>
          </p:cNvPicPr>
          <p:nvPr/>
        </p:nvPicPr>
        <p:blipFill>
          <a:blip r:embed="rId3"/>
          <a:srcRect/>
          <a:stretch>
            <a:fillRect/>
          </a:stretch>
        </p:blipFill>
        <p:spPr bwMode="auto">
          <a:xfrm>
            <a:off x="5791200" y="3505200"/>
            <a:ext cx="2486025" cy="1838325"/>
          </a:xfrm>
          <a:prstGeom prst="rect">
            <a:avLst/>
          </a:prstGeom>
          <a:noFill/>
        </p:spPr>
      </p:pic>
      <p:sp>
        <p:nvSpPr>
          <p:cNvPr id="5" name="Rectangle 4"/>
          <p:cNvSpPr/>
          <p:nvPr/>
        </p:nvSpPr>
        <p:spPr>
          <a:xfrm>
            <a:off x="838200" y="1066801"/>
            <a:ext cx="3810000" cy="4832092"/>
          </a:xfrm>
          <a:prstGeom prst="rect">
            <a:avLst/>
          </a:prstGeom>
        </p:spPr>
        <p:txBody>
          <a:bodyPr wrap="square">
            <a:spAutoFit/>
          </a:bodyPr>
          <a:lstStyle/>
          <a:p>
            <a:r>
              <a:rPr lang="bs-Latn-BA" sz="2800" dirty="0" smtClean="0"/>
              <a:t>Ekstra djevičansko maslinovo ulje kao sastavni dio prehrane za prevenciju Alzheimerove bolesti je  namirnica s povoljnim djelovanjem i trebalo biti temeljni izvor masti. </a:t>
            </a:r>
            <a:r>
              <a:rPr lang="bs-Latn-BA" sz="2800" i="1" dirty="0" smtClean="0"/>
              <a:t>Oleokantal – spoj iz maslinova ulja je jak prirodni nesteroidni protuupalni lijek. </a:t>
            </a:r>
            <a:endParaRPr lang="bs-Latn-BA"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5364162"/>
          </a:xfrm>
        </p:spPr>
        <p:txBody>
          <a:bodyPr>
            <a:noAutofit/>
          </a:bodyPr>
          <a:lstStyle/>
          <a:p>
            <a:pPr algn="l"/>
            <a:r>
              <a:rPr lang="bs-Latn-BA" sz="2000" dirty="0" smtClean="0"/>
              <a:t>Oleokantal ima sposobnost promjene strukture neurotoksičnih proteina za koje se vjeruje da imaju ključnu ulogu u nastanku Alzheimerove bolesti.</a:t>
            </a:r>
            <a:br>
              <a:rPr lang="bs-Latn-BA" sz="2000" dirty="0" smtClean="0"/>
            </a:br>
            <a:r>
              <a:rPr lang="bs-Latn-BA" sz="2000" dirty="0" smtClean="0"/>
              <a:t/>
            </a:r>
            <a:br>
              <a:rPr lang="bs-Latn-BA" sz="2000" dirty="0" smtClean="0"/>
            </a:br>
            <a:r>
              <a:rPr lang="bs-Latn-BA" sz="2000" b="1" dirty="0" smtClean="0"/>
              <a:t> U odsustvu oleokantala, ti se proteini vežu na sinapse u mozgu što ometa normalnu funkciju živčanih stanica, a rezultat je gubitak pamćenja, smrt stanica te poremećen rad mozga. </a:t>
            </a:r>
            <a:br>
              <a:rPr lang="bs-Latn-BA" sz="2000" b="1" dirty="0" smtClean="0"/>
            </a:br>
            <a:r>
              <a:rPr lang="bs-Latn-BA" sz="2000" b="1" dirty="0" smtClean="0"/>
              <a:t/>
            </a:r>
            <a:br>
              <a:rPr lang="bs-Latn-BA" sz="2000" b="1" dirty="0" smtClean="0"/>
            </a:br>
            <a:r>
              <a:rPr lang="bs-Latn-BA" sz="2000" b="1" dirty="0" smtClean="0"/>
              <a:t>Oleokantal, uz to što ometa vezanje neurotoksičnih proteina na sinapse, čini te proteine pogodnim metama za protutijela..</a:t>
            </a:r>
            <a:r>
              <a:rPr lang="bs-Latn-BA" sz="2000" dirty="0" smtClean="0"/>
              <a:t> </a:t>
            </a:r>
            <a:r>
              <a:rPr lang="bs-Latn-BA" sz="2000" b="1" dirty="0" smtClean="0"/>
              <a:t/>
            </a:r>
            <a:br>
              <a:rPr lang="bs-Latn-BA" sz="2000" b="1" dirty="0" smtClean="0"/>
            </a:br>
            <a:endParaRPr lang="bs-Latn-BA" sz="2000" dirty="0"/>
          </a:p>
        </p:txBody>
      </p:sp>
      <p:pic>
        <p:nvPicPr>
          <p:cNvPr id="19458" name="Picture 2" descr="C:\Users\HP 800 G\AppData\Local\Packages\Microsoft.Windows.Photos_8wekyb3d8bbwe\TempState\ShareServiceTempFolder\download (1).jpeg"/>
          <p:cNvPicPr>
            <a:picLocks noChangeAspect="1" noChangeArrowheads="1"/>
          </p:cNvPicPr>
          <p:nvPr/>
        </p:nvPicPr>
        <p:blipFill>
          <a:blip r:embed="rId2"/>
          <a:srcRect/>
          <a:stretch>
            <a:fillRect/>
          </a:stretch>
        </p:blipFill>
        <p:spPr bwMode="auto">
          <a:xfrm>
            <a:off x="5638800" y="1524000"/>
            <a:ext cx="1962150" cy="1066800"/>
          </a:xfrm>
          <a:prstGeom prst="rect">
            <a:avLst/>
          </a:prstGeom>
          <a:noFill/>
        </p:spPr>
      </p:pic>
      <p:pic>
        <p:nvPicPr>
          <p:cNvPr id="19460" name="Picture 4" descr="C:\Users\HP 800 G\AppData\Local\Packages\Microsoft.Windows.Photos_8wekyb3d8bbwe\TempState\ShareServiceTempFolder\download (8).jpeg"/>
          <p:cNvPicPr>
            <a:picLocks noChangeAspect="1" noChangeArrowheads="1"/>
          </p:cNvPicPr>
          <p:nvPr/>
        </p:nvPicPr>
        <p:blipFill>
          <a:blip r:embed="rId3"/>
          <a:srcRect/>
          <a:stretch>
            <a:fillRect/>
          </a:stretch>
        </p:blipFill>
        <p:spPr bwMode="auto">
          <a:xfrm>
            <a:off x="6096000" y="3352800"/>
            <a:ext cx="1771650" cy="17716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4754562"/>
          </a:xfrm>
        </p:spPr>
        <p:txBody>
          <a:bodyPr>
            <a:normAutofit/>
          </a:bodyPr>
          <a:lstStyle/>
          <a:p>
            <a:pPr algn="l"/>
            <a:r>
              <a:rPr lang="bs-Latn-BA" sz="2000" b="1" dirty="0" smtClean="0"/>
              <a:t>Stanice imunološkog sistema  ispitanika s blagim kognitivnim oštećenjima, nakon uzimanja dodataka prehrani učinkovitije su u „čišćenju“ mozga od β-amiloida – peptida čije se nakupljanje u mozgu smatra ključnim u razvoju Alzheimerove bolesti. </a:t>
            </a:r>
            <a:br>
              <a:rPr lang="bs-Latn-BA" sz="2000" b="1" dirty="0" smtClean="0"/>
            </a:br>
            <a:r>
              <a:rPr lang="bs-Latn-BA" sz="2000" b="1" dirty="0" smtClean="0"/>
              <a:t/>
            </a:r>
            <a:br>
              <a:rPr lang="bs-Latn-BA" sz="2000" b="1" dirty="0" smtClean="0"/>
            </a:br>
            <a:r>
              <a:rPr lang="en-US" sz="1200" b="1" cap="all" dirty="0" smtClean="0"/>
              <a:t>image: PET scans reveal </a:t>
            </a:r>
            <a:r>
              <a:rPr lang="en-US" sz="1200" b="1" cap="all" dirty="0" err="1" smtClean="0"/>
              <a:t>amyloid</a:t>
            </a:r>
            <a:r>
              <a:rPr lang="en-US" sz="1200" b="1" cap="all" dirty="0" smtClean="0"/>
              <a:t> plaques, which appear as warm colors such as red, yellow and orange. On the left is a patient with Alzheimer's disease, and on the right is a person with no detectable </a:t>
            </a:r>
            <a:r>
              <a:rPr lang="en-US" sz="1200" b="1" cap="all" dirty="0" err="1" smtClean="0"/>
              <a:t>amyloid</a:t>
            </a:r>
            <a:r>
              <a:rPr lang="en-US" sz="1200" b="1" cap="all" dirty="0" smtClean="0"/>
              <a:t> deposits in the brain. The middle scan is of a normal person with no symptoms of cognitive problems, but with evident levels of </a:t>
            </a:r>
            <a:r>
              <a:rPr lang="en-US" sz="1200" b="1" cap="all" dirty="0" err="1" smtClean="0"/>
              <a:t>amyloid</a:t>
            </a:r>
            <a:r>
              <a:rPr lang="en-US" sz="1200" b="1" cap="all" dirty="0" smtClean="0"/>
              <a:t> plaque in the </a:t>
            </a:r>
            <a:r>
              <a:rPr lang="en-US" sz="1200" b="1" cap="all" dirty="0" err="1" smtClean="0"/>
              <a:t>brai</a:t>
            </a:r>
            <a:endParaRPr lang="bs-Latn-BA" sz="1200" dirty="0"/>
          </a:p>
        </p:txBody>
      </p:sp>
      <p:pic>
        <p:nvPicPr>
          <p:cNvPr id="27650" name="Picture 2" descr="C:\Users\HP 800 G\AppData\Local\Packages\Microsoft.Windows.Photos_8wekyb3d8bbwe\TempState\ShareServiceTempFolder\download (5).jpeg"/>
          <p:cNvPicPr>
            <a:picLocks noChangeAspect="1" noChangeArrowheads="1"/>
          </p:cNvPicPr>
          <p:nvPr/>
        </p:nvPicPr>
        <p:blipFill>
          <a:blip r:embed="rId2"/>
          <a:srcRect/>
          <a:stretch>
            <a:fillRect/>
          </a:stretch>
        </p:blipFill>
        <p:spPr bwMode="auto">
          <a:xfrm>
            <a:off x="4648200" y="1219200"/>
            <a:ext cx="3505200" cy="2362200"/>
          </a:xfrm>
          <a:prstGeom prst="rect">
            <a:avLst/>
          </a:prstGeom>
          <a:noFill/>
        </p:spPr>
      </p:pic>
      <p:pic>
        <p:nvPicPr>
          <p:cNvPr id="27652" name="Picture 4" descr="C:\Users\HP 800 G\AppData\Local\Packages\Microsoft.Windows.Photos_8wekyb3d8bbwe\TempState\ShareServiceTempFolder\download (7).jpeg"/>
          <p:cNvPicPr>
            <a:picLocks noChangeAspect="1" noChangeArrowheads="1"/>
          </p:cNvPicPr>
          <p:nvPr/>
        </p:nvPicPr>
        <p:blipFill>
          <a:blip r:embed="rId3"/>
          <a:srcRect/>
          <a:stretch>
            <a:fillRect/>
          </a:stretch>
        </p:blipFill>
        <p:spPr bwMode="auto">
          <a:xfrm>
            <a:off x="5181600" y="4038600"/>
            <a:ext cx="2857500" cy="1600200"/>
          </a:xfrm>
          <a:prstGeom prst="rect">
            <a:avLst/>
          </a:prstGeom>
          <a:noFill/>
        </p:spPr>
      </p:pic>
      <p:pic>
        <p:nvPicPr>
          <p:cNvPr id="27654" name="Picture 6" descr="C:\Users\HP 800 G\AppData\Local\Packages\Microsoft.Windows.Photos_8wekyb3d8bbwe\TempState\ShareServiceTempFolder\download (8).jpeg"/>
          <p:cNvPicPr>
            <a:picLocks noChangeAspect="1" noChangeArrowheads="1"/>
          </p:cNvPicPr>
          <p:nvPr/>
        </p:nvPicPr>
        <p:blipFill>
          <a:blip r:embed="rId4"/>
          <a:srcRect/>
          <a:stretch>
            <a:fillRect/>
          </a:stretch>
        </p:blipFill>
        <p:spPr bwMode="auto">
          <a:xfrm>
            <a:off x="457200" y="4724400"/>
            <a:ext cx="3657600" cy="2133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43400" cy="5745162"/>
          </a:xfrm>
        </p:spPr>
        <p:txBody>
          <a:bodyPr>
            <a:normAutofit/>
          </a:bodyPr>
          <a:lstStyle/>
          <a:p>
            <a:pPr algn="l"/>
            <a:r>
              <a:rPr lang="bs-Latn-BA" dirty="0" smtClean="0"/>
              <a:t> </a:t>
            </a:r>
            <a:r>
              <a:rPr lang="bs-Latn-BA" sz="2700" dirty="0" smtClean="0"/>
              <a:t>Kalcij Za očuvanje jakih i zdravih kostiju, u prevenciji osteoporoze, za smanjeni rizik od fraktura (lomova) kostiju i smanjeni krvni tlak Mlijeko, jogurt, sir, mliječni proizvodi biljnog porijekla poput soje, svježa i konzervirana riba (srdele , lososa), kozice, bademi, kelj, tofu i sjemenke </a:t>
            </a:r>
            <a:endParaRPr lang="bs-Latn-BA" sz="2700" dirty="0"/>
          </a:p>
        </p:txBody>
      </p:sp>
      <p:pic>
        <p:nvPicPr>
          <p:cNvPr id="40962" name="Picture 2" descr="C:\Users\HP 800 G\Desktop\kalcijum2-300x298.jpg"/>
          <p:cNvPicPr>
            <a:picLocks noChangeAspect="1" noChangeArrowheads="1"/>
          </p:cNvPicPr>
          <p:nvPr/>
        </p:nvPicPr>
        <p:blipFill>
          <a:blip r:embed="rId2"/>
          <a:srcRect/>
          <a:stretch>
            <a:fillRect/>
          </a:stretch>
        </p:blipFill>
        <p:spPr bwMode="auto">
          <a:xfrm>
            <a:off x="4876800" y="228600"/>
            <a:ext cx="2857500" cy="2838450"/>
          </a:xfrm>
          <a:prstGeom prst="rect">
            <a:avLst/>
          </a:prstGeom>
          <a:noFill/>
        </p:spPr>
      </p:pic>
      <p:pic>
        <p:nvPicPr>
          <p:cNvPr id="40964" name="Picture 4" descr="C:\Users\HP 800 G\AppData\Local\Packages\Microsoft.Windows.Photos_8wekyb3d8bbwe\TempState\ShareServiceTempFolder\images.jpeg"/>
          <p:cNvPicPr>
            <a:picLocks noChangeAspect="1" noChangeArrowheads="1"/>
          </p:cNvPicPr>
          <p:nvPr/>
        </p:nvPicPr>
        <p:blipFill>
          <a:blip r:embed="rId3"/>
          <a:srcRect/>
          <a:stretch>
            <a:fillRect/>
          </a:stretch>
        </p:blipFill>
        <p:spPr bwMode="auto">
          <a:xfrm>
            <a:off x="4876800" y="3276600"/>
            <a:ext cx="3581400" cy="2743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90800" cy="6202362"/>
          </a:xfrm>
        </p:spPr>
        <p:txBody>
          <a:bodyPr>
            <a:normAutofit fontScale="90000"/>
          </a:bodyPr>
          <a:lstStyle/>
          <a:p>
            <a:pPr algn="l"/>
            <a:r>
              <a:rPr lang="bs-Latn-BA" sz="3200" dirty="0" smtClean="0"/>
              <a:t>Vitamin D Za očuvanje jakih i zdravih kostiju i zubi Sunce, losos, sardina, tuna, jaja, margarin, kravlje i sojino mlijeko, dodaci vitamina koje je preporučio liječnik</a:t>
            </a:r>
            <a:endParaRPr lang="bs-Latn-BA" sz="3200" dirty="0"/>
          </a:p>
        </p:txBody>
      </p:sp>
      <p:pic>
        <p:nvPicPr>
          <p:cNvPr id="40962" name="Picture 2" descr="C:\Users\HP 800 G\AppData\Local\Packages\Microsoft.Windows.Photos_8wekyb3d8bbwe\TempState\ShareServiceTempFolder\Vitamin-D-sources.jpeg"/>
          <p:cNvPicPr>
            <a:picLocks noChangeAspect="1" noChangeArrowheads="1"/>
          </p:cNvPicPr>
          <p:nvPr/>
        </p:nvPicPr>
        <p:blipFill>
          <a:blip r:embed="rId2"/>
          <a:srcRect/>
          <a:stretch>
            <a:fillRect/>
          </a:stretch>
        </p:blipFill>
        <p:spPr bwMode="auto">
          <a:xfrm>
            <a:off x="3048000" y="1600200"/>
            <a:ext cx="5943600" cy="457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5211762"/>
          </a:xfrm>
        </p:spPr>
        <p:txBody>
          <a:bodyPr>
            <a:normAutofit/>
          </a:bodyPr>
          <a:lstStyle/>
          <a:p>
            <a:pPr algn="l"/>
            <a:r>
              <a:rPr lang="bs-Latn-BA" sz="1800" i="1" dirty="0" smtClean="0"/>
              <a:t>JAMA Neurlogy </a:t>
            </a:r>
            <a:r>
              <a:rPr lang="bs-Latn-BA" sz="1800" dirty="0" smtClean="0"/>
              <a:t>je objavila  da je  smanjenje kognitivne funkcije kod ispitanika s deficitom vitamina D bilo 2-3 puta brže nego kod ispitanika s adekvatnim statusom ovog vitamina. </a:t>
            </a:r>
            <a:br>
              <a:rPr lang="bs-Latn-BA" sz="1800" dirty="0" smtClean="0"/>
            </a:br>
            <a:r>
              <a:rPr lang="bs-Latn-BA" sz="1800" dirty="0" smtClean="0"/>
              <a:t/>
            </a:r>
            <a:br>
              <a:rPr lang="bs-Latn-BA" sz="1800" dirty="0" smtClean="0"/>
            </a:br>
            <a:r>
              <a:rPr lang="bs-Latn-BA" sz="1800" dirty="0" smtClean="0"/>
              <a:t>Drugim riječima, kognitivna funkcija pojedinaca s deficitom vitamina D u samo dvije godine se smanjila onoliko koliko se ispitanicima s normalnim statusom vitamina D smanjila tokom razdoblja od pet godina.</a:t>
            </a:r>
            <a:br>
              <a:rPr lang="bs-Latn-BA" sz="1800" dirty="0" smtClean="0"/>
            </a:br>
            <a:r>
              <a:rPr lang="bs-Latn-BA" sz="1800" dirty="0" smtClean="0"/>
              <a:t/>
            </a:r>
            <a:br>
              <a:rPr lang="bs-Latn-BA" sz="1800" dirty="0" smtClean="0"/>
            </a:br>
            <a:r>
              <a:rPr lang="bs-Latn-BA" sz="1800" dirty="0" smtClean="0"/>
              <a:t/>
            </a:r>
            <a:br>
              <a:rPr lang="bs-Latn-BA" sz="1800" dirty="0" smtClean="0"/>
            </a:br>
            <a:r>
              <a:rPr lang="bs-Latn-BA" sz="1800" dirty="0" smtClean="0"/>
              <a:t>Gljive,sardine, jaja, jetra,sir,losos,mlijeko,tofu</a:t>
            </a:r>
            <a:br>
              <a:rPr lang="bs-Latn-BA" sz="1800" dirty="0" smtClean="0"/>
            </a:br>
            <a:endParaRPr lang="bs-Latn-BA" sz="1800" dirty="0"/>
          </a:p>
        </p:txBody>
      </p:sp>
      <p:pic>
        <p:nvPicPr>
          <p:cNvPr id="20482" name="Picture 2" descr="C:\Users\HP 800 G\AppData\Local\Packages\Microsoft.Windows.Photos_8wekyb3d8bbwe\TempState\ShareServiceTempFolder\download (9).jpeg"/>
          <p:cNvPicPr>
            <a:picLocks noChangeAspect="1" noChangeArrowheads="1"/>
          </p:cNvPicPr>
          <p:nvPr/>
        </p:nvPicPr>
        <p:blipFill>
          <a:blip r:embed="rId2"/>
          <a:srcRect/>
          <a:stretch>
            <a:fillRect/>
          </a:stretch>
        </p:blipFill>
        <p:spPr bwMode="auto">
          <a:xfrm>
            <a:off x="4343400" y="1066800"/>
            <a:ext cx="4572000" cy="4724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5440362"/>
          </a:xfrm>
        </p:spPr>
        <p:txBody>
          <a:bodyPr>
            <a:normAutofit/>
          </a:bodyPr>
          <a:lstStyle/>
          <a:p>
            <a:pPr algn="l"/>
            <a:r>
              <a:rPr lang="bs-Latn-BA" sz="2800" dirty="0" smtClean="0"/>
              <a:t>Vlakna za bolju i zdravu funkciju probavnog sistema , u prevenciji zatvora, za smanjeni kolesterola i smanjenu razinu glukoze u krvi Žitarice i kruh od cjelovitog zrna, konzervirane i svježe mahunarke, povrće, voće, sjemenke i orašasti plodovi</a:t>
            </a:r>
            <a:endParaRPr lang="bs-Latn-BA" sz="2800" dirty="0"/>
          </a:p>
        </p:txBody>
      </p:sp>
      <p:pic>
        <p:nvPicPr>
          <p:cNvPr id="38914" name="Picture 2" descr="C:\Users\HP 800 G\Desktop\faze-osetoporoze-450x285.jpg"/>
          <p:cNvPicPr>
            <a:picLocks noChangeAspect="1" noChangeArrowheads="1"/>
          </p:cNvPicPr>
          <p:nvPr/>
        </p:nvPicPr>
        <p:blipFill>
          <a:blip r:embed="rId2"/>
          <a:srcRect/>
          <a:stretch>
            <a:fillRect/>
          </a:stretch>
        </p:blipFill>
        <p:spPr bwMode="auto">
          <a:xfrm>
            <a:off x="4419600" y="838200"/>
            <a:ext cx="4286250" cy="2714625"/>
          </a:xfrm>
          <a:prstGeom prst="rect">
            <a:avLst/>
          </a:prstGeom>
          <a:noFill/>
        </p:spPr>
      </p:pic>
      <p:pic>
        <p:nvPicPr>
          <p:cNvPr id="3" name="Picture 2" descr="C:\Users\HP 800 G\AppData\Local\Packages\Microsoft.Windows.Photos_8wekyb3d8bbwe\TempState\ShareServiceTempFolder\images (1).jpeg"/>
          <p:cNvPicPr>
            <a:picLocks noChangeAspect="1" noChangeArrowheads="1"/>
          </p:cNvPicPr>
          <p:nvPr/>
        </p:nvPicPr>
        <p:blipFill>
          <a:blip r:embed="rId3"/>
          <a:srcRect/>
          <a:stretch>
            <a:fillRect/>
          </a:stretch>
        </p:blipFill>
        <p:spPr bwMode="auto">
          <a:xfrm>
            <a:off x="4495800" y="3886200"/>
            <a:ext cx="3962400" cy="2438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HP 800 G\AppData\Local\Packages\Microsoft.Windows.Photos_8wekyb3d8bbwe\TempState\ShareServiceTempFolder\2.jpeg"/>
          <p:cNvPicPr>
            <a:picLocks noChangeAspect="1" noChangeArrowheads="1"/>
          </p:cNvPicPr>
          <p:nvPr/>
        </p:nvPicPr>
        <p:blipFill>
          <a:blip r:embed="rId2"/>
          <a:srcRect/>
          <a:stretch>
            <a:fillRect/>
          </a:stretch>
        </p:blipFill>
        <p:spPr bwMode="auto">
          <a:xfrm>
            <a:off x="63500" y="-136525"/>
            <a:ext cx="9020175" cy="67627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HP 800 G\AppData\Local\Packages\Microsoft.Windows.Photos_8wekyb3d8bbwe\TempState\ShareServiceTempFolder\download (6).jpeg"/>
          <p:cNvPicPr>
            <a:picLocks noChangeAspect="1" noChangeArrowheads="1"/>
          </p:cNvPicPr>
          <p:nvPr/>
        </p:nvPicPr>
        <p:blipFill>
          <a:blip r:embed="rId2"/>
          <a:srcRect/>
          <a:stretch>
            <a:fillRect/>
          </a:stretch>
        </p:blipFill>
        <p:spPr bwMode="auto">
          <a:xfrm>
            <a:off x="533400" y="838200"/>
            <a:ext cx="2800350" cy="1628775"/>
          </a:xfrm>
          <a:prstGeom prst="rect">
            <a:avLst/>
          </a:prstGeom>
          <a:noFill/>
        </p:spPr>
      </p:pic>
      <p:pic>
        <p:nvPicPr>
          <p:cNvPr id="76804" name="Picture 4" descr="C:\Users\HP 800 G\AppData\Local\Packages\Microsoft.Windows.Photos_8wekyb3d8bbwe\TempState\ShareServiceTempFolder\download (7).jpeg"/>
          <p:cNvPicPr>
            <a:picLocks noChangeAspect="1" noChangeArrowheads="1"/>
          </p:cNvPicPr>
          <p:nvPr/>
        </p:nvPicPr>
        <p:blipFill>
          <a:blip r:embed="rId3"/>
          <a:srcRect/>
          <a:stretch>
            <a:fillRect/>
          </a:stretch>
        </p:blipFill>
        <p:spPr bwMode="auto">
          <a:xfrm>
            <a:off x="4419600" y="152400"/>
            <a:ext cx="4448175" cy="2524125"/>
          </a:xfrm>
          <a:prstGeom prst="rect">
            <a:avLst/>
          </a:prstGeom>
          <a:noFill/>
        </p:spPr>
      </p:pic>
      <p:pic>
        <p:nvPicPr>
          <p:cNvPr id="76806" name="Picture 6" descr="C:\Users\HP 800 G\AppData\Local\Packages\Microsoft.Windows.Photos_8wekyb3d8bbwe\TempState\ShareServiceTempFolder\images (3).jpeg"/>
          <p:cNvPicPr>
            <a:picLocks noChangeAspect="1" noChangeArrowheads="1"/>
          </p:cNvPicPr>
          <p:nvPr/>
        </p:nvPicPr>
        <p:blipFill>
          <a:blip r:embed="rId4"/>
          <a:srcRect/>
          <a:stretch>
            <a:fillRect/>
          </a:stretch>
        </p:blipFill>
        <p:spPr bwMode="auto">
          <a:xfrm>
            <a:off x="457200" y="4038600"/>
            <a:ext cx="2857500" cy="1600200"/>
          </a:xfrm>
          <a:prstGeom prst="rect">
            <a:avLst/>
          </a:prstGeom>
          <a:noFill/>
        </p:spPr>
      </p:pic>
      <p:pic>
        <p:nvPicPr>
          <p:cNvPr id="76808" name="Picture 8" descr="C:\Users\HP 800 G\AppData\Local\Packages\Microsoft.Windows.Photos_8wekyb3d8bbwe\TempState\ShareServiceTempFolder\images (4).jpeg"/>
          <p:cNvPicPr>
            <a:picLocks noChangeAspect="1" noChangeArrowheads="1"/>
          </p:cNvPicPr>
          <p:nvPr/>
        </p:nvPicPr>
        <p:blipFill>
          <a:blip r:embed="rId5"/>
          <a:srcRect/>
          <a:stretch>
            <a:fillRect/>
          </a:stretch>
        </p:blipFill>
        <p:spPr bwMode="auto">
          <a:xfrm>
            <a:off x="4267200" y="3733800"/>
            <a:ext cx="3581400" cy="2057400"/>
          </a:xfrm>
          <a:prstGeom prst="rect">
            <a:avLst/>
          </a:prstGeom>
          <a:noFill/>
        </p:spPr>
      </p:pic>
      <p:sp>
        <p:nvSpPr>
          <p:cNvPr id="6" name="Rectangle 5"/>
          <p:cNvSpPr/>
          <p:nvPr/>
        </p:nvSpPr>
        <p:spPr>
          <a:xfrm>
            <a:off x="609600" y="2667000"/>
            <a:ext cx="6248400" cy="923330"/>
          </a:xfrm>
          <a:prstGeom prst="rect">
            <a:avLst/>
          </a:prstGeom>
        </p:spPr>
        <p:txBody>
          <a:bodyPr wrap="square">
            <a:spAutoFit/>
          </a:bodyPr>
          <a:lstStyle/>
          <a:p>
            <a:endParaRPr lang="pl-PL" dirty="0" smtClean="0"/>
          </a:p>
          <a:p>
            <a:endParaRPr lang="pl-PL" dirty="0" smtClean="0"/>
          </a:p>
          <a:p>
            <a:r>
              <a:rPr lang="pl-PL" dirty="0" smtClean="0"/>
              <a:t>U svijetu do 2050. godine 1,6 milijardi ljudi starijih od 65 godina</a:t>
            </a:r>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5059362"/>
          </a:xfrm>
        </p:spPr>
        <p:txBody>
          <a:bodyPr>
            <a:normAutofit/>
          </a:bodyPr>
          <a:lstStyle/>
          <a:p>
            <a:pPr algn="l"/>
            <a:r>
              <a:rPr lang="bs-Latn-BA" sz="3200" dirty="0" smtClean="0"/>
              <a:t>Folna kiselina </a:t>
            </a:r>
            <a:br>
              <a:rPr lang="bs-Latn-BA" sz="3200" dirty="0" smtClean="0"/>
            </a:br>
            <a:r>
              <a:rPr lang="bs-Latn-BA" sz="3200" dirty="0" smtClean="0"/>
              <a:t/>
            </a:r>
            <a:br>
              <a:rPr lang="bs-Latn-BA" sz="3200" dirty="0" smtClean="0"/>
            </a:br>
            <a:r>
              <a:rPr lang="bs-Latn-BA" sz="3200" dirty="0" smtClean="0"/>
              <a:t>Za prevenciju anemije Zeleno lisnato povrće, šparoge, naranča, avokado, mahunarke, kikiriki i obogaćene ži</a:t>
            </a:r>
            <a:r>
              <a:rPr lang="bs-Latn-BA" sz="2400" dirty="0" smtClean="0"/>
              <a:t>tarice</a:t>
            </a:r>
            <a:endParaRPr lang="bs-Latn-BA" sz="2400" dirty="0"/>
          </a:p>
        </p:txBody>
      </p:sp>
      <p:pic>
        <p:nvPicPr>
          <p:cNvPr id="36866" name="Picture 2" descr="C:\Users\HP 800 G\AppData\Local\Packages\Microsoft.Windows.Photos_8wekyb3d8bbwe\TempState\ShareServiceTempFolder\download (3).jpeg"/>
          <p:cNvPicPr>
            <a:picLocks noChangeAspect="1" noChangeArrowheads="1"/>
          </p:cNvPicPr>
          <p:nvPr/>
        </p:nvPicPr>
        <p:blipFill>
          <a:blip r:embed="rId2"/>
          <a:srcRect/>
          <a:stretch>
            <a:fillRect/>
          </a:stretch>
        </p:blipFill>
        <p:spPr bwMode="auto">
          <a:xfrm>
            <a:off x="5410200" y="990600"/>
            <a:ext cx="2590800" cy="1762125"/>
          </a:xfrm>
          <a:prstGeom prst="rect">
            <a:avLst/>
          </a:prstGeom>
          <a:noFill/>
        </p:spPr>
      </p:pic>
      <p:pic>
        <p:nvPicPr>
          <p:cNvPr id="36868" name="Picture 4" descr="C:\Users\HP 800 G\AppData\Local\Packages\Microsoft.Windows.Photos_8wekyb3d8bbwe\TempState\ShareServiceTempFolder\images (2).jpeg"/>
          <p:cNvPicPr>
            <a:picLocks noChangeAspect="1" noChangeArrowheads="1"/>
          </p:cNvPicPr>
          <p:nvPr/>
        </p:nvPicPr>
        <p:blipFill>
          <a:blip r:embed="rId3"/>
          <a:srcRect/>
          <a:stretch>
            <a:fillRect/>
          </a:stretch>
        </p:blipFill>
        <p:spPr bwMode="auto">
          <a:xfrm>
            <a:off x="5715000" y="3352800"/>
            <a:ext cx="2619375" cy="17430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71800" cy="6126162"/>
          </a:xfrm>
        </p:spPr>
        <p:txBody>
          <a:bodyPr>
            <a:normAutofit/>
          </a:bodyPr>
          <a:lstStyle/>
          <a:p>
            <a:pPr algn="l"/>
            <a:r>
              <a:rPr lang="bs-Latn-BA" sz="2400" dirty="0" smtClean="0"/>
              <a:t>Kalij </a:t>
            </a:r>
            <a:br>
              <a:rPr lang="bs-Latn-BA" sz="2400" dirty="0" smtClean="0"/>
            </a:br>
            <a:r>
              <a:rPr lang="bs-Latn-BA" sz="2400" dirty="0" smtClean="0"/>
              <a:t/>
            </a:r>
            <a:br>
              <a:rPr lang="bs-Latn-BA" sz="2400" dirty="0" smtClean="0"/>
            </a:br>
            <a:r>
              <a:rPr lang="bs-Latn-BA" sz="2400" dirty="0" smtClean="0"/>
              <a:t>Za smanjeni krvni tlak i za očuvanje jakih i zdravih kostiju Voće, povrće, banana, sušene i svježe šljive, krumpir s korom, mahunarke, cjelovite žitarice, sjemenke i orašasti plodovi, začinska paprika, koncentrat rajčice, blitva, špin</a:t>
            </a:r>
            <a:endParaRPr lang="bs-Latn-BA" sz="2400" dirty="0"/>
          </a:p>
        </p:txBody>
      </p:sp>
      <p:pic>
        <p:nvPicPr>
          <p:cNvPr id="35844" name="Picture 4" descr="C:\Users\HP 800 G\Desktop\namirnice-bogate-kalijem.jpg"/>
          <p:cNvPicPr>
            <a:picLocks noChangeAspect="1" noChangeArrowheads="1"/>
          </p:cNvPicPr>
          <p:nvPr/>
        </p:nvPicPr>
        <p:blipFill>
          <a:blip r:embed="rId2"/>
          <a:srcRect/>
          <a:stretch>
            <a:fillRect/>
          </a:stretch>
        </p:blipFill>
        <p:spPr bwMode="auto">
          <a:xfrm>
            <a:off x="3505200" y="1752600"/>
            <a:ext cx="5505450" cy="3810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14600" cy="5592762"/>
          </a:xfrm>
        </p:spPr>
        <p:txBody>
          <a:bodyPr>
            <a:normAutofit/>
          </a:bodyPr>
          <a:lstStyle/>
          <a:p>
            <a:pPr algn="l"/>
            <a:r>
              <a:rPr lang="bs-Latn-BA" sz="2400" dirty="0" smtClean="0"/>
              <a:t>Magnezij Za očuvanje jakih i zdravih kosti, zdravo srce i jačanje imuniteta Mlijeko, cjelovite žitarice, sjemenke, zeleno lisnato povrće, krto crveno meso, mahunarke i banane </a:t>
            </a:r>
            <a:endParaRPr lang="bs-Latn-BA" sz="2400" dirty="0"/>
          </a:p>
        </p:txBody>
      </p:sp>
      <p:pic>
        <p:nvPicPr>
          <p:cNvPr id="34818" name="Picture 2" descr="C:\Users\HP 800 G\Desktop\magnezij.jpg"/>
          <p:cNvPicPr>
            <a:picLocks noChangeAspect="1" noChangeArrowheads="1"/>
          </p:cNvPicPr>
          <p:nvPr/>
        </p:nvPicPr>
        <p:blipFill>
          <a:blip r:embed="rId2"/>
          <a:srcRect/>
          <a:stretch>
            <a:fillRect/>
          </a:stretch>
        </p:blipFill>
        <p:spPr bwMode="auto">
          <a:xfrm>
            <a:off x="3352800" y="1371600"/>
            <a:ext cx="4932680" cy="39338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5364162"/>
          </a:xfrm>
        </p:spPr>
        <p:txBody>
          <a:bodyPr>
            <a:normAutofit/>
          </a:bodyPr>
          <a:lstStyle/>
          <a:p>
            <a:pPr algn="l"/>
            <a:r>
              <a:rPr lang="bs-Latn-BA" sz="2800" dirty="0" smtClean="0"/>
              <a:t>Cink Jačanje imuniteta Krto crveno meso, morski plodovi (i kamenice), kruh od cjelovitih žitarica, mahunarke, sjemenke i orašasti plodovi, mlijeko, jogurt i sir</a:t>
            </a:r>
            <a:endParaRPr lang="bs-Latn-BA" sz="2800" dirty="0"/>
          </a:p>
        </p:txBody>
      </p:sp>
      <p:pic>
        <p:nvPicPr>
          <p:cNvPr id="33794" name="Picture 2" descr="C:\Users\HP 800 G\Desktop\Zinkhaltige_Lebensmittel.jpg"/>
          <p:cNvPicPr>
            <a:picLocks noChangeAspect="1" noChangeArrowheads="1"/>
          </p:cNvPicPr>
          <p:nvPr/>
        </p:nvPicPr>
        <p:blipFill>
          <a:blip r:embed="rId2"/>
          <a:srcRect/>
          <a:stretch>
            <a:fillRect/>
          </a:stretch>
        </p:blipFill>
        <p:spPr bwMode="auto">
          <a:xfrm>
            <a:off x="3733800" y="1981200"/>
            <a:ext cx="5105400" cy="32194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vi-VN" sz="1800" b="1" dirty="0" smtClean="0"/>
              <a:t>Esencijalne masne kiseline</a:t>
            </a:r>
            <a:br>
              <a:rPr lang="vi-VN" sz="1800" b="1" dirty="0" smtClean="0"/>
            </a:br>
            <a:r>
              <a:rPr lang="vi-VN" sz="1800" dirty="0" smtClean="0"/>
              <a:t>Esencijalne masne kiseline su vrsta polinezasićenih masnih kiselina koja se u organizam moraju unositi prehranom. </a:t>
            </a:r>
            <a:r>
              <a:rPr lang="bs-Latn-BA" sz="1800" dirty="0" smtClean="0"/>
              <a:t/>
            </a:r>
            <a:br>
              <a:rPr lang="bs-Latn-BA" sz="1800" dirty="0" smtClean="0"/>
            </a:br>
            <a:r>
              <a:rPr lang="bs-Latn-BA" sz="1800" dirty="0" smtClean="0"/>
              <a:t/>
            </a:r>
            <a:br>
              <a:rPr lang="bs-Latn-BA" sz="1800" dirty="0" smtClean="0"/>
            </a:br>
            <a:r>
              <a:rPr lang="vi-VN" sz="1800" dirty="0" smtClean="0"/>
              <a:t>One su strukturalni dio svih tjelesnih stanica te se konvertiraju u čestice koje utječu na upalne procese i imunitet, ali i služe kao važan izvor energije.</a:t>
            </a:r>
            <a:br>
              <a:rPr lang="vi-VN" sz="1800" dirty="0" smtClean="0"/>
            </a:br>
            <a:r>
              <a:rPr lang="bs-Latn-BA" sz="1800" dirty="0" smtClean="0"/>
              <a:t/>
            </a:r>
            <a:br>
              <a:rPr lang="bs-Latn-BA" sz="1800" dirty="0" smtClean="0"/>
            </a:br>
            <a:r>
              <a:rPr lang="vi-VN" sz="1800" u="sng" dirty="0" smtClean="0">
                <a:hlinkClick r:id="rId2"/>
              </a:rPr>
              <a:t>Dugolančane omega-3 polinezasićene masne kiseline</a:t>
            </a:r>
            <a:r>
              <a:rPr lang="vi-VN" sz="1800" dirty="0" smtClean="0"/>
              <a:t> eikozapentaenska kiselina (EPA) i dokozaheksaenska kiselina (DHA) mogu zaštititi mozak smanjenjem upala, poboljšanjem protoka krvi i smanjenjem abnormalnog zgrušavanja proteina ß-amiloida.</a:t>
            </a:r>
            <a:br>
              <a:rPr lang="vi-VN" sz="1800" dirty="0" smtClean="0"/>
            </a:br>
            <a:r>
              <a:rPr lang="bs-Latn-BA" sz="1800" dirty="0" smtClean="0"/>
              <a:t/>
            </a:r>
            <a:br>
              <a:rPr lang="bs-Latn-BA" sz="1800" dirty="0" smtClean="0"/>
            </a:br>
            <a:r>
              <a:rPr lang="vi-VN" sz="1800" dirty="0" smtClean="0"/>
              <a:t>Ob</a:t>
            </a:r>
            <a:r>
              <a:rPr lang="bs-Latn-BA" sz="1800" dirty="0" smtClean="0"/>
              <a:t>s</a:t>
            </a:r>
            <a:r>
              <a:rPr lang="vi-VN" sz="1800" dirty="0" smtClean="0"/>
              <a:t>ervacijske studije pokazuju da prehrane bogate </a:t>
            </a:r>
            <a:r>
              <a:rPr lang="vi-VN" sz="1800" u="sng" dirty="0" smtClean="0">
                <a:hlinkClick r:id="rId3"/>
              </a:rPr>
              <a:t>omega-3</a:t>
            </a:r>
            <a:r>
              <a:rPr lang="vi-VN" sz="1800" dirty="0" smtClean="0"/>
              <a:t> polinezasićenim masnim kiselinama usporavaju kognitivno propadanje. </a:t>
            </a:r>
            <a:r>
              <a:rPr lang="bs-Latn-BA" sz="1800" dirty="0" smtClean="0"/>
              <a:t/>
            </a:r>
            <a:br>
              <a:rPr lang="bs-Latn-BA" sz="1800" dirty="0" smtClean="0"/>
            </a:br>
            <a:r>
              <a:rPr lang="bs-Latn-BA" sz="1800" dirty="0" smtClean="0"/>
              <a:t/>
            </a:r>
            <a:br>
              <a:rPr lang="bs-Latn-BA" sz="1800" dirty="0" smtClean="0"/>
            </a:br>
            <a:r>
              <a:rPr lang="vi-VN" sz="1800" dirty="0" smtClean="0"/>
              <a:t>Visok unos ribe i omega-3 povezan je sa sporijom stopom gubljenja pamćenja i ukupnom kognitivnom propadanju kod starijih osoba. </a:t>
            </a:r>
            <a:r>
              <a:rPr lang="bs-Latn-BA" sz="1800" dirty="0" smtClean="0"/>
              <a:t/>
            </a:r>
            <a:br>
              <a:rPr lang="bs-Latn-BA" sz="1800" dirty="0" smtClean="0"/>
            </a:br>
            <a:r>
              <a:rPr lang="bs-Latn-BA" sz="1800" dirty="0" smtClean="0"/>
              <a:t/>
            </a:r>
            <a:br>
              <a:rPr lang="bs-Latn-BA" sz="1800" dirty="0" smtClean="0"/>
            </a:br>
            <a:r>
              <a:rPr lang="bs-Latn-BA" sz="1800" dirty="0" smtClean="0"/>
              <a:t>N</a:t>
            </a:r>
            <a:r>
              <a:rPr lang="vi-VN" sz="1800" dirty="0" smtClean="0"/>
              <a:t>izak unos </a:t>
            </a:r>
            <a:r>
              <a:rPr lang="vi-VN" sz="1800" u="sng" dirty="0" smtClean="0">
                <a:hlinkClick r:id="rId4"/>
              </a:rPr>
              <a:t>DHA</a:t>
            </a:r>
            <a:r>
              <a:rPr lang="vi-VN" sz="1800" dirty="0" smtClean="0"/>
              <a:t> iz ribe je povezan s višim rizikom od razvoja demencije i Alzheimerove bolesti.</a:t>
            </a:r>
            <a:br>
              <a:rPr lang="vi-VN" sz="1800" dirty="0" smtClean="0"/>
            </a:br>
            <a:endParaRPr lang="bs-Latn-BA"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5516562"/>
          </a:xfrm>
        </p:spPr>
        <p:txBody>
          <a:bodyPr>
            <a:normAutofit fontScale="90000"/>
          </a:bodyPr>
          <a:lstStyle/>
          <a:p>
            <a:pPr algn="l"/>
            <a:r>
              <a:rPr lang="bs-Latn-BA" sz="2800" dirty="0" smtClean="0"/>
              <a:t>Omega -3 - masne kiseline Za smanjenje rizika od srčanih bolesti, demencije i degenerativnih bolesti, za smanjenje simptoma kod reumatoidnog artritisa Plava riba, losos, sardina, tuna, skuša, biljna ulja, chia i lanene sjemenke, soja i orasi</a:t>
            </a:r>
            <a:endParaRPr lang="bs-Latn-BA" sz="2800" dirty="0"/>
          </a:p>
        </p:txBody>
      </p:sp>
      <p:pic>
        <p:nvPicPr>
          <p:cNvPr id="3" name="Picture 2" descr="C:\Users\HP 800 G\Desktop\1474f395-5c50-47cd-bcae-4b8954b4ea4f.jpg"/>
          <p:cNvPicPr>
            <a:picLocks noChangeAspect="1" noChangeArrowheads="1"/>
          </p:cNvPicPr>
          <p:nvPr/>
        </p:nvPicPr>
        <p:blipFill>
          <a:blip r:embed="rId2"/>
          <a:srcRect/>
          <a:stretch>
            <a:fillRect/>
          </a:stretch>
        </p:blipFill>
        <p:spPr bwMode="auto">
          <a:xfrm>
            <a:off x="3962400" y="2286000"/>
            <a:ext cx="5029200" cy="3200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620000" cy="4572000"/>
          </a:xfrm>
        </p:spPr>
        <p:txBody>
          <a:bodyPr>
            <a:normAutofit fontScale="90000"/>
          </a:bodyPr>
          <a:lstStyle/>
          <a:p>
            <a:pPr algn="l"/>
            <a:r>
              <a:rPr lang="bs-Latn-BA" sz="2400" dirty="0" smtClean="0"/>
              <a:t>Doručak 1 kuhano jaje Integralni kruh sa sjemenkama </a:t>
            </a:r>
            <a:br>
              <a:rPr lang="bs-Latn-BA" sz="2400" dirty="0" smtClean="0"/>
            </a:br>
            <a:r>
              <a:rPr lang="bs-Latn-BA" sz="2400" dirty="0" smtClean="0"/>
              <a:t/>
            </a:r>
            <a:br>
              <a:rPr lang="bs-Latn-BA" sz="2400" dirty="0" smtClean="0"/>
            </a:br>
            <a:r>
              <a:rPr lang="bs-Latn-BA" sz="2400" dirty="0" smtClean="0"/>
              <a:t>Naranča Užina Kefir sa bobičastim voćem i rogačem </a:t>
            </a:r>
            <a:br>
              <a:rPr lang="bs-Latn-BA" sz="2400" dirty="0" smtClean="0"/>
            </a:br>
            <a:r>
              <a:rPr lang="bs-Latn-BA" sz="2400" dirty="0" smtClean="0"/>
              <a:t/>
            </a:r>
            <a:br>
              <a:rPr lang="bs-Latn-BA" sz="2400" dirty="0" smtClean="0"/>
            </a:br>
            <a:r>
              <a:rPr lang="bs-Latn-BA" sz="2400" dirty="0" smtClean="0"/>
              <a:t>Ručak Teleća juha s noklicama Pureći odrezak sa žara Pirjana riža s miješanim povrćem (mahune, paprika, mrkva, grašak, tikvice šampinjoni) Zelena salata </a:t>
            </a:r>
            <a:br>
              <a:rPr lang="bs-Latn-BA" sz="2400" dirty="0" smtClean="0"/>
            </a:br>
            <a:r>
              <a:rPr lang="bs-Latn-BA" sz="2400" dirty="0" smtClean="0"/>
              <a:t/>
            </a:r>
            <a:br>
              <a:rPr lang="bs-Latn-BA" sz="2400" dirty="0" smtClean="0"/>
            </a:br>
            <a:r>
              <a:rPr lang="bs-Latn-BA" sz="2400" dirty="0" smtClean="0"/>
              <a:t>Užina Zobene žitarice na mlijeku s bademima, orasima i cimetom </a:t>
            </a:r>
            <a:br>
              <a:rPr lang="bs-Latn-BA" sz="2400" dirty="0" smtClean="0"/>
            </a:br>
            <a:r>
              <a:rPr lang="bs-Latn-BA" sz="2400" dirty="0" smtClean="0"/>
              <a:t/>
            </a:r>
            <a:br>
              <a:rPr lang="bs-Latn-BA" sz="2400" dirty="0" smtClean="0"/>
            </a:br>
            <a:r>
              <a:rPr lang="bs-Latn-BA" sz="2400" dirty="0" smtClean="0"/>
              <a:t>Večera Varivo od poriluka, leće i miješanog mesa </a:t>
            </a:r>
            <a:br>
              <a:rPr lang="bs-Latn-BA" sz="2400" dirty="0" smtClean="0"/>
            </a:br>
            <a:r>
              <a:rPr lang="bs-Latn-BA" sz="2400" dirty="0" smtClean="0"/>
              <a:t/>
            </a:r>
            <a:br>
              <a:rPr lang="bs-Latn-BA" sz="2400" dirty="0" smtClean="0"/>
            </a:br>
            <a:endParaRPr lang="bs-Latn-BA"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5211762"/>
          </a:xfrm>
        </p:spPr>
        <p:txBody>
          <a:bodyPr>
            <a:normAutofit/>
          </a:bodyPr>
          <a:lstStyle/>
          <a:p>
            <a:pPr algn="l"/>
            <a:r>
              <a:rPr lang="bs-Latn-BA" sz="1800" i="1" dirty="0" smtClean="0"/>
              <a:t>JAMA Neurlogy </a:t>
            </a:r>
            <a:r>
              <a:rPr lang="bs-Latn-BA" sz="1800" dirty="0" smtClean="0"/>
              <a:t>je objavila  da je  smanjenje kognitivne funkcije kod ispitanika s deficitom vitamina D bilo 2-3 puta brže nego kod ispitanika s adekvatnim statusom ovog vitamina. </a:t>
            </a:r>
            <a:br>
              <a:rPr lang="bs-Latn-BA" sz="1800" dirty="0" smtClean="0"/>
            </a:br>
            <a:r>
              <a:rPr lang="bs-Latn-BA" sz="1800" dirty="0" smtClean="0"/>
              <a:t/>
            </a:r>
            <a:br>
              <a:rPr lang="bs-Latn-BA" sz="1800" dirty="0" smtClean="0"/>
            </a:br>
            <a:r>
              <a:rPr lang="bs-Latn-BA" sz="1800" dirty="0" smtClean="0"/>
              <a:t>Drugim riječima, kognitivna funkcija pojedinaca s deficitom vitamina D u samo dvije godine se smanjila onoliko koliko se ispitanicima s normalnim statusom vitamina D smanjila tokom razdoblja od pet godina.</a:t>
            </a:r>
            <a:br>
              <a:rPr lang="bs-Latn-BA" sz="1800" dirty="0" smtClean="0"/>
            </a:br>
            <a:r>
              <a:rPr lang="bs-Latn-BA" sz="1800" dirty="0" smtClean="0"/>
              <a:t/>
            </a:r>
            <a:br>
              <a:rPr lang="bs-Latn-BA" sz="1800" dirty="0" smtClean="0"/>
            </a:br>
            <a:r>
              <a:rPr lang="bs-Latn-BA" sz="1800" dirty="0" smtClean="0"/>
              <a:t/>
            </a:r>
            <a:br>
              <a:rPr lang="bs-Latn-BA" sz="1800" dirty="0" smtClean="0"/>
            </a:br>
            <a:r>
              <a:rPr lang="bs-Latn-BA" sz="1800" dirty="0" smtClean="0"/>
              <a:t>Gljive,sardine, jaja, jetra,sir,losos,mlijeko,tofu</a:t>
            </a:r>
            <a:br>
              <a:rPr lang="bs-Latn-BA" sz="1800" dirty="0" smtClean="0"/>
            </a:br>
            <a:endParaRPr lang="bs-Latn-BA" sz="1800" dirty="0"/>
          </a:p>
        </p:txBody>
      </p:sp>
      <p:pic>
        <p:nvPicPr>
          <p:cNvPr id="20482" name="Picture 2" descr="C:\Users\HP 800 G\AppData\Local\Packages\Microsoft.Windows.Photos_8wekyb3d8bbwe\TempState\ShareServiceTempFolder\download (9).jpeg"/>
          <p:cNvPicPr>
            <a:picLocks noChangeAspect="1" noChangeArrowheads="1"/>
          </p:cNvPicPr>
          <p:nvPr/>
        </p:nvPicPr>
        <p:blipFill>
          <a:blip r:embed="rId2"/>
          <a:srcRect/>
          <a:stretch>
            <a:fillRect/>
          </a:stretch>
        </p:blipFill>
        <p:spPr bwMode="auto">
          <a:xfrm>
            <a:off x="4343400" y="1066800"/>
            <a:ext cx="4572000" cy="4724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5592762"/>
          </a:xfrm>
        </p:spPr>
        <p:txBody>
          <a:bodyPr>
            <a:normAutofit/>
          </a:bodyPr>
          <a:lstStyle/>
          <a:p>
            <a:pPr algn="l"/>
            <a:r>
              <a:rPr lang="bs-Latn-BA" sz="1800" dirty="0" smtClean="0"/>
              <a:t>Flavonoli su podskupina flavonoida, fitokemikalija,  koje se nalaze u biljnim pigmentima, za koje je poznato da imaju </a:t>
            </a:r>
            <a:r>
              <a:rPr lang="bs-Latn-BA" sz="1800" b="1" dirty="0" smtClean="0"/>
              <a:t>protuupalna svojstva koja mogu zaštititi od staničnog oštećenja</a:t>
            </a:r>
            <a:r>
              <a:rPr lang="bs-Latn-BA" sz="1800" dirty="0" smtClean="0"/>
              <a:t> usljed oksidativnog stresa i dugotrajnih upala. </a:t>
            </a:r>
            <a:br>
              <a:rPr lang="bs-Latn-BA" sz="1800" dirty="0" smtClean="0"/>
            </a:br>
            <a:r>
              <a:rPr lang="bs-Latn-BA" sz="1800" dirty="0" smtClean="0"/>
              <a:t/>
            </a:r>
            <a:br>
              <a:rPr lang="bs-Latn-BA" sz="1800" dirty="0" smtClean="0"/>
            </a:br>
            <a:r>
              <a:rPr lang="bs-Latn-BA" sz="1800" dirty="0" smtClean="0"/>
              <a:t>Ranija su istraživanja proučavala povezanost antioksidansa i rizika od Alzheimerove bolesti, ali nijedna studija nije istraživala povezanost prehrambenog unosa različitih vrsta flavonoida .</a:t>
            </a:r>
            <a:br>
              <a:rPr lang="bs-Latn-BA" sz="1800" dirty="0" smtClean="0"/>
            </a:br>
            <a:r>
              <a:rPr lang="bs-Latn-BA" sz="1800" dirty="0" smtClean="0"/>
              <a:t/>
            </a:r>
            <a:br>
              <a:rPr lang="bs-Latn-BA" sz="1800" dirty="0" smtClean="0"/>
            </a:br>
            <a:r>
              <a:rPr lang="bs-Latn-BA" sz="1800" dirty="0" smtClean="0"/>
              <a:t>Studija objavljena u časopisu </a:t>
            </a:r>
            <a:r>
              <a:rPr lang="bs-Latn-BA" sz="1800" i="1" dirty="0" smtClean="0"/>
              <a:t>Neurology</a:t>
            </a:r>
            <a:r>
              <a:rPr lang="bs-Latn-BA" sz="1800" dirty="0" smtClean="0"/>
              <a:t> otkrila je da su osobe koje su ostvarile najveći dnevni unos flavonola u prehrani, imale 48% manju vjerovatnost za razvoj Alzheimerove bolesti, za razliku od onih s najmanjim unosom.</a:t>
            </a:r>
            <a:br>
              <a:rPr lang="bs-Latn-BA" sz="1800" dirty="0" smtClean="0"/>
            </a:br>
            <a:r>
              <a:rPr lang="bs-Latn-BA" sz="1800" dirty="0" smtClean="0"/>
              <a:t/>
            </a:r>
            <a:br>
              <a:rPr lang="bs-Latn-BA" sz="1800" dirty="0" smtClean="0"/>
            </a:br>
            <a:r>
              <a:rPr lang="bs-Latn-BA" sz="1800" dirty="0" smtClean="0"/>
              <a:t> Flavonidi su : grejp,bobičasto voće, ljute papričice, crveni i bijeli luk,šljiva,jabuka.</a:t>
            </a:r>
            <a:endParaRPr lang="bs-Latn-BA" sz="1800" dirty="0"/>
          </a:p>
        </p:txBody>
      </p:sp>
      <p:pic>
        <p:nvPicPr>
          <p:cNvPr id="22530" name="Picture 2" descr="C:\Users\HP 800 G\AppData\Local\Packages\Microsoft.Windows.Photos_8wekyb3d8bbwe\TempState\ShareServiceTempFolder\download (10).jpeg"/>
          <p:cNvPicPr>
            <a:picLocks noChangeAspect="1" noChangeArrowheads="1"/>
          </p:cNvPicPr>
          <p:nvPr/>
        </p:nvPicPr>
        <p:blipFill>
          <a:blip r:embed="rId2"/>
          <a:srcRect/>
          <a:stretch>
            <a:fillRect/>
          </a:stretch>
        </p:blipFill>
        <p:spPr bwMode="auto">
          <a:xfrm>
            <a:off x="5334000" y="1447800"/>
            <a:ext cx="3581400" cy="3810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6049962"/>
          </a:xfrm>
        </p:spPr>
        <p:txBody>
          <a:bodyPr>
            <a:normAutofit/>
          </a:bodyPr>
          <a:lstStyle/>
          <a:p>
            <a:pPr algn="l"/>
            <a:r>
              <a:rPr lang="bs-Latn-BA" sz="2000" b="1" dirty="0" smtClean="0"/>
              <a:t>kempferol</a:t>
            </a:r>
            <a:r>
              <a:rPr lang="bs-Latn-BA" sz="2000" dirty="0" smtClean="0"/>
              <a:t> (u kelju, grahu, čaju, špinatu i brokuli),</a:t>
            </a:r>
            <a:br>
              <a:rPr lang="bs-Latn-BA" sz="2000" dirty="0" smtClean="0"/>
            </a:br>
            <a:r>
              <a:rPr lang="bs-Latn-BA" sz="2000" dirty="0" smtClean="0"/>
              <a:t>- </a:t>
            </a:r>
            <a:r>
              <a:rPr lang="bs-Latn-BA" sz="2000" b="1" dirty="0" smtClean="0"/>
              <a:t>kvercetin</a:t>
            </a:r>
            <a:r>
              <a:rPr lang="bs-Latn-BA" sz="2000" dirty="0" smtClean="0"/>
              <a:t>, </a:t>
            </a:r>
            <a:r>
              <a:rPr lang="bs-Latn-BA" sz="2000" b="1" dirty="0" smtClean="0"/>
              <a:t>miricetin </a:t>
            </a:r>
            <a:r>
              <a:rPr lang="bs-Latn-BA" sz="2000" dirty="0" smtClean="0"/>
              <a:t>(u čaju, vinu, kelju, naranči i rajčici) te </a:t>
            </a:r>
            <a:br>
              <a:rPr lang="bs-Latn-BA" sz="2000" dirty="0" smtClean="0"/>
            </a:br>
            <a:r>
              <a:rPr lang="bs-Latn-BA" sz="2000" b="1" dirty="0" smtClean="0"/>
              <a:t>-isorhamnetin </a:t>
            </a:r>
            <a:r>
              <a:rPr lang="bs-Latn-BA" sz="2000" dirty="0" smtClean="0"/>
              <a:t>(u kruški, maslinovom ulju, vinu i umaku od rajčice) – i </a:t>
            </a:r>
            <a:br>
              <a:rPr lang="bs-Latn-BA" sz="2000" dirty="0" smtClean="0"/>
            </a:br>
            <a:r>
              <a:rPr lang="bs-Latn-BA" sz="2000" b="1" dirty="0" smtClean="0"/>
              <a:t>- ukupne flavonole</a:t>
            </a:r>
            <a:r>
              <a:rPr lang="bs-Latn-BA" sz="2000" dirty="0" smtClean="0"/>
              <a:t> (zbroj četiri pojedinačna flavonola). </a:t>
            </a:r>
            <a:br>
              <a:rPr lang="bs-Latn-BA" sz="2000" dirty="0" smtClean="0"/>
            </a:br>
            <a:r>
              <a:rPr lang="bs-Latn-BA" sz="2000" dirty="0" smtClean="0"/>
              <a:t/>
            </a:r>
            <a:br>
              <a:rPr lang="bs-Latn-BA" sz="2000" dirty="0" smtClean="0"/>
            </a:br>
            <a:r>
              <a:rPr lang="bs-Latn-BA" sz="2000" dirty="0" smtClean="0"/>
              <a:t>Studije su pokazale da  ispitanici s </a:t>
            </a:r>
            <a:r>
              <a:rPr lang="bs-Latn-BA" sz="2000" b="1" dirty="0" smtClean="0"/>
              <a:t>najvišim unosom ukupnih flavonida 48% imaju  nižu stopu razvoja Alzheimerove bolesti</a:t>
            </a:r>
            <a:r>
              <a:rPr lang="bs-Latn-BA" sz="2000" dirty="0" smtClean="0"/>
              <a:t>.  </a:t>
            </a:r>
            <a:br>
              <a:rPr lang="bs-Latn-BA" sz="2000" dirty="0" smtClean="0"/>
            </a:br>
            <a:r>
              <a:rPr lang="bs-Latn-BA" sz="2000" dirty="0" smtClean="0"/>
              <a:t/>
            </a:r>
            <a:br>
              <a:rPr lang="bs-Latn-BA" sz="2000" dirty="0" smtClean="0"/>
            </a:br>
            <a:r>
              <a:rPr lang="bs-Latn-BA" sz="2000" dirty="0" smtClean="0"/>
              <a:t>Važno je zapamtiti da konzumiranje izoliranih flavonola ili ekstrakata namirnica bogatih flavonolima, primjerice ekstrakta čaja, </a:t>
            </a:r>
            <a:r>
              <a:rPr lang="bs-Latn-BA" sz="2000" b="1" dirty="0" smtClean="0"/>
              <a:t>neće izolirano djelovati kako bi se smanjio rizik od bolesti</a:t>
            </a:r>
            <a:r>
              <a:rPr lang="bs-Latn-BA" sz="2000" dirty="0" smtClean="0"/>
              <a:t>. </a:t>
            </a:r>
            <a:endParaRPr lang="bs-Latn-BA" sz="2000" dirty="0"/>
          </a:p>
        </p:txBody>
      </p:sp>
      <p:pic>
        <p:nvPicPr>
          <p:cNvPr id="23554" name="Picture 2" descr="https://www.freelandtime.com/images/Immagini_Articoli/Flavonoids.jpg"/>
          <p:cNvPicPr>
            <a:picLocks noChangeAspect="1" noChangeArrowheads="1"/>
          </p:cNvPicPr>
          <p:nvPr/>
        </p:nvPicPr>
        <p:blipFill>
          <a:blip r:embed="rId2"/>
          <a:srcRect/>
          <a:stretch>
            <a:fillRect/>
          </a:stretch>
        </p:blipFill>
        <p:spPr bwMode="auto">
          <a:xfrm>
            <a:off x="5029200" y="533400"/>
            <a:ext cx="3733800" cy="2800350"/>
          </a:xfrm>
          <a:prstGeom prst="rect">
            <a:avLst/>
          </a:prstGeom>
          <a:noFill/>
        </p:spPr>
      </p:pic>
      <p:pic>
        <p:nvPicPr>
          <p:cNvPr id="23556" name="Picture 4" descr="C:\Users\HP 800 G\AppData\Local\Packages\Microsoft.Windows.Photos_8wekyb3d8bbwe\TempState\ShareServiceTempFolder\download (11).jpeg"/>
          <p:cNvPicPr>
            <a:picLocks noChangeAspect="1" noChangeArrowheads="1"/>
          </p:cNvPicPr>
          <p:nvPr/>
        </p:nvPicPr>
        <p:blipFill>
          <a:blip r:embed="rId3"/>
          <a:srcRect/>
          <a:stretch>
            <a:fillRect/>
          </a:stretch>
        </p:blipFill>
        <p:spPr bwMode="auto">
          <a:xfrm>
            <a:off x="5257800" y="3733800"/>
            <a:ext cx="3505200" cy="2209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vi-VN" sz="2400" dirty="0" smtClean="0"/>
              <a:t>Budući da se t</a:t>
            </a:r>
            <a:r>
              <a:rPr lang="bs-Latn-BA" sz="2400" dirty="0" smtClean="0"/>
              <a:t>o</a:t>
            </a:r>
            <a:r>
              <a:rPr lang="vi-VN" sz="2400" dirty="0" smtClean="0"/>
              <a:t>kom starenja javljaju određene promjene u funkciji probavnog s</a:t>
            </a:r>
            <a:r>
              <a:rPr lang="bs-Latn-BA" sz="2400" dirty="0" smtClean="0"/>
              <a:t>istema</a:t>
            </a:r>
            <a:r>
              <a:rPr lang="vi-VN" sz="2400" dirty="0" smtClean="0"/>
              <a:t>, prehrana starijih treba biti usklađena s općim preporukama zdrave prehrane, njihovim energetskim potrebama i tjelesnom aktivnošću.</a:t>
            </a:r>
            <a:r>
              <a:rPr lang="bs-Latn-BA" sz="2400" dirty="0" smtClean="0"/>
              <a:t/>
            </a:r>
            <a:br>
              <a:rPr lang="bs-Latn-BA" sz="2400" dirty="0" smtClean="0"/>
            </a:br>
            <a:r>
              <a:rPr lang="bs-Latn-BA" sz="2400" dirty="0" smtClean="0"/>
              <a:t/>
            </a:r>
            <a:br>
              <a:rPr lang="bs-Latn-BA" sz="2400" dirty="0" smtClean="0"/>
            </a:br>
            <a:r>
              <a:rPr lang="vi-VN" sz="2400" dirty="0" smtClean="0"/>
              <a:t> Najčešća pogreška u prehrani je prekomjeran unos soli, šećera i zasićenih masnoća, koji pogoduju nastanku bolesti u starosti, a time i funkcionalne onesposobljenosti. </a:t>
            </a:r>
            <a:r>
              <a:rPr lang="bs-Latn-BA" sz="2400" dirty="0" smtClean="0"/>
              <a:t/>
            </a:r>
            <a:br>
              <a:rPr lang="bs-Latn-BA" sz="2400" dirty="0" smtClean="0"/>
            </a:br>
            <a:r>
              <a:rPr lang="bs-Latn-BA" sz="2400" dirty="0" smtClean="0"/>
              <a:t/>
            </a:r>
            <a:br>
              <a:rPr lang="bs-Latn-BA" sz="2400" dirty="0" smtClean="0"/>
            </a:br>
            <a:r>
              <a:rPr lang="vi-VN" sz="2400" dirty="0" smtClean="0"/>
              <a:t>Energetski unos treba biti niži kod osoba starije dobi. Dnevne energetske potrebe smanjuju se za 10 % u dobi od 51 do 75 godina, a nakon toga smanjuju se za još 10 % po desetljeću.</a:t>
            </a:r>
            <a:r>
              <a:rPr lang="bs-Latn-BA" sz="2400" dirty="0" smtClean="0"/>
              <a:t/>
            </a:r>
            <a:br>
              <a:rPr lang="bs-Latn-BA" sz="2400" dirty="0" smtClean="0"/>
            </a:br>
            <a:r>
              <a:rPr lang="bs-Latn-BA" sz="2400" dirty="0" smtClean="0"/>
              <a:t/>
            </a:r>
            <a:br>
              <a:rPr lang="bs-Latn-BA" sz="2400" dirty="0" smtClean="0"/>
            </a:br>
            <a:r>
              <a:rPr lang="vi-VN" sz="2400" dirty="0" smtClean="0"/>
              <a:t> Sa životnom dobi postupno se smanjuje sadržaj vode u tijelu. Zbog toga je u starijoj dobi nužno uzimati minimalno osam čaša vode ili nezaslađene i negazirane tekućine dnevno. </a:t>
            </a:r>
            <a:endParaRPr lang="bs-Latn-BA"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2849562"/>
          </a:xfrm>
        </p:spPr>
        <p:txBody>
          <a:bodyPr>
            <a:normAutofit fontScale="90000"/>
          </a:bodyPr>
          <a:lstStyle/>
          <a:p>
            <a:pPr algn="l"/>
            <a:r>
              <a:rPr lang="bs-Latn-BA" sz="2000" b="1" dirty="0" smtClean="0"/>
              <a:t>Ergotionein je prirodna aminokiselina antioksidativnih svojstava koja djeluje preventivno na stanični oksidativni stres, koji može dovesti do bolesti mozga, neuroloških oštećenja te karcinoma.</a:t>
            </a:r>
            <a:br>
              <a:rPr lang="bs-Latn-BA" sz="2000" b="1" dirty="0" smtClean="0"/>
            </a:br>
            <a:r>
              <a:rPr lang="bs-Latn-BA" sz="2000" b="1" dirty="0" smtClean="0"/>
              <a:t/>
            </a:r>
            <a:br>
              <a:rPr lang="bs-Latn-BA" sz="2000" b="1" dirty="0" smtClean="0"/>
            </a:br>
            <a:r>
              <a:rPr lang="bs-Latn-BA" sz="2000" b="1" dirty="0" smtClean="0"/>
              <a:t> U prirodi, ergotionein proizvode bakterije i gljivice, ali enzimi koji su potrebni za sintezu čine nešto drugačije biohehijske puteve.</a:t>
            </a:r>
            <a:br>
              <a:rPr lang="bs-Latn-BA" sz="2000" b="1" dirty="0" smtClean="0"/>
            </a:br>
            <a:r>
              <a:rPr lang="bs-Latn-BA" sz="2000" b="1" dirty="0" smtClean="0"/>
              <a:t/>
            </a:r>
            <a:br>
              <a:rPr lang="bs-Latn-BA" sz="2000" b="1" dirty="0" smtClean="0"/>
            </a:br>
            <a:r>
              <a:rPr lang="bs-Latn-BA" sz="2000" b="1" dirty="0" smtClean="0"/>
              <a:t> Trenutne tržišne cijene ergotioneina vrlo su visoke u usporedbi s vitaminima, zbog današnjih skupih načina proizvodnje hemijskih spojeva, što je znanstvenike potaknulo na optimizaciju proizvodnje kako bi se postigao veći prinos te smanjili troškovi potrošača.</a:t>
            </a:r>
            <a:br>
              <a:rPr lang="bs-Latn-BA" sz="2000" b="1" dirty="0" smtClean="0"/>
            </a:br>
            <a:endParaRPr lang="bs-Latn-BA" sz="2000" dirty="0"/>
          </a:p>
        </p:txBody>
      </p:sp>
      <p:pic>
        <p:nvPicPr>
          <p:cNvPr id="24578" name="Picture 2" descr="C:\Users\HP 800 G\AppData\Local\Packages\Microsoft.Windows.Photos_8wekyb3d8bbwe\TempState\ShareServiceTempFolder\202403111758497ec9a.jpeg"/>
          <p:cNvPicPr>
            <a:picLocks noChangeAspect="1" noChangeArrowheads="1"/>
          </p:cNvPicPr>
          <p:nvPr/>
        </p:nvPicPr>
        <p:blipFill>
          <a:blip r:embed="rId2"/>
          <a:srcRect/>
          <a:stretch>
            <a:fillRect/>
          </a:stretch>
        </p:blipFill>
        <p:spPr bwMode="auto">
          <a:xfrm>
            <a:off x="533400" y="3200400"/>
            <a:ext cx="7848600" cy="36576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5897562"/>
          </a:xfrm>
        </p:spPr>
        <p:txBody>
          <a:bodyPr>
            <a:normAutofit fontScale="90000"/>
          </a:bodyPr>
          <a:lstStyle/>
          <a:p>
            <a:pPr algn="l"/>
            <a:r>
              <a:rPr lang="bs-Latn-BA" sz="2400" dirty="0" smtClean="0"/>
              <a:t>Po prvi put istraživači su uspjeli </a:t>
            </a:r>
            <a:r>
              <a:rPr lang="bs-Latn-BA" sz="2400" b="1" dirty="0" smtClean="0"/>
              <a:t>proizvesti ergotionein inženjeringom i optimiziranjem pekarskog kvasca</a:t>
            </a:r>
            <a:r>
              <a:rPr lang="bs-Latn-BA" sz="2400" dirty="0" smtClean="0"/>
              <a:t>. </a:t>
            </a:r>
            <a:br>
              <a:rPr lang="bs-Latn-BA" sz="2400" dirty="0" smtClean="0"/>
            </a:br>
            <a:r>
              <a:rPr lang="bs-Latn-BA" sz="2400" dirty="0" smtClean="0"/>
              <a:t/>
            </a:r>
            <a:br>
              <a:rPr lang="bs-Latn-BA" sz="2400" dirty="0" smtClean="0"/>
            </a:br>
            <a:r>
              <a:rPr lang="bs-Latn-BA" sz="2400" b="1" dirty="0" smtClean="0"/>
              <a:t>Kvasac je daleko bolji izbor za proizvodnju ergotioneina od gljiva i bakterija</a:t>
            </a:r>
            <a:r>
              <a:rPr lang="bs-Latn-BA" sz="2400" dirty="0" smtClean="0"/>
              <a:t>. </a:t>
            </a:r>
            <a:br>
              <a:rPr lang="bs-Latn-BA" sz="2400" dirty="0" smtClean="0"/>
            </a:br>
            <a:r>
              <a:rPr lang="bs-Latn-BA" sz="2400" dirty="0" smtClean="0"/>
              <a:t/>
            </a:r>
            <a:br>
              <a:rPr lang="bs-Latn-BA" sz="2400" dirty="0" smtClean="0"/>
            </a:br>
            <a:r>
              <a:rPr lang="bs-Latn-BA" sz="2400" dirty="0" smtClean="0"/>
              <a:t>Trenutno </a:t>
            </a:r>
            <a:r>
              <a:rPr lang="bs-Latn-BA" sz="2400" b="1" dirty="0" smtClean="0"/>
              <a:t>znanstvenici pokušavaju povećati produktivnost</a:t>
            </a:r>
            <a:r>
              <a:rPr lang="bs-Latn-BA" sz="2400" dirty="0" smtClean="0"/>
              <a:t> daljnjim inženjeringom soja kvasaca kako bi stvorili tržišno održiv proizvod. </a:t>
            </a:r>
            <a:br>
              <a:rPr lang="bs-Latn-BA" sz="2400" dirty="0" smtClean="0"/>
            </a:br>
            <a:endParaRPr lang="bs-Latn-BA" sz="2400" dirty="0"/>
          </a:p>
        </p:txBody>
      </p:sp>
      <p:pic>
        <p:nvPicPr>
          <p:cNvPr id="25602" name="Picture 2" descr="C:\Users\HP 800 G\AppData\Local\Packages\Microsoft.Windows.Photos_8wekyb3d8bbwe\TempState\ShareServiceTempFolder\20221028112036d9570971ff744de0875151eee79b3fdb.jpeg"/>
          <p:cNvPicPr>
            <a:picLocks noChangeAspect="1" noChangeArrowheads="1"/>
          </p:cNvPicPr>
          <p:nvPr/>
        </p:nvPicPr>
        <p:blipFill>
          <a:blip r:embed="rId2"/>
          <a:srcRect/>
          <a:stretch>
            <a:fillRect/>
          </a:stretch>
        </p:blipFill>
        <p:spPr bwMode="auto">
          <a:xfrm>
            <a:off x="4856502" y="914401"/>
            <a:ext cx="3677898" cy="505343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5973762"/>
          </a:xfrm>
        </p:spPr>
        <p:txBody>
          <a:bodyPr>
            <a:normAutofit/>
          </a:bodyPr>
          <a:lstStyle/>
          <a:p>
            <a:pPr algn="l"/>
            <a:r>
              <a:rPr lang="bs-Latn-BA" sz="2000" dirty="0" smtClean="0"/>
              <a:t>-</a:t>
            </a:r>
            <a:r>
              <a:rPr lang="vi-VN" sz="2000" dirty="0" smtClean="0"/>
              <a:t>problemi s gutanjem, žvakanjem i probavljanjem hrane. </a:t>
            </a:r>
            <a:r>
              <a:rPr lang="bs-Latn-BA" sz="2000" dirty="0" smtClean="0"/>
              <a:t/>
            </a:r>
            <a:br>
              <a:rPr lang="bs-Latn-BA" sz="2000" dirty="0" smtClean="0"/>
            </a:br>
            <a:r>
              <a:rPr lang="bs-Latn-BA" sz="2000" dirty="0" smtClean="0"/>
              <a:t/>
            </a:r>
            <a:br>
              <a:rPr lang="bs-Latn-BA" sz="2000" dirty="0" smtClean="0"/>
            </a:br>
            <a:r>
              <a:rPr lang="bs-Latn-BA" sz="2000" dirty="0" smtClean="0"/>
              <a:t>-ne</a:t>
            </a:r>
            <a:r>
              <a:rPr lang="vi-VN" sz="2000" dirty="0" smtClean="0"/>
              <a:t>zainteresiran</a:t>
            </a:r>
            <a:r>
              <a:rPr lang="bs-Latn-BA" sz="2000" dirty="0" smtClean="0"/>
              <a:t>ost</a:t>
            </a:r>
            <a:r>
              <a:rPr lang="vi-VN" sz="2000" dirty="0" smtClean="0"/>
              <a:t> za hranu. </a:t>
            </a:r>
            <a:r>
              <a:rPr lang="bs-Latn-BA" sz="2000" dirty="0" smtClean="0"/>
              <a:t/>
            </a:r>
            <a:br>
              <a:rPr lang="bs-Latn-BA" sz="2000" dirty="0" smtClean="0"/>
            </a:br>
            <a:r>
              <a:rPr lang="bs-Latn-BA" sz="2000" dirty="0" smtClean="0"/>
              <a:t/>
            </a:r>
            <a:br>
              <a:rPr lang="bs-Latn-BA" sz="2000" dirty="0" smtClean="0"/>
            </a:br>
            <a:r>
              <a:rPr lang="bs-Latn-BA" sz="2000" dirty="0" smtClean="0"/>
              <a:t>-</a:t>
            </a:r>
            <a:r>
              <a:rPr lang="vi-VN" sz="2000" dirty="0" smtClean="0"/>
              <a:t>gubitka okusa, osjetila mirisa, gubitka pamćenja i pomisli da su već jeli. </a:t>
            </a:r>
            <a:r>
              <a:rPr lang="bs-Latn-BA" sz="2000" dirty="0" smtClean="0"/>
              <a:t/>
            </a:r>
            <a:br>
              <a:rPr lang="bs-Latn-BA" sz="2000" dirty="0" smtClean="0"/>
            </a:br>
            <a:r>
              <a:rPr lang="bs-Latn-BA" sz="2000" dirty="0" smtClean="0"/>
              <a:t/>
            </a:r>
            <a:br>
              <a:rPr lang="bs-Latn-BA" sz="2000" dirty="0" smtClean="0"/>
            </a:br>
            <a:r>
              <a:rPr lang="bs-Latn-BA" sz="2000" dirty="0" smtClean="0"/>
              <a:t>-</a:t>
            </a:r>
            <a:r>
              <a:rPr lang="vi-VN" sz="2000" dirty="0" smtClean="0"/>
              <a:t>Lijekovi također mogu utjecati na apetit, a i uzrokovati konstipaciju. </a:t>
            </a:r>
            <a:r>
              <a:rPr lang="bs-Latn-BA" sz="2000" dirty="0" smtClean="0"/>
              <a:t/>
            </a:r>
            <a:br>
              <a:rPr lang="bs-Latn-BA" sz="2000" dirty="0" smtClean="0"/>
            </a:br>
            <a:r>
              <a:rPr lang="bs-Latn-BA" sz="2000" dirty="0" smtClean="0"/>
              <a:t/>
            </a:r>
            <a:br>
              <a:rPr lang="bs-Latn-BA" sz="2000" dirty="0" smtClean="0"/>
            </a:br>
            <a:r>
              <a:rPr lang="vi-VN" sz="2000" dirty="0" smtClean="0"/>
              <a:t>Sve to utječe i na ponašanje i raspoloženje osobe.</a:t>
            </a:r>
            <a:r>
              <a:rPr lang="bs-Latn-BA" sz="2000" dirty="0" smtClean="0"/>
              <a:t/>
            </a:r>
            <a:br>
              <a:rPr lang="bs-Latn-BA" sz="2000" dirty="0" smtClean="0"/>
            </a:br>
            <a:r>
              <a:rPr lang="bs-Latn-BA" sz="2000" dirty="0" smtClean="0"/>
              <a:t/>
            </a:r>
            <a:br>
              <a:rPr lang="bs-Latn-BA" sz="2000" dirty="0" smtClean="0"/>
            </a:br>
            <a:endParaRPr lang="bs-Latn-BA" sz="2000" dirty="0"/>
          </a:p>
        </p:txBody>
      </p:sp>
      <p:pic>
        <p:nvPicPr>
          <p:cNvPr id="21506" name="Picture 2" descr="C:\Users\HP 800 G\AppData\Local\Packages\Microsoft.Windows.Photos_8wekyb3d8bbwe\TempState\ShareServiceTempFolder\download (4).jpeg"/>
          <p:cNvPicPr>
            <a:picLocks noChangeAspect="1" noChangeArrowheads="1"/>
          </p:cNvPicPr>
          <p:nvPr/>
        </p:nvPicPr>
        <p:blipFill>
          <a:blip r:embed="rId2"/>
          <a:srcRect/>
          <a:stretch>
            <a:fillRect/>
          </a:stretch>
        </p:blipFill>
        <p:spPr bwMode="auto">
          <a:xfrm>
            <a:off x="5791200" y="990600"/>
            <a:ext cx="2857500" cy="1600200"/>
          </a:xfrm>
          <a:prstGeom prst="rect">
            <a:avLst/>
          </a:prstGeom>
          <a:noFill/>
        </p:spPr>
      </p:pic>
      <p:pic>
        <p:nvPicPr>
          <p:cNvPr id="21508" name="Picture 4" descr="C:\Users\HP 800 G\AppData\Local\Packages\Microsoft.Windows.Photos_8wekyb3d8bbwe\TempState\ShareServiceTempFolder\images (4).jpeg"/>
          <p:cNvPicPr>
            <a:picLocks noChangeAspect="1" noChangeArrowheads="1"/>
          </p:cNvPicPr>
          <p:nvPr/>
        </p:nvPicPr>
        <p:blipFill>
          <a:blip r:embed="rId3"/>
          <a:srcRect/>
          <a:stretch>
            <a:fillRect/>
          </a:stretch>
        </p:blipFill>
        <p:spPr bwMode="auto">
          <a:xfrm>
            <a:off x="6019800" y="3810000"/>
            <a:ext cx="2762250" cy="16573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5364162"/>
          </a:xfrm>
        </p:spPr>
        <p:txBody>
          <a:bodyPr>
            <a:normAutofit/>
          </a:bodyPr>
          <a:lstStyle/>
          <a:p>
            <a:pPr algn="l"/>
            <a:r>
              <a:rPr lang="bs-Latn-BA" sz="2400" dirty="0" smtClean="0"/>
              <a:t>Rezultati nekih istraživanja pokazali su da osobe koje jedu s crvenih tanjura, unesu 25% više hrane nego oni koji jedu s bijelih tanjura. </a:t>
            </a:r>
            <a:br>
              <a:rPr lang="bs-Latn-BA" sz="2400" dirty="0" smtClean="0"/>
            </a:br>
            <a:r>
              <a:rPr lang="bs-Latn-BA" sz="2400" dirty="0" smtClean="0"/>
              <a:t/>
            </a:r>
            <a:br>
              <a:rPr lang="bs-Latn-BA" sz="2400" dirty="0" smtClean="0"/>
            </a:br>
            <a:r>
              <a:rPr lang="bs-Latn-BA" sz="2400" dirty="0" smtClean="0"/>
              <a:t>Naime, morate se uvjeriti da osoba uopće vidi hranu na tanjuru (kao što vidimo i mi), a onda će ju i pojesti. </a:t>
            </a:r>
            <a:endParaRPr lang="bs-Latn-BA" sz="2400" dirty="0"/>
          </a:p>
        </p:txBody>
      </p:sp>
      <p:pic>
        <p:nvPicPr>
          <p:cNvPr id="20482" name="Picture 2" descr="C:\Users\HP 800 G\AppData\Local\Packages\Microsoft.Windows.Photos_8wekyb3d8bbwe\TempState\ShareServiceTempFolder\download (9).jpeg"/>
          <p:cNvPicPr>
            <a:picLocks noChangeAspect="1" noChangeArrowheads="1"/>
          </p:cNvPicPr>
          <p:nvPr/>
        </p:nvPicPr>
        <p:blipFill>
          <a:blip r:embed="rId2"/>
          <a:srcRect/>
          <a:stretch>
            <a:fillRect/>
          </a:stretch>
        </p:blipFill>
        <p:spPr bwMode="auto">
          <a:xfrm>
            <a:off x="5334000" y="0"/>
            <a:ext cx="2914650" cy="2286000"/>
          </a:xfrm>
          <a:prstGeom prst="rect">
            <a:avLst/>
          </a:prstGeom>
          <a:noFill/>
        </p:spPr>
      </p:pic>
      <p:pic>
        <p:nvPicPr>
          <p:cNvPr id="20484" name="Picture 4" descr="C:\Users\HP 800 G\Desktop\7269635.1.jpg"/>
          <p:cNvPicPr>
            <a:picLocks noChangeAspect="1" noChangeArrowheads="1"/>
          </p:cNvPicPr>
          <p:nvPr/>
        </p:nvPicPr>
        <p:blipFill>
          <a:blip r:embed="rId3"/>
          <a:srcRect/>
          <a:stretch>
            <a:fillRect/>
          </a:stretch>
        </p:blipFill>
        <p:spPr bwMode="auto">
          <a:xfrm>
            <a:off x="5486400" y="1371600"/>
            <a:ext cx="2781300" cy="2867025"/>
          </a:xfrm>
          <a:prstGeom prst="rect">
            <a:avLst/>
          </a:prstGeom>
          <a:noFill/>
        </p:spPr>
      </p:pic>
      <p:pic>
        <p:nvPicPr>
          <p:cNvPr id="3" name="Picture 2" descr="C:\Users\HP 800 G\AppData\Local\Packages\Microsoft.Windows.Photos_8wekyb3d8bbwe\TempState\ShareServiceTempFolder\download.jpeg"/>
          <p:cNvPicPr>
            <a:picLocks noChangeAspect="1" noChangeArrowheads="1"/>
          </p:cNvPicPr>
          <p:nvPr/>
        </p:nvPicPr>
        <p:blipFill>
          <a:blip r:embed="rId4"/>
          <a:srcRect/>
          <a:stretch>
            <a:fillRect/>
          </a:stretch>
        </p:blipFill>
        <p:spPr bwMode="auto">
          <a:xfrm>
            <a:off x="5334000" y="4267200"/>
            <a:ext cx="2705100" cy="2209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5668962"/>
          </a:xfrm>
        </p:spPr>
        <p:txBody>
          <a:bodyPr>
            <a:normAutofit fontScale="90000"/>
          </a:bodyPr>
          <a:lstStyle/>
          <a:p>
            <a:pPr algn="l"/>
            <a:r>
              <a:rPr lang="bs-Latn-BA" sz="2400" b="1" dirty="0" smtClean="0"/>
              <a:t/>
            </a:r>
            <a:br>
              <a:rPr lang="bs-Latn-BA" sz="2400" b="1" dirty="0" smtClean="0"/>
            </a:br>
            <a:r>
              <a:rPr lang="bs-Latn-BA" sz="2400" b="1" dirty="0" smtClean="0"/>
              <a:t/>
            </a:r>
            <a:br>
              <a:rPr lang="bs-Latn-BA" sz="2400" b="1" dirty="0" smtClean="0"/>
            </a:br>
            <a:r>
              <a:rPr lang="bs-Latn-BA" sz="2400" b="1" dirty="0" smtClean="0"/>
              <a:t/>
            </a:r>
            <a:br>
              <a:rPr lang="bs-Latn-BA" sz="2400" b="1" dirty="0" smtClean="0"/>
            </a:br>
            <a:r>
              <a:rPr lang="bs-Latn-BA" sz="2400" b="1" dirty="0" smtClean="0"/>
              <a:t/>
            </a:r>
            <a:br>
              <a:rPr lang="bs-Latn-BA" sz="2400" b="1" dirty="0" smtClean="0"/>
            </a:br>
            <a:r>
              <a:rPr lang="bs-Latn-BA" sz="2400" b="1" dirty="0" smtClean="0"/>
              <a:t>Održavajte kontakt očima tokom obroka.</a:t>
            </a:r>
            <a:r>
              <a:rPr lang="bs-Latn-BA" sz="2400" dirty="0" smtClean="0"/>
              <a:t/>
            </a:r>
            <a:br>
              <a:rPr lang="bs-Latn-BA" sz="2400" dirty="0" smtClean="0"/>
            </a:br>
            <a:r>
              <a:rPr lang="bs-Latn-BA" sz="2400" dirty="0" smtClean="0"/>
              <a:t/>
            </a:r>
            <a:br>
              <a:rPr lang="bs-Latn-BA" sz="2400" dirty="0" smtClean="0"/>
            </a:br>
            <a:r>
              <a:rPr lang="bs-Latn-BA" sz="2400" dirty="0" smtClean="0"/>
              <a:t>Sjesti  tačno ispred osobe s demencijom i ostvarite kontakt očima dok jedu, nasmiješiti se i čekati da se i oni  nasmiješe. </a:t>
            </a:r>
            <a:br>
              <a:rPr lang="bs-Latn-BA" sz="2400" dirty="0" smtClean="0"/>
            </a:br>
            <a:r>
              <a:rPr lang="bs-Latn-BA" sz="2400" dirty="0" smtClean="0"/>
              <a:t>Početi jesti bez razgovora. Budi tih. </a:t>
            </a:r>
            <a:br>
              <a:rPr lang="bs-Latn-BA" sz="2400" dirty="0" smtClean="0"/>
            </a:br>
            <a:r>
              <a:rPr lang="bs-Latn-BA" sz="2400" dirty="0" smtClean="0"/>
              <a:t>Budi jako strpljivi, održavaj kontakt očima i čekaj da vas počnu slijediti te i sami krenu jesti.</a:t>
            </a:r>
            <a:br>
              <a:rPr lang="bs-Latn-BA" sz="2400" dirty="0" smtClean="0"/>
            </a:br>
            <a:r>
              <a:rPr lang="bs-Latn-BA" sz="2400" dirty="0" smtClean="0"/>
              <a:t> U ovom slučaju, bitna je strpljivost te imati  na umu da će se možda ovo morati raditi duže vrijeme dok zaista ne počne djelovati. </a:t>
            </a:r>
            <a:br>
              <a:rPr lang="bs-Latn-BA" sz="2400" dirty="0" smtClean="0"/>
            </a:br>
            <a:r>
              <a:rPr lang="bs-Latn-BA" sz="2400" dirty="0" smtClean="0"/>
              <a:t>Prisjetite se da pokušavate zamijeniti loš obrazac ponašanja s dobrim.</a:t>
            </a:r>
            <a:br>
              <a:rPr lang="bs-Latn-BA" sz="2400" dirty="0" smtClean="0"/>
            </a:br>
            <a:r>
              <a:rPr lang="bs-Latn-BA" sz="2400" dirty="0" smtClean="0"/>
              <a:t/>
            </a:r>
            <a:br>
              <a:rPr lang="bs-Latn-BA" sz="2400" dirty="0" smtClean="0"/>
            </a:br>
            <a:endParaRPr lang="bs-Latn-BA" sz="2400" dirty="0"/>
          </a:p>
        </p:txBody>
      </p:sp>
      <p:pic>
        <p:nvPicPr>
          <p:cNvPr id="19458" name="Picture 2" descr="C:\Users\HP 800 G\AppData\Local\Packages\Microsoft.Windows.Photos_8wekyb3d8bbwe\TempState\ShareServiceTempFolder\images (1).jpeg"/>
          <p:cNvPicPr>
            <a:picLocks noChangeAspect="1" noChangeArrowheads="1"/>
          </p:cNvPicPr>
          <p:nvPr/>
        </p:nvPicPr>
        <p:blipFill>
          <a:blip r:embed="rId2"/>
          <a:srcRect/>
          <a:stretch>
            <a:fillRect/>
          </a:stretch>
        </p:blipFill>
        <p:spPr bwMode="auto">
          <a:xfrm>
            <a:off x="5486400" y="1066800"/>
            <a:ext cx="2933700" cy="1552575"/>
          </a:xfrm>
          <a:prstGeom prst="rect">
            <a:avLst/>
          </a:prstGeom>
          <a:noFill/>
        </p:spPr>
      </p:pic>
      <p:pic>
        <p:nvPicPr>
          <p:cNvPr id="19460" name="Picture 4" descr="C:\Users\HP 800 G\AppData\Local\Packages\Microsoft.Windows.Photos_8wekyb3d8bbwe\TempState\ShareServiceTempFolder\images (2).jpeg"/>
          <p:cNvPicPr>
            <a:picLocks noChangeAspect="1" noChangeArrowheads="1"/>
          </p:cNvPicPr>
          <p:nvPr/>
        </p:nvPicPr>
        <p:blipFill>
          <a:blip r:embed="rId3"/>
          <a:srcRect/>
          <a:stretch>
            <a:fillRect/>
          </a:stretch>
        </p:blipFill>
        <p:spPr bwMode="auto">
          <a:xfrm>
            <a:off x="5486400" y="2971800"/>
            <a:ext cx="3028950" cy="1514475"/>
          </a:xfrm>
          <a:prstGeom prst="rect">
            <a:avLst/>
          </a:prstGeom>
          <a:noFill/>
        </p:spPr>
      </p:pic>
      <p:pic>
        <p:nvPicPr>
          <p:cNvPr id="19461" name="Picture 5" descr="C:\Users\HP 800 G\Desktop\images (3).jfif"/>
          <p:cNvPicPr>
            <a:picLocks noChangeAspect="1" noChangeArrowheads="1"/>
          </p:cNvPicPr>
          <p:nvPr/>
        </p:nvPicPr>
        <p:blipFill>
          <a:blip r:embed="rId4"/>
          <a:srcRect/>
          <a:stretch>
            <a:fillRect/>
          </a:stretch>
        </p:blipFill>
        <p:spPr bwMode="auto">
          <a:xfrm>
            <a:off x="5410200" y="4648200"/>
            <a:ext cx="3200400" cy="174307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5745162"/>
          </a:xfrm>
        </p:spPr>
        <p:txBody>
          <a:bodyPr>
            <a:normAutofit fontScale="90000"/>
          </a:bodyPr>
          <a:lstStyle/>
          <a:p>
            <a:pPr algn="l"/>
            <a:r>
              <a:rPr lang="vi-VN" sz="2400" b="1" dirty="0" smtClean="0"/>
              <a:t>Prisjetite se…</a:t>
            </a:r>
            <a:r>
              <a:rPr lang="vi-VN" sz="2400" dirty="0" smtClean="0"/>
              <a:t/>
            </a:r>
            <a:br>
              <a:rPr lang="vi-VN" sz="2400" dirty="0" smtClean="0"/>
            </a:br>
            <a:r>
              <a:rPr lang="vi-VN" sz="2400" dirty="0" smtClean="0"/>
              <a:t/>
            </a:r>
            <a:br>
              <a:rPr lang="vi-VN" sz="2400" dirty="0" smtClean="0"/>
            </a:br>
            <a:r>
              <a:rPr lang="vi-VN" sz="2400" dirty="0" smtClean="0"/>
              <a:t>Prisjetite se da nema koristi ako uporno pokušavate uvjeriti osobu s demencijom da mora jesti i zašto mora jesti. </a:t>
            </a:r>
            <a:r>
              <a:rPr lang="bs-Latn-BA" sz="2400" dirty="0" smtClean="0"/>
              <a:t/>
            </a:r>
            <a:br>
              <a:rPr lang="bs-Latn-BA" sz="2400" dirty="0" smtClean="0"/>
            </a:br>
            <a:r>
              <a:rPr lang="vi-VN" sz="2400" dirty="0" smtClean="0"/>
              <a:t>Ono što vi morate je naučiti kako ih voditi i kako biti dobar uzor i učitelj. </a:t>
            </a:r>
            <a:r>
              <a:rPr lang="bs-Latn-BA" sz="2400" dirty="0" smtClean="0"/>
              <a:t/>
            </a:r>
            <a:br>
              <a:rPr lang="bs-Latn-BA" sz="2400" dirty="0" smtClean="0"/>
            </a:br>
            <a:r>
              <a:rPr lang="bs-Latn-BA" sz="2400" dirty="0" smtClean="0"/>
              <a:t/>
            </a:r>
            <a:br>
              <a:rPr lang="bs-Latn-BA" sz="2400" dirty="0" smtClean="0"/>
            </a:br>
            <a:r>
              <a:rPr lang="vi-VN" sz="2400" dirty="0" smtClean="0"/>
              <a:t>Dobar učitelj ostvaruje kontakt očima i osmjehuje se. </a:t>
            </a:r>
            <a:r>
              <a:rPr lang="bs-Latn-BA" sz="2400" dirty="0" smtClean="0"/>
              <a:t/>
            </a:r>
            <a:br>
              <a:rPr lang="bs-Latn-BA" sz="2400" dirty="0" smtClean="0"/>
            </a:br>
            <a:r>
              <a:rPr lang="bs-Latn-BA" sz="2400" dirty="0" smtClean="0"/>
              <a:t/>
            </a:r>
            <a:br>
              <a:rPr lang="bs-Latn-BA" sz="2400" dirty="0" smtClean="0"/>
            </a:br>
            <a:r>
              <a:rPr lang="vi-VN" sz="2400" dirty="0" smtClean="0"/>
              <a:t>Također, dobar učitelj pokazuje kako pravilno jesti svaki put kao da je prvi put. </a:t>
            </a:r>
            <a:r>
              <a:rPr lang="bs-Latn-BA" sz="2400" dirty="0" smtClean="0"/>
              <a:t/>
            </a:r>
            <a:br>
              <a:rPr lang="bs-Latn-BA" sz="2400" dirty="0" smtClean="0"/>
            </a:br>
            <a:r>
              <a:rPr lang="bs-Latn-BA" sz="2400" dirty="0" smtClean="0"/>
              <a:t/>
            </a:r>
            <a:br>
              <a:rPr lang="bs-Latn-BA" sz="2400" dirty="0" smtClean="0"/>
            </a:br>
            <a:r>
              <a:rPr lang="vi-VN" sz="2400" dirty="0" smtClean="0"/>
              <a:t>Može biti teško i naporno, ali činite to s osmijehom na licu. </a:t>
            </a:r>
            <a:endParaRPr lang="vi-VN" sz="2400" dirty="0"/>
          </a:p>
        </p:txBody>
      </p:sp>
      <p:pic>
        <p:nvPicPr>
          <p:cNvPr id="18434" name="Picture 2" descr="C:\Users\HP 800 G\AppData\Local\Packages\Microsoft.Windows.Photos_8wekyb3d8bbwe\TempState\ShareServiceTempFolder\download (1).jpeg"/>
          <p:cNvPicPr>
            <a:picLocks noChangeAspect="1" noChangeArrowheads="1"/>
          </p:cNvPicPr>
          <p:nvPr/>
        </p:nvPicPr>
        <p:blipFill>
          <a:blip r:embed="rId2"/>
          <a:srcRect/>
          <a:stretch>
            <a:fillRect/>
          </a:stretch>
        </p:blipFill>
        <p:spPr bwMode="auto">
          <a:xfrm>
            <a:off x="5410200" y="2133600"/>
            <a:ext cx="2847975" cy="1600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5745162"/>
          </a:xfrm>
        </p:spPr>
        <p:txBody>
          <a:bodyPr>
            <a:normAutofit/>
          </a:bodyPr>
          <a:lstStyle/>
          <a:p>
            <a:pPr algn="l"/>
            <a:r>
              <a:rPr lang="vi-VN" sz="2400" b="1" dirty="0" smtClean="0"/>
              <a:t>Posuđe</a:t>
            </a:r>
            <a:r>
              <a:rPr lang="vi-VN" sz="2400" dirty="0" smtClean="0"/>
              <a:t/>
            </a:r>
            <a:br>
              <a:rPr lang="vi-VN" sz="2400" dirty="0" smtClean="0"/>
            </a:br>
            <a:r>
              <a:rPr lang="vi-VN" sz="2400" dirty="0" smtClean="0"/>
              <a:t/>
            </a:r>
            <a:br>
              <a:rPr lang="vi-VN" sz="2400" dirty="0" smtClean="0"/>
            </a:br>
            <a:r>
              <a:rPr lang="vi-VN" sz="2400" dirty="0" smtClean="0"/>
              <a:t>U jednom trenutku osoba će možda početi imati problema s korištenjem pribora, vilica, noževa itd. </a:t>
            </a:r>
            <a:r>
              <a:rPr lang="bs-Latn-BA" sz="2400" dirty="0" smtClean="0"/>
              <a:t/>
            </a:r>
            <a:br>
              <a:rPr lang="bs-Latn-BA" sz="2400" dirty="0" smtClean="0"/>
            </a:br>
            <a:r>
              <a:rPr lang="bs-Latn-BA" sz="2400" dirty="0" smtClean="0"/>
              <a:t/>
            </a:r>
            <a:br>
              <a:rPr lang="bs-Latn-BA" sz="2400" dirty="0" smtClean="0"/>
            </a:br>
            <a:r>
              <a:rPr lang="vi-VN" sz="2400" dirty="0" smtClean="0"/>
              <a:t>Ukoliko se to dogodi, pokušajte koristiti hranu koja se jede rukama (pileći prutići, riblji štapići, hamburgeri itd.).</a:t>
            </a:r>
            <a:br>
              <a:rPr lang="vi-VN" sz="2400" dirty="0" smtClean="0"/>
            </a:br>
            <a:endParaRPr lang="bs-Latn-BA" sz="2400" dirty="0"/>
          </a:p>
        </p:txBody>
      </p:sp>
      <p:pic>
        <p:nvPicPr>
          <p:cNvPr id="17410" name="Picture 2" descr="C:\Users\HP 800 G\Desktop\Kuharica_42L-1280x854.jpg"/>
          <p:cNvPicPr>
            <a:picLocks noChangeAspect="1" noChangeArrowheads="1"/>
          </p:cNvPicPr>
          <p:nvPr/>
        </p:nvPicPr>
        <p:blipFill>
          <a:blip r:embed="rId2" cstate="print"/>
          <a:srcRect/>
          <a:stretch>
            <a:fillRect/>
          </a:stretch>
        </p:blipFill>
        <p:spPr bwMode="auto">
          <a:xfrm>
            <a:off x="4724400" y="457200"/>
            <a:ext cx="3581400" cy="2895600"/>
          </a:xfrm>
          <a:prstGeom prst="rect">
            <a:avLst/>
          </a:prstGeom>
          <a:noFill/>
        </p:spPr>
      </p:pic>
      <p:pic>
        <p:nvPicPr>
          <p:cNvPr id="17412" name="Picture 4" descr="C:\Users\HP 800 G\AppData\Local\Packages\Microsoft.Windows.Photos_8wekyb3d8bbwe\TempState\ShareServiceTempFolder\download (4).jpeg"/>
          <p:cNvPicPr>
            <a:picLocks noChangeAspect="1" noChangeArrowheads="1"/>
          </p:cNvPicPr>
          <p:nvPr/>
        </p:nvPicPr>
        <p:blipFill>
          <a:blip r:embed="rId3"/>
          <a:srcRect/>
          <a:stretch>
            <a:fillRect/>
          </a:stretch>
        </p:blipFill>
        <p:spPr bwMode="auto">
          <a:xfrm>
            <a:off x="4724400" y="4114800"/>
            <a:ext cx="3581400" cy="2133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5668962"/>
          </a:xfrm>
        </p:spPr>
        <p:txBody>
          <a:bodyPr>
            <a:normAutofit fontScale="90000"/>
          </a:bodyPr>
          <a:lstStyle/>
          <a:p>
            <a:pPr algn="l"/>
            <a:r>
              <a:rPr lang="bs-Latn-BA" sz="2400" b="1" dirty="0" smtClean="0"/>
              <a:t>Govorite dobre stvari o hrani</a:t>
            </a:r>
            <a:r>
              <a:rPr lang="bs-Latn-BA" sz="2400" dirty="0" smtClean="0"/>
              <a:t/>
            </a:r>
            <a:br>
              <a:rPr lang="bs-Latn-BA" sz="2400" dirty="0" smtClean="0"/>
            </a:br>
            <a:r>
              <a:rPr lang="bs-Latn-BA" sz="2400" dirty="0" smtClean="0"/>
              <a:t/>
            </a:r>
            <a:br>
              <a:rPr lang="bs-Latn-BA" sz="2400" dirty="0" smtClean="0"/>
            </a:br>
            <a:r>
              <a:rPr lang="bs-Latn-BA" sz="2400" dirty="0" smtClean="0"/>
              <a:t>Ukoliko ćete tokom obroka razgovarati, recite kako je ručak ukusan i slastan. Koristite takva kratka objašnjenja, nemojte dužiti. </a:t>
            </a:r>
            <a:br>
              <a:rPr lang="bs-Latn-BA" sz="2400" dirty="0" smtClean="0"/>
            </a:br>
            <a:r>
              <a:rPr lang="bs-Latn-BA" sz="2400" b="1" dirty="0" smtClean="0"/>
              <a:t>Stvorite pozitivnu atmosferu prije obroka</a:t>
            </a:r>
            <a:r>
              <a:rPr lang="bs-Latn-BA" sz="2400" dirty="0" smtClean="0"/>
              <a:t/>
            </a:r>
            <a:br>
              <a:rPr lang="bs-Latn-BA" sz="2400" dirty="0" smtClean="0"/>
            </a:br>
            <a:r>
              <a:rPr lang="bs-Latn-BA" sz="2400" dirty="0" smtClean="0"/>
              <a:t/>
            </a:r>
            <a:br>
              <a:rPr lang="bs-Latn-BA" sz="2400" dirty="0" smtClean="0"/>
            </a:br>
            <a:r>
              <a:rPr lang="bs-Latn-BA" sz="2400" dirty="0" smtClean="0"/>
              <a:t>Nemojte samo staviti hranu ispred osobe s demencijom. </a:t>
            </a:r>
            <a:br>
              <a:rPr lang="bs-Latn-BA" sz="2400" dirty="0" smtClean="0"/>
            </a:br>
            <a:r>
              <a:rPr lang="bs-Latn-BA" sz="2400" dirty="0" smtClean="0"/>
              <a:t/>
            </a:r>
            <a:br>
              <a:rPr lang="bs-Latn-BA" sz="2400" dirty="0" smtClean="0"/>
            </a:br>
            <a:r>
              <a:rPr lang="bs-Latn-BA" sz="2400" dirty="0" smtClean="0"/>
              <a:t>Stvorite dobru atmosferu. </a:t>
            </a:r>
            <a:br>
              <a:rPr lang="bs-Latn-BA" sz="2400" dirty="0" smtClean="0"/>
            </a:br>
            <a:r>
              <a:rPr lang="bs-Latn-BA" sz="2400" dirty="0" smtClean="0"/>
              <a:t/>
            </a:r>
            <a:br>
              <a:rPr lang="bs-Latn-BA" sz="2400" dirty="0" smtClean="0"/>
            </a:br>
            <a:r>
              <a:rPr lang="bs-Latn-BA" sz="2400" dirty="0" smtClean="0"/>
              <a:t>Primjerice, dok pripremate ručak počnite pjevušiti njihovu najdražu pjesmu ili uradite nešto što vole.</a:t>
            </a:r>
            <a:br>
              <a:rPr lang="bs-Latn-BA" sz="2400" dirty="0" smtClean="0"/>
            </a:br>
            <a:endParaRPr lang="bs-Latn-BA" sz="2400" dirty="0"/>
          </a:p>
        </p:txBody>
      </p:sp>
      <p:pic>
        <p:nvPicPr>
          <p:cNvPr id="15362" name="Picture 2" descr="C:\Users\HP 800 G\AppData\Local\Packages\Microsoft.Windows.Photos_8wekyb3d8bbwe\TempState\ShareServiceTempFolder\images.jpeg"/>
          <p:cNvPicPr>
            <a:picLocks noChangeAspect="1" noChangeArrowheads="1"/>
          </p:cNvPicPr>
          <p:nvPr/>
        </p:nvPicPr>
        <p:blipFill>
          <a:blip r:embed="rId2"/>
          <a:srcRect/>
          <a:stretch>
            <a:fillRect/>
          </a:stretch>
        </p:blipFill>
        <p:spPr bwMode="auto">
          <a:xfrm>
            <a:off x="5257800" y="3352800"/>
            <a:ext cx="3533775" cy="1295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5592762"/>
          </a:xfrm>
        </p:spPr>
        <p:txBody>
          <a:bodyPr>
            <a:normAutofit/>
          </a:bodyPr>
          <a:lstStyle/>
          <a:p>
            <a:pPr algn="l"/>
            <a:r>
              <a:rPr lang="bs-Latn-BA" sz="2000" b="1" dirty="0" smtClean="0"/>
              <a:t>Šutite tokom obroka.</a:t>
            </a:r>
            <a:r>
              <a:rPr lang="bs-Latn-BA" sz="2000" dirty="0" smtClean="0"/>
              <a:t/>
            </a:r>
            <a:br>
              <a:rPr lang="bs-Latn-BA" sz="2000" dirty="0" smtClean="0"/>
            </a:br>
            <a:r>
              <a:rPr lang="bs-Latn-BA" sz="2000" dirty="0" smtClean="0"/>
              <a:t/>
            </a:r>
            <a:br>
              <a:rPr lang="bs-Latn-BA" sz="2000" dirty="0" smtClean="0"/>
            </a:br>
            <a:r>
              <a:rPr lang="bs-Latn-BA" sz="2000" dirty="0" smtClean="0"/>
              <a:t>Kad osoba s demencijom počne jesti, prestanite s razgovorom i jedite u šutnji.</a:t>
            </a:r>
            <a:br>
              <a:rPr lang="bs-Latn-BA" sz="2000" dirty="0" smtClean="0"/>
            </a:br>
            <a:r>
              <a:rPr lang="bs-Latn-BA" sz="2000" dirty="0" smtClean="0"/>
              <a:t/>
            </a:r>
            <a:br>
              <a:rPr lang="bs-Latn-BA" sz="2000" dirty="0" smtClean="0"/>
            </a:br>
            <a:r>
              <a:rPr lang="bs-Latn-BA" sz="2000" dirty="0" smtClean="0"/>
              <a:t> Šutnja je dobra jer ne želimo nikakve distrakcije koje mogu odvući pažnju s hrane.</a:t>
            </a:r>
            <a:br>
              <a:rPr lang="bs-Latn-BA" sz="2000" dirty="0" smtClean="0"/>
            </a:br>
            <a:r>
              <a:rPr lang="bs-Latn-BA" sz="2000" dirty="0" smtClean="0"/>
              <a:t/>
            </a:r>
            <a:br>
              <a:rPr lang="bs-Latn-BA" sz="2000" dirty="0" smtClean="0"/>
            </a:br>
            <a:r>
              <a:rPr lang="bs-Latn-BA" sz="2000" dirty="0" smtClean="0"/>
              <a:t> Osobe s Alzheimerovom bolesti se lako zbune te je zato bitno obavljati jednu po jednu stvar. </a:t>
            </a:r>
            <a:br>
              <a:rPr lang="bs-Latn-BA" sz="2000" dirty="0" smtClean="0"/>
            </a:br>
            <a:r>
              <a:rPr lang="bs-Latn-BA" sz="2000" b="1" dirty="0" smtClean="0"/>
              <a:t>Manji obroci tokom dana.</a:t>
            </a:r>
            <a:r>
              <a:rPr lang="bs-Latn-BA" sz="2000" dirty="0" smtClean="0"/>
              <a:t/>
            </a:r>
            <a:br>
              <a:rPr lang="bs-Latn-BA" sz="2000" dirty="0" smtClean="0"/>
            </a:br>
            <a:r>
              <a:rPr lang="bs-Latn-BA" sz="2000" dirty="0" smtClean="0"/>
              <a:t/>
            </a:r>
            <a:br>
              <a:rPr lang="bs-Latn-BA" sz="2000" dirty="0" smtClean="0"/>
            </a:br>
            <a:r>
              <a:rPr lang="bs-Latn-BA" sz="2000" dirty="0" smtClean="0"/>
              <a:t>Bilo bi dobro da uspijete oboljeloj osobi par puta dnevno dati da nešto prigrize (čips, voće i slično).</a:t>
            </a:r>
            <a:endParaRPr lang="bs-Latn-BA" sz="2000" dirty="0"/>
          </a:p>
        </p:txBody>
      </p:sp>
      <p:pic>
        <p:nvPicPr>
          <p:cNvPr id="14340" name="Picture 4" descr="C:\Users\HP 800 G\Desktop\56d33d2b-477c-458c-8ce4-4b000a0a0a6c-khalil-gibran-previewOrg.jpg"/>
          <p:cNvPicPr>
            <a:picLocks noChangeAspect="1" noChangeArrowheads="1"/>
          </p:cNvPicPr>
          <p:nvPr/>
        </p:nvPicPr>
        <p:blipFill>
          <a:blip r:embed="rId2"/>
          <a:srcRect/>
          <a:stretch>
            <a:fillRect/>
          </a:stretch>
        </p:blipFill>
        <p:spPr bwMode="auto">
          <a:xfrm>
            <a:off x="5029200" y="2133600"/>
            <a:ext cx="3886200" cy="237807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HP 800 G\AppData\Local\Packages\Microsoft.Windows.Photos_8wekyb3d8bbwe\TempState\ShareServiceTempFolder\6.jpeg"/>
          <p:cNvPicPr>
            <a:picLocks noChangeAspect="1" noChangeArrowheads="1"/>
          </p:cNvPicPr>
          <p:nvPr/>
        </p:nvPicPr>
        <p:blipFill>
          <a:blip r:embed="rId2"/>
          <a:srcRect/>
          <a:stretch>
            <a:fillRect/>
          </a:stretch>
        </p:blipFill>
        <p:spPr bwMode="auto">
          <a:xfrm>
            <a:off x="76200" y="152400"/>
            <a:ext cx="8940800" cy="6705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2392362"/>
          </a:xfrm>
        </p:spPr>
        <p:txBody>
          <a:bodyPr>
            <a:normAutofit/>
          </a:bodyPr>
          <a:lstStyle/>
          <a:p>
            <a:pPr algn="l"/>
            <a:r>
              <a:rPr lang="pl-PL" sz="2800" dirty="0" smtClean="0"/>
              <a:t>Mišićna masa se povećanjem dobi smanjuje; kod žena za oko 5 kg, dok u muškaraca za oko 12 kg.</a:t>
            </a:r>
            <a:endParaRPr lang="bs-Latn-BA" sz="2800" dirty="0"/>
          </a:p>
        </p:txBody>
      </p:sp>
      <p:sp>
        <p:nvSpPr>
          <p:cNvPr id="3" name="Rectangle 2"/>
          <p:cNvSpPr/>
          <p:nvPr/>
        </p:nvSpPr>
        <p:spPr>
          <a:xfrm>
            <a:off x="4572000" y="685800"/>
            <a:ext cx="3810000" cy="1754326"/>
          </a:xfrm>
          <a:prstGeom prst="rect">
            <a:avLst/>
          </a:prstGeom>
        </p:spPr>
        <p:txBody>
          <a:bodyPr wrap="square">
            <a:spAutoFit/>
          </a:bodyPr>
          <a:lstStyle/>
          <a:p>
            <a:r>
              <a:rPr lang="bs-Latn-BA" dirty="0" smtClean="0">
                <a:latin typeface="Times New Roman" pitchFamily="18" charset="0"/>
                <a:cs typeface="Times New Roman" pitchFamily="18" charset="0"/>
              </a:rPr>
              <a:t> Idealna tjelesna masa ovisi o više faktora: </a:t>
            </a:r>
          </a:p>
          <a:p>
            <a:r>
              <a:rPr lang="bs-Latn-BA" dirty="0" smtClean="0">
                <a:latin typeface="Times New Roman" pitchFamily="18" charset="0"/>
                <a:cs typeface="Times New Roman" pitchFamily="18" charset="0"/>
              </a:rPr>
              <a:t>• dob </a:t>
            </a:r>
          </a:p>
          <a:p>
            <a:r>
              <a:rPr lang="bs-Latn-BA" dirty="0" smtClean="0">
                <a:latin typeface="Times New Roman" pitchFamily="18" charset="0"/>
                <a:cs typeface="Times New Roman" pitchFamily="18" charset="0"/>
              </a:rPr>
              <a:t>• trenutačno zdravstveno stanje </a:t>
            </a:r>
          </a:p>
          <a:p>
            <a:r>
              <a:rPr lang="bs-Latn-BA" dirty="0" smtClean="0">
                <a:latin typeface="Times New Roman" pitchFamily="18" charset="0"/>
                <a:cs typeface="Times New Roman" pitchFamily="18" charset="0"/>
              </a:rPr>
              <a:t>• koliko je tjelesno aktivnost</a:t>
            </a:r>
          </a:p>
          <a:p>
            <a:r>
              <a:rPr lang="bs-Latn-BA" dirty="0" smtClean="0">
                <a:latin typeface="Times New Roman" pitchFamily="18" charset="0"/>
                <a:cs typeface="Times New Roman" pitchFamily="18" charset="0"/>
              </a:rPr>
              <a:t> •  osjećaj  jakosti i kapciteta</a:t>
            </a:r>
            <a:endParaRPr lang="bs-Latn-BA" dirty="0">
              <a:latin typeface="Times New Roman" pitchFamily="18" charset="0"/>
              <a:cs typeface="Times New Roman" pitchFamily="18" charset="0"/>
            </a:endParaRPr>
          </a:p>
        </p:txBody>
      </p:sp>
      <p:sp>
        <p:nvSpPr>
          <p:cNvPr id="4" name="Rectangle 3"/>
          <p:cNvSpPr/>
          <p:nvPr/>
        </p:nvSpPr>
        <p:spPr>
          <a:xfrm>
            <a:off x="4953000" y="3276600"/>
            <a:ext cx="3733800" cy="2585323"/>
          </a:xfrm>
          <a:prstGeom prst="rect">
            <a:avLst/>
          </a:prstGeom>
        </p:spPr>
        <p:txBody>
          <a:bodyPr wrap="square">
            <a:spAutoFit/>
          </a:bodyPr>
          <a:lstStyle/>
          <a:p>
            <a:r>
              <a:rPr lang="bs-Latn-BA" dirty="0" smtClean="0">
                <a:latin typeface="Times New Roman" pitchFamily="18" charset="0"/>
                <a:cs typeface="Times New Roman" pitchFamily="18" charset="0"/>
              </a:rPr>
              <a:t>Zdrava prehrana i normalna tjelesna masa u starijoj dobi može  pomoći: </a:t>
            </a:r>
          </a:p>
          <a:p>
            <a:r>
              <a:rPr lang="bs-Latn-BA" dirty="0" smtClean="0">
                <a:latin typeface="Times New Roman" pitchFamily="18" charset="0"/>
                <a:cs typeface="Times New Roman" pitchFamily="18" charset="0"/>
              </a:rPr>
              <a:t>• u očuvanju mišićne i fizičke snage</a:t>
            </a:r>
          </a:p>
          <a:p>
            <a:r>
              <a:rPr lang="bs-Latn-BA" dirty="0" smtClean="0">
                <a:latin typeface="Times New Roman" pitchFamily="18" charset="0"/>
                <a:cs typeface="Times New Roman" pitchFamily="18" charset="0"/>
              </a:rPr>
              <a:t> • u smanjenom riziku od pada</a:t>
            </a:r>
          </a:p>
          <a:p>
            <a:r>
              <a:rPr lang="bs-Latn-BA" dirty="0" smtClean="0">
                <a:latin typeface="Times New Roman" pitchFamily="18" charset="0"/>
                <a:cs typeface="Times New Roman" pitchFamily="18" charset="0"/>
              </a:rPr>
              <a:t> • u boljoj zaštiti od ozljeda prilikom pada </a:t>
            </a:r>
          </a:p>
          <a:p>
            <a:r>
              <a:rPr lang="bs-Latn-BA" dirty="0" smtClean="0">
                <a:latin typeface="Times New Roman" pitchFamily="18" charset="0"/>
                <a:cs typeface="Times New Roman" pitchFamily="18" charset="0"/>
              </a:rPr>
              <a:t>• u smanjenom riziku od infekcija i brže zarastanje rana </a:t>
            </a:r>
          </a:p>
          <a:p>
            <a:r>
              <a:rPr lang="bs-Latn-BA" dirty="0" smtClean="0">
                <a:latin typeface="Times New Roman" pitchFamily="18" charset="0"/>
                <a:cs typeface="Times New Roman" pitchFamily="18" charset="0"/>
              </a:rPr>
              <a:t>• bolja kvaliteta života</a:t>
            </a:r>
            <a:endParaRPr lang="bs-Latn-BA" dirty="0">
              <a:latin typeface="Times New Roman" pitchFamily="18" charset="0"/>
              <a:cs typeface="Times New Roman" pitchFamily="18" charset="0"/>
            </a:endParaRPr>
          </a:p>
        </p:txBody>
      </p:sp>
      <p:pic>
        <p:nvPicPr>
          <p:cNvPr id="53250" name="Picture 2" descr="C:\Users\HP 800 G\AppData\Local\Packages\Microsoft.Windows.Photos_8wekyb3d8bbwe\TempState\ShareServiceTempFolder\download (1).jpeg"/>
          <p:cNvPicPr>
            <a:picLocks noChangeAspect="1" noChangeArrowheads="1"/>
          </p:cNvPicPr>
          <p:nvPr/>
        </p:nvPicPr>
        <p:blipFill>
          <a:blip r:embed="rId2"/>
          <a:srcRect/>
          <a:stretch>
            <a:fillRect/>
          </a:stretch>
        </p:blipFill>
        <p:spPr bwMode="auto">
          <a:xfrm>
            <a:off x="533400" y="3352800"/>
            <a:ext cx="3505200" cy="1981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4191000" cy="5355312"/>
          </a:xfrm>
          <a:prstGeom prst="rect">
            <a:avLst/>
          </a:prstGeom>
        </p:spPr>
        <p:txBody>
          <a:bodyPr wrap="square">
            <a:spAutoFit/>
          </a:bodyPr>
          <a:lstStyle/>
          <a:p>
            <a:endParaRPr lang="bs-Latn-BA" b="1" dirty="0" smtClean="0"/>
          </a:p>
          <a:p>
            <a:endParaRPr lang="bs-Latn-BA" b="1" dirty="0" smtClean="0"/>
          </a:p>
          <a:p>
            <a:r>
              <a:rPr lang="vi-VN" b="1" dirty="0" smtClean="0"/>
              <a:t>Nutrijenti </a:t>
            </a:r>
          </a:p>
          <a:p>
            <a:r>
              <a:rPr lang="vi-VN" dirty="0" smtClean="0"/>
              <a:t>Niz je nutrijenata koji imaju ključne funkcije u </a:t>
            </a:r>
            <a:r>
              <a:rPr lang="bs-Latn-BA" dirty="0" smtClean="0"/>
              <a:t>nervnom sistemu </a:t>
            </a:r>
            <a:r>
              <a:rPr lang="vi-VN" dirty="0" smtClean="0"/>
              <a:t>, sudjeluju u metabolizmu energije , sintezi neurotransmitera i </a:t>
            </a:r>
            <a:r>
              <a:rPr lang="vi-VN" u="sng" dirty="0" smtClean="0">
                <a:hlinkClick r:id="rId2"/>
              </a:rPr>
              <a:t>antioksidativnoj obrani</a:t>
            </a:r>
            <a:r>
              <a:rPr lang="vi-VN" dirty="0" smtClean="0"/>
              <a:t> organizma od štetnog djelovanja slobodnih radikala. </a:t>
            </a:r>
            <a:endParaRPr lang="bs-Latn-BA" dirty="0" smtClean="0"/>
          </a:p>
          <a:p>
            <a:endParaRPr lang="bs-Latn-BA" dirty="0" smtClean="0"/>
          </a:p>
          <a:p>
            <a:r>
              <a:rPr lang="vi-VN" dirty="0" smtClean="0"/>
              <a:t>Među njima su najvažniji esencijalne masne kiseline, vitamini C, B6, B9, B12, E, bakar i željezo.</a:t>
            </a:r>
            <a:endParaRPr lang="bs-Latn-BA" dirty="0" smtClean="0"/>
          </a:p>
          <a:p>
            <a:endParaRPr lang="bs-Latn-BA" dirty="0" smtClean="0"/>
          </a:p>
          <a:p>
            <a:r>
              <a:rPr lang="vi-VN" dirty="0" smtClean="0"/>
              <a:t> Kod </a:t>
            </a:r>
            <a:r>
              <a:rPr lang="bs-Latn-BA" dirty="0" smtClean="0"/>
              <a:t>starijih osoba </a:t>
            </a:r>
            <a:r>
              <a:rPr lang="vi-VN" dirty="0" smtClean="0"/>
              <a:t>, bilježi se niska razina tih nutrijenata u krvi i cerebrospinalnoj tekućini, za koje se smatra da odražavaju nutritivni status mozga.</a:t>
            </a:r>
            <a:endParaRPr lang="vi-VN" dirty="0"/>
          </a:p>
        </p:txBody>
      </p:sp>
      <p:pic>
        <p:nvPicPr>
          <p:cNvPr id="11266" name="Picture 2" descr="C:\Users\HP 800 G\Desktop\a2.jpg"/>
          <p:cNvPicPr>
            <a:picLocks noChangeAspect="1" noChangeArrowheads="1"/>
          </p:cNvPicPr>
          <p:nvPr/>
        </p:nvPicPr>
        <p:blipFill>
          <a:blip r:embed="rId3"/>
          <a:srcRect/>
          <a:stretch>
            <a:fillRect/>
          </a:stretch>
        </p:blipFill>
        <p:spPr bwMode="auto">
          <a:xfrm>
            <a:off x="4800600" y="685800"/>
            <a:ext cx="4114800" cy="51816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vi-VN" sz="2000" b="1" dirty="0" smtClean="0"/>
              <a:t>Vitamini B-kompleksa</a:t>
            </a:r>
            <a:br>
              <a:rPr lang="vi-VN" sz="2000" b="1" dirty="0" smtClean="0"/>
            </a:br>
            <a:r>
              <a:rPr lang="vi-VN" sz="2000" dirty="0" smtClean="0"/>
              <a:t>Vitamin B6 pomaže u pretvorbi hrane u energiju te pomaže u stvaranju neurotransmitera, crvenih krvnih zrnaca te izgradnji gradivnih blokova DNA.</a:t>
            </a:r>
            <a:r>
              <a:rPr lang="bs-Latn-BA" sz="2000" dirty="0" smtClean="0"/>
              <a:t/>
            </a:r>
            <a:br>
              <a:rPr lang="bs-Latn-BA" sz="2000" dirty="0" smtClean="0"/>
            </a:br>
            <a:r>
              <a:rPr lang="bs-Latn-BA" sz="2000" dirty="0" smtClean="0"/>
              <a:t/>
            </a:r>
            <a:br>
              <a:rPr lang="bs-Latn-BA" sz="2000" dirty="0" smtClean="0"/>
            </a:br>
            <a:r>
              <a:rPr lang="vi-VN" sz="2000" dirty="0" smtClean="0"/>
              <a:t> </a:t>
            </a:r>
            <a:r>
              <a:rPr lang="vi-VN" sz="2000" u="sng" dirty="0" smtClean="0">
                <a:hlinkClick r:id="rId2"/>
              </a:rPr>
              <a:t>Vitamin B12</a:t>
            </a:r>
            <a:r>
              <a:rPr lang="vi-VN" sz="2000" dirty="0" smtClean="0"/>
              <a:t> također pomaže u pretvorbi hrane u energiju, proizvodnji crvenih krvnih zrnaca te je potreban za pravilno funkcioniranje </a:t>
            </a:r>
            <a:r>
              <a:rPr lang="bs-Latn-BA" sz="2000" dirty="0" smtClean="0"/>
              <a:t>nervnoga sistema </a:t>
            </a:r>
            <a:r>
              <a:rPr lang="vi-VN" sz="2000" dirty="0" smtClean="0"/>
              <a:t>.</a:t>
            </a:r>
            <a:br>
              <a:rPr lang="vi-VN" sz="2000" dirty="0" smtClean="0"/>
            </a:br>
            <a:r>
              <a:rPr lang="bs-Latn-BA" sz="2000" dirty="0" smtClean="0"/>
              <a:t/>
            </a:r>
            <a:br>
              <a:rPr lang="bs-Latn-BA" sz="2000" dirty="0" smtClean="0"/>
            </a:br>
            <a:r>
              <a:rPr lang="vi-VN" sz="2000" dirty="0" smtClean="0"/>
              <a:t>Folati odnosno vitamin B9 su potrebni za sintezu DNA i formiranje novih stanica te rast i oporavak svih tjelesnih tkiva, uključujući živce i mozak.</a:t>
            </a:r>
            <a:br>
              <a:rPr lang="vi-VN" sz="2000" dirty="0" smtClean="0"/>
            </a:br>
            <a:r>
              <a:rPr lang="bs-Latn-BA" sz="2000" dirty="0" smtClean="0"/>
              <a:t/>
            </a:r>
            <a:br>
              <a:rPr lang="bs-Latn-BA" sz="2000" dirty="0" smtClean="0"/>
            </a:br>
            <a:r>
              <a:rPr lang="vi-VN" sz="2000" u="sng" dirty="0" smtClean="0">
                <a:hlinkClick r:id="rId3"/>
              </a:rPr>
              <a:t>Vitamini B6, B9 i B12</a:t>
            </a:r>
            <a:r>
              <a:rPr lang="vi-VN" sz="2000" dirty="0" smtClean="0"/>
              <a:t> zajedno rade na konverziji homocisteina u metionin, aminokiselinu koja se koristi u nizu staničnih aktivnosti.</a:t>
            </a:r>
            <a:r>
              <a:rPr lang="bs-Latn-BA" sz="2000" dirty="0" smtClean="0"/>
              <a:t/>
            </a:r>
            <a:br>
              <a:rPr lang="bs-Latn-BA" sz="2000" dirty="0" smtClean="0"/>
            </a:br>
            <a:r>
              <a:rPr lang="vi-VN" sz="2000" dirty="0" smtClean="0"/>
              <a:t/>
            </a:r>
            <a:br>
              <a:rPr lang="vi-VN" sz="2000" dirty="0" smtClean="0"/>
            </a:br>
            <a:r>
              <a:rPr lang="vi-VN" sz="2000" dirty="0" smtClean="0"/>
              <a:t>Manjak folata može dovesti do smanjene sinteze metionina i nakupljanja homocisteina, a upravo je njegova velika količina povezana s povećanim rizikom od Alzheimerove bolesti.</a:t>
            </a:r>
            <a:br>
              <a:rPr lang="vi-VN" sz="2000" dirty="0" smtClean="0"/>
            </a:br>
            <a:endParaRPr lang="bs-Latn-BA"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5440362"/>
          </a:xfrm>
        </p:spPr>
        <p:txBody>
          <a:bodyPr>
            <a:normAutofit fontScale="90000"/>
          </a:bodyPr>
          <a:lstStyle/>
          <a:p>
            <a:pPr algn="l"/>
            <a:r>
              <a:rPr lang="bs-Latn-BA" sz="2000" b="1" dirty="0" smtClean="0"/>
              <a:t>Vitamin C</a:t>
            </a:r>
            <a:br>
              <a:rPr lang="bs-Latn-BA" sz="2000" b="1" dirty="0" smtClean="0"/>
            </a:br>
            <a:r>
              <a:rPr lang="bs-Latn-BA" sz="2000" u="sng" dirty="0" smtClean="0">
                <a:hlinkClick r:id="rId2"/>
              </a:rPr>
              <a:t>Vitamin C</a:t>
            </a:r>
            <a:r>
              <a:rPr lang="bs-Latn-BA" sz="2000" dirty="0" smtClean="0"/>
              <a:t> je je snažan antioksidans koji pomaže u borbi protiv oksidativnog oštećenja i štetnog djelovanja slobodnih radikala. </a:t>
            </a:r>
            <a:br>
              <a:rPr lang="bs-Latn-BA" sz="2000" dirty="0" smtClean="0"/>
            </a:br>
            <a:r>
              <a:rPr lang="bs-Latn-BA" sz="2000" dirty="0" smtClean="0"/>
              <a:t/>
            </a:r>
            <a:br>
              <a:rPr lang="bs-Latn-BA" sz="2000" dirty="0" smtClean="0"/>
            </a:br>
            <a:r>
              <a:rPr lang="bs-Latn-BA" sz="2000" dirty="0" smtClean="0"/>
              <a:t>On je i kofaktor niza enzimskih reakcija koje uključuju proizvodnju kolagena, L-karnitina, niza neurotransmitera te regulaciji ekspresije gena.</a:t>
            </a:r>
            <a:br>
              <a:rPr lang="bs-Latn-BA" sz="2000" dirty="0" smtClean="0"/>
            </a:br>
            <a:r>
              <a:rPr lang="bs-Latn-BA" sz="2000" dirty="0" smtClean="0"/>
              <a:t/>
            </a:r>
            <a:br>
              <a:rPr lang="bs-Latn-BA" sz="2000" dirty="0" smtClean="0"/>
            </a:br>
            <a:r>
              <a:rPr lang="bs-Latn-BA" sz="2000" dirty="0" smtClean="0"/>
              <a:t/>
            </a:r>
            <a:br>
              <a:rPr lang="bs-Latn-BA" sz="2000" dirty="0" smtClean="0"/>
            </a:br>
            <a:r>
              <a:rPr lang="bs-Latn-BA" sz="2000" dirty="0" smtClean="0"/>
              <a:t>Upravo se oksidativni stres smatra jedim od uzročnika niza neurodegenerativnih oštećenja i bolesti, uključujući i Alzheimerovu bolest. </a:t>
            </a:r>
            <a:br>
              <a:rPr lang="bs-Latn-BA" sz="2000" dirty="0" smtClean="0"/>
            </a:br>
            <a:r>
              <a:rPr lang="bs-Latn-BA" sz="2000" dirty="0" smtClean="0"/>
              <a:t/>
            </a:r>
            <a:br>
              <a:rPr lang="bs-Latn-BA" sz="2000" dirty="0" smtClean="0"/>
            </a:br>
            <a:r>
              <a:rPr lang="bs-Latn-BA" sz="2000" dirty="0" smtClean="0"/>
              <a:t>Osim toga, visok udio </a:t>
            </a:r>
            <a:r>
              <a:rPr lang="bs-Latn-BA" sz="2000" u="sng" dirty="0" smtClean="0">
                <a:hlinkClick r:id="rId3"/>
              </a:rPr>
              <a:t>vitamina C</a:t>
            </a:r>
            <a:r>
              <a:rPr lang="bs-Latn-BA" sz="2000" dirty="0" smtClean="0"/>
              <a:t> u krvi povezan je s boljim kognitivnim funkcijama i nižim rizikom od kognitivnog propadanja.</a:t>
            </a:r>
            <a:br>
              <a:rPr lang="bs-Latn-BA" sz="2000" dirty="0" smtClean="0"/>
            </a:br>
            <a:endParaRPr lang="bs-Latn-BA" sz="2000" dirty="0"/>
          </a:p>
        </p:txBody>
      </p:sp>
      <p:pic>
        <p:nvPicPr>
          <p:cNvPr id="41986" name="Picture 2" descr="C:\Users\HP 800 G\AppData\Local\Packages\Microsoft.Windows.Photos_8wekyb3d8bbwe\TempState\ShareServiceTempFolder\download.jpeg"/>
          <p:cNvPicPr>
            <a:picLocks noChangeAspect="1" noChangeArrowheads="1"/>
          </p:cNvPicPr>
          <p:nvPr/>
        </p:nvPicPr>
        <p:blipFill>
          <a:blip r:embed="rId4"/>
          <a:srcRect/>
          <a:stretch>
            <a:fillRect/>
          </a:stretch>
        </p:blipFill>
        <p:spPr bwMode="auto">
          <a:xfrm>
            <a:off x="4495800" y="2057400"/>
            <a:ext cx="4419600" cy="2667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HP 800 G\Desktop\91e7fa7d-0214-413f-9dc4-3c2b5aac8210.jpg"/>
          <p:cNvPicPr>
            <a:picLocks noChangeAspect="1" noChangeArrowheads="1"/>
          </p:cNvPicPr>
          <p:nvPr/>
        </p:nvPicPr>
        <p:blipFill>
          <a:blip r:embed="rId2"/>
          <a:srcRect/>
          <a:stretch>
            <a:fillRect/>
          </a:stretch>
        </p:blipFill>
        <p:spPr bwMode="auto">
          <a:xfrm>
            <a:off x="375858" y="647700"/>
            <a:ext cx="8082342" cy="58293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5516562"/>
          </a:xfrm>
        </p:spPr>
        <p:txBody>
          <a:bodyPr>
            <a:normAutofit/>
          </a:bodyPr>
          <a:lstStyle/>
          <a:p>
            <a:pPr algn="l"/>
            <a:r>
              <a:rPr lang="bs-Latn-BA" sz="2000" b="1" dirty="0" smtClean="0"/>
              <a:t>Vitamin E</a:t>
            </a:r>
            <a:br>
              <a:rPr lang="bs-Latn-BA" sz="2000" b="1" dirty="0" smtClean="0"/>
            </a:br>
            <a:r>
              <a:rPr lang="bs-Latn-BA" sz="2000" u="sng" dirty="0" smtClean="0">
                <a:hlinkClick r:id="rId2"/>
              </a:rPr>
              <a:t>Vitamin E</a:t>
            </a:r>
            <a:r>
              <a:rPr lang="bs-Latn-BA" sz="2000" dirty="0" smtClean="0"/>
              <a:t> djeluje kao antioksidans u masnom okruženju te pojačava rad stanica imunološkog sistema. </a:t>
            </a:r>
            <a:br>
              <a:rPr lang="bs-Latn-BA" sz="2000" dirty="0" smtClean="0"/>
            </a:br>
            <a:r>
              <a:rPr lang="bs-Latn-BA" sz="2000" dirty="0" smtClean="0"/>
              <a:t/>
            </a:r>
            <a:br>
              <a:rPr lang="bs-Latn-BA" sz="2000" dirty="0" smtClean="0"/>
            </a:br>
            <a:r>
              <a:rPr lang="bs-Latn-BA" sz="2000" dirty="0" smtClean="0"/>
              <a:t>On ima važnu funkciju u mozgu gdje štiti moždane i živčane stanice od oksidativnog oštećenja.</a:t>
            </a:r>
            <a:br>
              <a:rPr lang="bs-Latn-BA" sz="2000" dirty="0" smtClean="0"/>
            </a:br>
            <a:r>
              <a:rPr lang="bs-Latn-BA" sz="2000" dirty="0" smtClean="0"/>
              <a:t/>
            </a:r>
            <a:br>
              <a:rPr lang="bs-Latn-BA" sz="2000" dirty="0" smtClean="0"/>
            </a:br>
            <a:r>
              <a:rPr lang="bs-Latn-BA" sz="2000" dirty="0" smtClean="0"/>
              <a:t>Kod oboljelih od Alzheimerove bolesti nalazi se snižena razina vitamina E u cerebrospinalnoj tekućini, a studije pokazuju moguće pozitivno djelovanje na usporavanje kognitivnog gubitka kod oboljelih od Alzheimerove bolesti.</a:t>
            </a:r>
            <a:br>
              <a:rPr lang="bs-Latn-BA" sz="2000" dirty="0" smtClean="0"/>
            </a:br>
            <a:endParaRPr lang="bs-Latn-BA" sz="2000" dirty="0"/>
          </a:p>
        </p:txBody>
      </p:sp>
      <p:pic>
        <p:nvPicPr>
          <p:cNvPr id="40962" name="Picture 2" descr="C:\Users\HP 800 G\AppData\Local\Packages\Microsoft.Windows.Photos_8wekyb3d8bbwe\TempState\ShareServiceTempFolder\images (2).jpeg"/>
          <p:cNvPicPr>
            <a:picLocks noChangeAspect="1" noChangeArrowheads="1"/>
          </p:cNvPicPr>
          <p:nvPr/>
        </p:nvPicPr>
        <p:blipFill>
          <a:blip r:embed="rId3"/>
          <a:srcRect/>
          <a:stretch>
            <a:fillRect/>
          </a:stretch>
        </p:blipFill>
        <p:spPr bwMode="auto">
          <a:xfrm>
            <a:off x="5715000" y="2438400"/>
            <a:ext cx="3200400" cy="2057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5516562"/>
          </a:xfrm>
        </p:spPr>
        <p:txBody>
          <a:bodyPr>
            <a:normAutofit fontScale="90000"/>
          </a:bodyPr>
          <a:lstStyle/>
          <a:p>
            <a:pPr algn="l"/>
            <a:r>
              <a:rPr lang="bs-Latn-BA" sz="2000" b="1" dirty="0" smtClean="0"/>
              <a:t>Bakar</a:t>
            </a:r>
            <a:br>
              <a:rPr lang="bs-Latn-BA" sz="2000" b="1" dirty="0" smtClean="0"/>
            </a:br>
            <a:r>
              <a:rPr lang="bs-Latn-BA" sz="2000" dirty="0" smtClean="0"/>
              <a:t>Bakar je esencijalni </a:t>
            </a:r>
            <a:r>
              <a:rPr lang="bs-Latn-BA" sz="2000" u="sng" dirty="0" smtClean="0">
                <a:hlinkClick r:id="rId2"/>
              </a:rPr>
              <a:t>mineral</a:t>
            </a:r>
            <a:r>
              <a:rPr lang="bs-Latn-BA" sz="2000" dirty="0" smtClean="0"/>
              <a:t> u tragovima koji pomaže u proizvodnji energije, korištenju željeza, antioksidativnoj obrani te sintezi neurotransmitera i vezivnih tkiva.</a:t>
            </a:r>
            <a:br>
              <a:rPr lang="bs-Latn-BA" sz="2000" dirty="0" smtClean="0"/>
            </a:br>
            <a:r>
              <a:rPr lang="bs-Latn-BA" sz="2000" dirty="0" smtClean="0"/>
              <a:t/>
            </a:r>
            <a:br>
              <a:rPr lang="bs-Latn-BA" sz="2000" dirty="0" smtClean="0"/>
            </a:br>
            <a:r>
              <a:rPr lang="bs-Latn-BA" sz="2000" dirty="0" smtClean="0"/>
              <a:t> Bakar se spaja na proteine u krvi, a kod oboljelih od Alzheimerove bolesti nalazi se jako puno nespojenog bakra.</a:t>
            </a:r>
            <a:br>
              <a:rPr lang="bs-Latn-BA" sz="2000" dirty="0" smtClean="0"/>
            </a:br>
            <a:r>
              <a:rPr lang="bs-Latn-BA" sz="2000" dirty="0" smtClean="0"/>
              <a:t/>
            </a:r>
            <a:br>
              <a:rPr lang="bs-Latn-BA" sz="2000" dirty="0" smtClean="0"/>
            </a:br>
            <a:r>
              <a:rPr lang="bs-Latn-BA" sz="2000" dirty="0" smtClean="0"/>
              <a:t/>
            </a:r>
            <a:br>
              <a:rPr lang="bs-Latn-BA" sz="2000" dirty="0" smtClean="0"/>
            </a:br>
            <a:r>
              <a:rPr lang="bs-Latn-BA" sz="2000" dirty="0" smtClean="0"/>
              <a:t>Postojanje veće količine nevezanog bakra može dovesti do akumulacije metala u osjetljivim područjima mozga, oksidativnog stresa, nakupljanja plaka te oštećenja živčanih tkiva.</a:t>
            </a:r>
            <a:br>
              <a:rPr lang="bs-Latn-BA" sz="2000" dirty="0" smtClean="0"/>
            </a:br>
            <a:r>
              <a:rPr lang="bs-Latn-BA" sz="2000" dirty="0" smtClean="0"/>
              <a:t/>
            </a:r>
            <a:br>
              <a:rPr lang="bs-Latn-BA" sz="2000" dirty="0" smtClean="0"/>
            </a:br>
            <a:r>
              <a:rPr lang="bs-Latn-BA" sz="2000" dirty="0" smtClean="0"/>
              <a:t/>
            </a:r>
            <a:br>
              <a:rPr lang="bs-Latn-BA" sz="2000" dirty="0" smtClean="0"/>
            </a:br>
            <a:r>
              <a:rPr lang="bs-Latn-BA" sz="2000" dirty="0" smtClean="0"/>
              <a:t>Uloga bakra u razvoju Alzheimerove bolesti je zasad nejasna, ali neke studije pokazuju da dodatno uzimanje bakra ili agenata koji potiču vezanje bakra može stabilizirati neke aspekte Alzheimerove bolesti.</a:t>
            </a:r>
            <a:br>
              <a:rPr lang="bs-Latn-BA" sz="2000" dirty="0" smtClean="0"/>
            </a:br>
            <a:endParaRPr lang="bs-Latn-BA" sz="2000" dirty="0"/>
          </a:p>
        </p:txBody>
      </p:sp>
      <p:pic>
        <p:nvPicPr>
          <p:cNvPr id="39938" name="Picture 2" descr="C:\Users\HP 800 G\AppData\Local\Packages\Microsoft.Windows.Photos_8wekyb3d8bbwe\TempState\ShareServiceTempFolder\download (1).jpeg"/>
          <p:cNvPicPr>
            <a:picLocks noChangeAspect="1" noChangeArrowheads="1"/>
          </p:cNvPicPr>
          <p:nvPr/>
        </p:nvPicPr>
        <p:blipFill>
          <a:blip r:embed="rId3"/>
          <a:srcRect/>
          <a:stretch>
            <a:fillRect/>
          </a:stretch>
        </p:blipFill>
        <p:spPr bwMode="auto">
          <a:xfrm>
            <a:off x="5486400" y="2514600"/>
            <a:ext cx="3276600" cy="204787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5364162"/>
          </a:xfrm>
        </p:spPr>
        <p:txBody>
          <a:bodyPr>
            <a:normAutofit fontScale="90000"/>
          </a:bodyPr>
          <a:lstStyle/>
          <a:p>
            <a:pPr algn="l"/>
            <a:r>
              <a:rPr lang="bs-Latn-BA" sz="2000" b="1" dirty="0" smtClean="0"/>
              <a:t>Željezo</a:t>
            </a:r>
            <a:br>
              <a:rPr lang="bs-Latn-BA" sz="2000" b="1" dirty="0" smtClean="0"/>
            </a:br>
            <a:r>
              <a:rPr lang="bs-Latn-BA" sz="2000" u="sng" dirty="0" smtClean="0">
                <a:hlinkClick r:id="rId2"/>
              </a:rPr>
              <a:t>Željezo</a:t>
            </a:r>
            <a:r>
              <a:rPr lang="bs-Latn-BA" sz="2000" dirty="0" smtClean="0"/>
              <a:t> je esencijalni mineral u tragovima potreban za sintezu niza vitalnih molekula, prijenos kisika i njegovo pohranjivanje, a sudjeluje i kao pomoć nizu enzima s antioksidativnim djelovanjem.</a:t>
            </a:r>
            <a:br>
              <a:rPr lang="bs-Latn-BA" sz="2000" dirty="0" smtClean="0"/>
            </a:br>
            <a:r>
              <a:rPr lang="bs-Latn-BA" sz="2000" dirty="0" smtClean="0"/>
              <a:t>Nenormalno nakupljanje </a:t>
            </a:r>
            <a:r>
              <a:rPr lang="bs-Latn-BA" sz="2000" u="sng" dirty="0" smtClean="0">
                <a:hlinkClick r:id="rId3"/>
              </a:rPr>
              <a:t>željeza</a:t>
            </a:r>
            <a:r>
              <a:rPr lang="bs-Latn-BA" sz="2000" dirty="0" smtClean="0"/>
              <a:t> te oksidativno oštećenje mozga mogu doprinijeti razvoju neurodegenerativnih bolesti, uključujući i Alzheimerovu bolest.</a:t>
            </a:r>
            <a:br>
              <a:rPr lang="bs-Latn-BA" sz="2000" dirty="0" smtClean="0"/>
            </a:br>
            <a:r>
              <a:rPr lang="bs-Latn-BA" sz="2000" dirty="0" smtClean="0"/>
              <a:t>I</a:t>
            </a:r>
            <a:br>
              <a:rPr lang="bs-Latn-BA" sz="2000" dirty="0" smtClean="0"/>
            </a:br>
            <a:r>
              <a:rPr lang="bs-Latn-BA" sz="2000" dirty="0" smtClean="0"/>
              <a:t>ako zasad nema lijeka za oboljele od Alzheimerove bolesti, unos kvalitetne hrane i potrebnih dodataka prehrani u nekim slučajevima može pozitivno utjecati na smanjenje napredovanja Alzheimerove bolesti i opadanje kognitivnih funkcija, što oboljelima može poboljšati kvalitetu života tokom napredovanja ove neurodegenerativne bolesti.</a:t>
            </a:r>
            <a:br>
              <a:rPr lang="bs-Latn-BA" sz="2000" dirty="0" smtClean="0"/>
            </a:br>
            <a:endParaRPr lang="bs-Latn-BA" sz="2000" dirty="0"/>
          </a:p>
        </p:txBody>
      </p:sp>
      <p:pic>
        <p:nvPicPr>
          <p:cNvPr id="47106" name="Picture 2" descr="C:\Users\HP 800 G\AppData\Local\Packages\Microsoft.Windows.Photos_8wekyb3d8bbwe\TempState\ShareServiceTempFolder\download (2).jpeg"/>
          <p:cNvPicPr>
            <a:picLocks noChangeAspect="1" noChangeArrowheads="1"/>
          </p:cNvPicPr>
          <p:nvPr/>
        </p:nvPicPr>
        <p:blipFill>
          <a:blip r:embed="rId4"/>
          <a:srcRect/>
          <a:stretch>
            <a:fillRect/>
          </a:stretch>
        </p:blipFill>
        <p:spPr bwMode="auto">
          <a:xfrm>
            <a:off x="5257800" y="2590800"/>
            <a:ext cx="3429000" cy="20574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4191000" cy="5668962"/>
          </a:xfrm>
        </p:spPr>
        <p:txBody>
          <a:bodyPr>
            <a:normAutofit/>
          </a:bodyPr>
          <a:lstStyle/>
          <a:p>
            <a:pPr algn="l"/>
            <a:r>
              <a:rPr lang="bs-Latn-BA" sz="2800" dirty="0" smtClean="0"/>
              <a:t/>
            </a:r>
            <a:br>
              <a:rPr lang="bs-Latn-BA" sz="2800" dirty="0" smtClean="0"/>
            </a:br>
            <a:r>
              <a:rPr lang="bs-Latn-BA" sz="2800" dirty="0" smtClean="0"/>
              <a:t>ZAKLJUČAK </a:t>
            </a:r>
            <a:br>
              <a:rPr lang="bs-Latn-BA" sz="2800" dirty="0" smtClean="0"/>
            </a:br>
            <a:r>
              <a:rPr lang="bs-Latn-BA" sz="2800" dirty="0" smtClean="0"/>
              <a:t>Unos kvalitetne hrane i potrebnih dodataka prehrani u nekim slučajevima može pozitivno utjecati opadanje kognitivnih funkcija kod gerijatrijske populacije , što starijim osobama  može poboljšati kvalitetu života.</a:t>
            </a:r>
            <a:br>
              <a:rPr lang="bs-Latn-BA" sz="2800" dirty="0" smtClean="0"/>
            </a:br>
            <a:endParaRPr lang="bs-Latn-BA" sz="2800" dirty="0"/>
          </a:p>
        </p:txBody>
      </p:sp>
      <p:pic>
        <p:nvPicPr>
          <p:cNvPr id="46082" name="Picture 2" descr="C:\Users\HP 800 G\AppData\Local\Packages\Microsoft.Windows.Photos_8wekyb3d8bbwe\TempState\ShareServiceTempFolder\download (3).jpeg"/>
          <p:cNvPicPr>
            <a:picLocks noChangeAspect="1" noChangeArrowheads="1"/>
          </p:cNvPicPr>
          <p:nvPr/>
        </p:nvPicPr>
        <p:blipFill>
          <a:blip r:embed="rId2"/>
          <a:srcRect/>
          <a:stretch>
            <a:fillRect/>
          </a:stretch>
        </p:blipFill>
        <p:spPr bwMode="auto">
          <a:xfrm>
            <a:off x="5334000" y="1143000"/>
            <a:ext cx="2619375" cy="1743075"/>
          </a:xfrm>
          <a:prstGeom prst="rect">
            <a:avLst/>
          </a:prstGeom>
          <a:noFill/>
        </p:spPr>
      </p:pic>
      <p:pic>
        <p:nvPicPr>
          <p:cNvPr id="46084" name="Picture 4" descr="C:\Users\HP 800 G\AppData\Local\Packages\Microsoft.Windows.Photos_8wekyb3d8bbwe\TempState\ShareServiceTempFolder\images (3).jpeg"/>
          <p:cNvPicPr>
            <a:picLocks noChangeAspect="1" noChangeArrowheads="1"/>
          </p:cNvPicPr>
          <p:nvPr/>
        </p:nvPicPr>
        <p:blipFill>
          <a:blip r:embed="rId3"/>
          <a:srcRect/>
          <a:stretch>
            <a:fillRect/>
          </a:stretch>
        </p:blipFill>
        <p:spPr bwMode="auto">
          <a:xfrm>
            <a:off x="5105400" y="3276600"/>
            <a:ext cx="3124200" cy="199072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r>
              <a:rPr lang="bs-Latn-BA" sz="2000" dirty="0" smtClean="0"/>
              <a:t>Visina/cm Idealni raspon tjelesne mase/kg </a:t>
            </a:r>
            <a:br>
              <a:rPr lang="bs-Latn-BA" sz="2000" dirty="0" smtClean="0"/>
            </a:br>
            <a:r>
              <a:rPr lang="bs-Latn-BA" sz="2000" dirty="0" smtClean="0"/>
              <a:t>142                                44.4-54.4 </a:t>
            </a:r>
            <a:br>
              <a:rPr lang="bs-Latn-BA" sz="2000" dirty="0" smtClean="0"/>
            </a:br>
            <a:r>
              <a:rPr lang="bs-Latn-BA" sz="2000" dirty="0" smtClean="0"/>
              <a:t>145                               46.3-56.8 </a:t>
            </a:r>
            <a:br>
              <a:rPr lang="bs-Latn-BA" sz="2000" dirty="0" smtClean="0"/>
            </a:br>
            <a:r>
              <a:rPr lang="bs-Latn-BA" sz="2000" dirty="0" smtClean="0"/>
              <a:t>147                               47.5-58.3 </a:t>
            </a:r>
            <a:br>
              <a:rPr lang="bs-Latn-BA" sz="2000" dirty="0" smtClean="0"/>
            </a:br>
            <a:r>
              <a:rPr lang="bs-Latn-BA" sz="2000" dirty="0" smtClean="0"/>
              <a:t>  150                                49.5-60.8 </a:t>
            </a:r>
            <a:br>
              <a:rPr lang="bs-Latn-BA" sz="2000" dirty="0" smtClean="0"/>
            </a:br>
            <a:r>
              <a:rPr lang="bs-Latn-BA" sz="2000" dirty="0" smtClean="0"/>
              <a:t>152                               50.8-62.4 </a:t>
            </a:r>
            <a:br>
              <a:rPr lang="bs-Latn-BA" sz="2000" dirty="0" smtClean="0"/>
            </a:br>
            <a:r>
              <a:rPr lang="bs-Latn-BA" sz="2000" dirty="0" smtClean="0"/>
              <a:t>155                              52.9-64.9 </a:t>
            </a:r>
            <a:br>
              <a:rPr lang="bs-Latn-BA" sz="2000" dirty="0" smtClean="0"/>
            </a:br>
            <a:r>
              <a:rPr lang="bs-Latn-BA" sz="2000" dirty="0" smtClean="0"/>
              <a:t>158                              54.9-67.4 </a:t>
            </a:r>
            <a:br>
              <a:rPr lang="bs-Latn-BA" sz="2000" dirty="0" smtClean="0"/>
            </a:br>
            <a:r>
              <a:rPr lang="bs-Latn-BA" sz="2000" dirty="0" smtClean="0"/>
              <a:t>160                               56.3-69.1</a:t>
            </a:r>
            <a:br>
              <a:rPr lang="bs-Latn-BA" sz="2000" dirty="0" smtClean="0"/>
            </a:br>
            <a:r>
              <a:rPr lang="bs-Latn-BA" sz="2000" dirty="0" smtClean="0"/>
              <a:t> 163                              58.5-71.7</a:t>
            </a:r>
            <a:br>
              <a:rPr lang="bs-Latn-BA" sz="2000" dirty="0" smtClean="0"/>
            </a:br>
            <a:r>
              <a:rPr lang="bs-Latn-BA" sz="2000" dirty="0" smtClean="0"/>
              <a:t> 165                              59.9-73.5 </a:t>
            </a:r>
            <a:br>
              <a:rPr lang="bs-Latn-BA" sz="2000" dirty="0" smtClean="0"/>
            </a:br>
            <a:r>
              <a:rPr lang="bs-Latn-BA" sz="2000" dirty="0" smtClean="0"/>
              <a:t>168                                 62.1-76.2</a:t>
            </a:r>
            <a:br>
              <a:rPr lang="bs-Latn-BA" sz="2000" dirty="0" smtClean="0"/>
            </a:br>
            <a:r>
              <a:rPr lang="bs-Latn-BA" sz="2000" dirty="0" smtClean="0"/>
              <a:t> 170                                63.6-78.0 </a:t>
            </a:r>
            <a:br>
              <a:rPr lang="bs-Latn-BA" sz="2000" dirty="0" smtClean="0"/>
            </a:br>
            <a:r>
              <a:rPr lang="bs-Latn-BA" sz="2000" dirty="0" smtClean="0"/>
              <a:t>173                                 65.8-80.8 </a:t>
            </a:r>
            <a:br>
              <a:rPr lang="bs-Latn-BA" sz="2000" dirty="0" smtClean="0"/>
            </a:br>
            <a:r>
              <a:rPr lang="bs-Latn-BA" sz="2000" dirty="0" smtClean="0"/>
              <a:t>175                                67.4-82.7</a:t>
            </a:r>
            <a:br>
              <a:rPr lang="bs-Latn-BA" sz="2000" dirty="0" smtClean="0"/>
            </a:br>
            <a:r>
              <a:rPr lang="bs-Latn-BA" sz="2000" dirty="0" smtClean="0"/>
              <a:t> 178                                69.7-85.5 </a:t>
            </a:r>
            <a:br>
              <a:rPr lang="bs-Latn-BA" sz="2000" dirty="0" smtClean="0"/>
            </a:br>
            <a:r>
              <a:rPr lang="bs-Latn-BA" sz="2000" dirty="0" smtClean="0"/>
              <a:t>180                                71.3-87.5 </a:t>
            </a:r>
            <a:br>
              <a:rPr lang="bs-Latn-BA" sz="2000" dirty="0" smtClean="0"/>
            </a:br>
            <a:r>
              <a:rPr lang="bs-Latn-BA" sz="2000" dirty="0" smtClean="0"/>
              <a:t>183                                 73.7-90.4 </a:t>
            </a:r>
            <a:br>
              <a:rPr lang="bs-Latn-BA" sz="2000" dirty="0" smtClean="0"/>
            </a:br>
            <a:r>
              <a:rPr lang="bs-Latn-BA" sz="2000" dirty="0" smtClean="0"/>
              <a:t>185                                75.3-92.4 </a:t>
            </a:r>
            <a:br>
              <a:rPr lang="bs-Latn-BA" sz="2000" dirty="0" smtClean="0"/>
            </a:br>
            <a:r>
              <a:rPr lang="bs-Latn-BA" sz="2000" dirty="0" smtClean="0"/>
              <a:t>188                                  77.8-95.</a:t>
            </a:r>
            <a:endParaRPr lang="bs-Latn-BA"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68962"/>
          </a:xfrm>
        </p:spPr>
        <p:txBody>
          <a:bodyPr>
            <a:normAutofit/>
          </a:bodyPr>
          <a:lstStyle/>
          <a:p>
            <a:pPr algn="l"/>
            <a:r>
              <a:rPr lang="bs-Latn-BA" sz="2000" dirty="0" smtClean="0"/>
              <a:t>Nutrijent - Jedinica Muškarci / 51 + Žene / 51+ Energija / Kcal 2204 1978 </a:t>
            </a:r>
            <a:br>
              <a:rPr lang="bs-Latn-BA" sz="2000" dirty="0" smtClean="0"/>
            </a:br>
            <a:r>
              <a:rPr lang="bs-Latn-BA" sz="2000" dirty="0" smtClean="0"/>
              <a:t/>
            </a:r>
            <a:br>
              <a:rPr lang="bs-Latn-BA" sz="2000" dirty="0" smtClean="0"/>
            </a:br>
            <a:r>
              <a:rPr lang="bs-Latn-BA" sz="2000" dirty="0" smtClean="0"/>
              <a:t>Ugljikohidrati / g 130 130 Bjelančevine / g 56 46 </a:t>
            </a:r>
            <a:br>
              <a:rPr lang="bs-Latn-BA" sz="2000" dirty="0" smtClean="0"/>
            </a:br>
            <a:r>
              <a:rPr lang="bs-Latn-BA" sz="2000" dirty="0" smtClean="0"/>
              <a:t/>
            </a:r>
            <a:br>
              <a:rPr lang="bs-Latn-BA" sz="2000" dirty="0" smtClean="0"/>
            </a:br>
            <a:r>
              <a:rPr lang="bs-Latn-BA" sz="2000" dirty="0" smtClean="0"/>
              <a:t>Ukupne masnoće / g RDA nije definiran (20 – 35 %) RDA nije definiran (20 – 35 %) Linolna kiselina / g 14 11 L – linoleinska kiselina / g 1,6 1,1</a:t>
            </a:r>
            <a:br>
              <a:rPr lang="bs-Latn-BA" sz="2000" dirty="0" smtClean="0"/>
            </a:br>
            <a:r>
              <a:rPr lang="bs-Latn-BA" sz="2000" dirty="0" smtClean="0"/>
              <a:t/>
            </a:r>
            <a:br>
              <a:rPr lang="bs-Latn-BA" sz="2000" dirty="0" smtClean="0"/>
            </a:br>
            <a:r>
              <a:rPr lang="bs-Latn-BA" sz="2000" dirty="0" smtClean="0"/>
              <a:t> Zasićene masnoće / g &lt; 10 % &lt; 10 % Kolesterol / g &lt; 300 &lt; 300 Prehrambena vlakna / g 30 2</a:t>
            </a:r>
            <a:endParaRPr lang="bs-Latn-BA"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Autofit/>
          </a:bodyPr>
          <a:lstStyle/>
          <a:p>
            <a:pPr algn="l"/>
            <a:r>
              <a:rPr lang="bs-Latn-BA" sz="3200" b="1" dirty="0" smtClean="0"/>
              <a:t>MIND </a:t>
            </a:r>
            <a:r>
              <a:rPr lang="bs-Latn-BA" sz="3200" b="1" dirty="0" smtClean="0"/>
              <a:t> (Mediterranean-DASH Intervention for Neurodegenerative Delay), bazira se na mediteranskoj te DASH-prehrani, koje su  pokazale brojne poželjne zdravstvene učinke, kako na rizik od kardiovaskularnih bolesti, tako i na rizik od Alzheimerove demencije. </a:t>
            </a:r>
            <a:br>
              <a:rPr lang="bs-Latn-BA" sz="3200" b="1" dirty="0" smtClean="0"/>
            </a:br>
            <a:endParaRPr lang="bs-Latn-BA"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5516562"/>
          </a:xfrm>
        </p:spPr>
        <p:txBody>
          <a:bodyPr>
            <a:normAutofit/>
          </a:bodyPr>
          <a:lstStyle/>
          <a:p>
            <a:pPr algn="l"/>
            <a:r>
              <a:rPr lang="bs-Latn-BA" sz="2400" b="1" dirty="0" smtClean="0"/>
              <a:t>DASH (The Dietary Approaches to Stop Hypertension</a:t>
            </a:r>
            <a:r>
              <a:rPr lang="bs-Latn-BA" sz="2400" dirty="0" smtClean="0"/>
              <a:t>) – </a:t>
            </a:r>
            <a:br>
              <a:rPr lang="bs-Latn-BA" sz="2400" dirty="0" smtClean="0"/>
            </a:br>
            <a:r>
              <a:rPr lang="bs-Latn-BA" sz="2400" dirty="0" smtClean="0"/>
              <a:t/>
            </a:r>
            <a:br>
              <a:rPr lang="bs-Latn-BA" sz="2400" dirty="0" smtClean="0"/>
            </a:br>
            <a:r>
              <a:rPr lang="bs-Latn-BA" sz="2400" dirty="0" smtClean="0"/>
              <a:t>temelji se na niskom unosu zasićenih masti i natrija,  predstavlja prehranu bogatu voćem, povrćem i mliječnim proizvodima, s niskim udjelom masti. </a:t>
            </a:r>
            <a:br>
              <a:rPr lang="bs-Latn-BA" sz="2400" dirty="0" smtClean="0"/>
            </a:br>
            <a:endParaRPr lang="bs-Latn-BA" sz="2400" dirty="0"/>
          </a:p>
        </p:txBody>
      </p:sp>
      <p:pic>
        <p:nvPicPr>
          <p:cNvPr id="1026" name="Picture 2" descr="C:\Users\HP 800 G\AppData\Local\Packages\Microsoft.Windows.Photos_8wekyb3d8bbwe\TempState\ShareServiceTempFolder\dash dijeta.jpeg"/>
          <p:cNvPicPr>
            <a:picLocks noChangeAspect="1" noChangeArrowheads="1"/>
          </p:cNvPicPr>
          <p:nvPr/>
        </p:nvPicPr>
        <p:blipFill>
          <a:blip r:embed="rId2"/>
          <a:srcRect/>
          <a:stretch>
            <a:fillRect/>
          </a:stretch>
        </p:blipFill>
        <p:spPr bwMode="auto">
          <a:xfrm>
            <a:off x="4191000" y="1295400"/>
            <a:ext cx="4800600" cy="4038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HP 800 G\Desktop\download.jfif"/>
          <p:cNvPicPr>
            <a:picLocks noChangeAspect="1" noChangeArrowheads="1"/>
          </p:cNvPicPr>
          <p:nvPr/>
        </p:nvPicPr>
        <p:blipFill>
          <a:blip r:embed="rId2"/>
          <a:srcRect/>
          <a:stretch>
            <a:fillRect/>
          </a:stretch>
        </p:blipFill>
        <p:spPr bwMode="auto">
          <a:xfrm>
            <a:off x="4191000" y="1295400"/>
            <a:ext cx="4953000" cy="4343400"/>
          </a:xfrm>
          <a:prstGeom prst="rect">
            <a:avLst/>
          </a:prstGeom>
          <a:noFill/>
        </p:spPr>
      </p:pic>
      <p:pic>
        <p:nvPicPr>
          <p:cNvPr id="15363" name="Picture 3" descr="C:\Users\HP 800 G\Desktop\download (1).jfif"/>
          <p:cNvPicPr>
            <a:picLocks noChangeAspect="1" noChangeArrowheads="1"/>
          </p:cNvPicPr>
          <p:nvPr/>
        </p:nvPicPr>
        <p:blipFill>
          <a:blip r:embed="rId3"/>
          <a:srcRect/>
          <a:stretch>
            <a:fillRect/>
          </a:stretch>
        </p:blipFill>
        <p:spPr bwMode="auto">
          <a:xfrm>
            <a:off x="533400" y="3429000"/>
            <a:ext cx="3657600" cy="2667000"/>
          </a:xfrm>
          <a:prstGeom prst="rect">
            <a:avLst/>
          </a:prstGeom>
          <a:noFill/>
        </p:spPr>
      </p:pic>
      <p:pic>
        <p:nvPicPr>
          <p:cNvPr id="15364" name="Picture 4" descr="C:\Users\HP 800 G\Desktop\download (2).jfif"/>
          <p:cNvPicPr>
            <a:picLocks noChangeAspect="1" noChangeArrowheads="1"/>
          </p:cNvPicPr>
          <p:nvPr/>
        </p:nvPicPr>
        <p:blipFill>
          <a:blip r:embed="rId4"/>
          <a:srcRect/>
          <a:stretch>
            <a:fillRect/>
          </a:stretch>
        </p:blipFill>
        <p:spPr bwMode="auto">
          <a:xfrm>
            <a:off x="609600" y="381000"/>
            <a:ext cx="3657600" cy="2819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690</Words>
  <Application>Microsoft Office PowerPoint</Application>
  <PresentationFormat>On-screen Show (4:3)</PresentationFormat>
  <Paragraphs>63</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Times New Roman</vt:lpstr>
      <vt:lpstr>Office Theme</vt:lpstr>
      <vt:lpstr>PREHRANA KOD GERIJATRIJSKE POPULACIJE AZRA ALAJBEGOVIĆ</vt:lpstr>
      <vt:lpstr>PowerPoint Presentation</vt:lpstr>
      <vt:lpstr>Budući da se tokom starenja javljaju određene promjene u funkciji probavnog sistema, prehrana starijih treba biti usklađena s općim preporukama zdrave prehrane, njihovim energetskim potrebama i tjelesnom aktivnošću.   Najčešća pogreška u prehrani je prekomjeran unos soli, šećera i zasićenih masnoća, koji pogoduju nastanku bolesti u starosti, a time i funkcionalne onesposobljenosti.   Energetski unos treba biti niži kod osoba starije dobi. Dnevne energetske potrebe smanjuju se za 10 % u dobi od 51 do 75 godina, a nakon toga smanjuju se za još 10 % po desetljeću.   Sa životnom dobi postupno se smanjuje sadržaj vode u tijelu. Zbog toga je u starijoj dobi nužno uzimati minimalno osam čaša vode ili nezaslađene i negazirane tekućine dnevno. </vt:lpstr>
      <vt:lpstr>Mišićna masa se povećanjem dobi smanjuje; kod žena za oko 5 kg, dok u muškaraca za oko 12 kg.</vt:lpstr>
      <vt:lpstr>Visina/cm Idealni raspon tjelesne mase/kg  142                                44.4-54.4  145                               46.3-56.8  147                               47.5-58.3    150                                49.5-60.8  152                               50.8-62.4  155                              52.9-64.9  158                              54.9-67.4  160                               56.3-69.1  163                              58.5-71.7  165                              59.9-73.5  168                                 62.1-76.2  170                                63.6-78.0  173                                 65.8-80.8  175                                67.4-82.7  178                                69.7-85.5  180                                71.3-87.5  183                                 73.7-90.4  185                                75.3-92.4  188                                  77.8-95.</vt:lpstr>
      <vt:lpstr>Nutrijent - Jedinica Muškarci / 51 + Žene / 51+ Energija / Kcal 2204 1978   Ugljikohidrati / g 130 130 Bjelančevine / g 56 46   Ukupne masnoće / g RDA nije definiran (20 – 35 %) RDA nije definiran (20 – 35 %) Linolna kiselina / g 14 11 L – linoleinska kiselina / g 1,6 1,1   Zasićene masnoće / g &lt; 10 % &lt; 10 % Kolesterol / g &lt; 300 &lt; 300 Prehrambena vlakna / g 30 2</vt:lpstr>
      <vt:lpstr>MIND  (Mediterranean-DASH Intervention for Neurodegenerative Delay), bazira se na mediteranskoj te DASH-prehrani, koje su  pokazale brojne poželjne zdravstvene učinke, kako na rizik od kardiovaskularnih bolesti, tako i na rizik od Alzheimerove demencije.  </vt:lpstr>
      <vt:lpstr>DASH (The Dietary Approaches to Stop Hypertension) –   temelji se na niskom unosu zasićenih masti i natrija,  predstavlja prehranu bogatu voćem, povrćem i mliječnim proizvodima, s niskim udjelom masti.  </vt:lpstr>
      <vt:lpstr>PowerPoint Presentation</vt:lpstr>
      <vt:lpstr>PowerPoint Presentation</vt:lpstr>
      <vt:lpstr>Mediteranska dijeta tipična je tradicionalna prehrana na području Mediterana, a temelji se na konzumaciji povrća, voća, žitarica, mahunarki, orašastih plodova i sjemenki, ribe i maslinovog ulja uz umjerenu konzumaciju mesa i mliječnih proizvoda. </vt:lpstr>
      <vt:lpstr>   </vt:lpstr>
      <vt:lpstr>Oleokantal ima sposobnost promjene strukture neurotoksičnih proteina za koje se vjeruje da imaju ključnu ulogu u nastanku Alzheimerove bolesti.   U odsustvu oleokantala, ti se proteini vežu na sinapse u mozgu što ometa normalnu funkciju živčanih stanica, a rezultat je gubitak pamćenja, smrt stanica te poremećen rad mozga.   Oleokantal, uz to što ometa vezanje neurotoksičnih proteina na sinapse, čini te proteine pogodnim metama za protutijela..  </vt:lpstr>
      <vt:lpstr>Stanice imunološkog sistema  ispitanika s blagim kognitivnim oštećenjima, nakon uzimanja dodataka prehrani učinkovitije su u „čišćenju“ mozga od β-amiloida – peptida čije se nakupljanje u mozgu smatra ključnim u razvoju Alzheimerove bolesti.   image: PET scans reveal amyloid plaques, which appear as warm colors such as red, yellow and orange. On the left is a patient with Alzheimer's disease, and on the right is a person with no detectable amyloid deposits in the brain. The middle scan is of a normal person with no symptoms of cognitive problems, but with evident levels of amyloid plaque in the brai</vt:lpstr>
      <vt:lpstr> Kalcij Za očuvanje jakih i zdravih kostiju, u prevenciji osteoporoze, za smanjeni rizik od fraktura (lomova) kostiju i smanjeni krvni tlak Mlijeko, jogurt, sir, mliječni proizvodi biljnog porijekla poput soje, svježa i konzervirana riba (srdele , lososa), kozice, bademi, kelj, tofu i sjemenke </vt:lpstr>
      <vt:lpstr>Vitamin D Za očuvanje jakih i zdravih kostiju i zubi Sunce, losos, sardina, tuna, jaja, margarin, kravlje i sojino mlijeko, dodaci vitamina koje je preporučio liječnik</vt:lpstr>
      <vt:lpstr>JAMA Neurlogy je objavila  da je  smanjenje kognitivne funkcije kod ispitanika s deficitom vitamina D bilo 2-3 puta brže nego kod ispitanika s adekvatnim statusom ovog vitamina.   Drugim riječima, kognitivna funkcija pojedinaca s deficitom vitamina D u samo dvije godine se smanjila onoliko koliko se ispitanicima s normalnim statusom vitamina D smanjila tokom razdoblja od pet godina.   Gljive,sardine, jaja, jetra,sir,losos,mlijeko,tofu </vt:lpstr>
      <vt:lpstr>Vlakna za bolju i zdravu funkciju probavnog sistema , u prevenciji zatvora, za smanjeni kolesterola i smanjenu razinu glukoze u krvi Žitarice i kruh od cjelovitog zrna, konzervirane i svježe mahunarke, povrće, voće, sjemenke i orašasti plodovi</vt:lpstr>
      <vt:lpstr>PowerPoint Presentation</vt:lpstr>
      <vt:lpstr>Folna kiselina   Za prevenciju anemije Zeleno lisnato povrće, šparoge, naranča, avokado, mahunarke, kikiriki i obogaćene žitarice</vt:lpstr>
      <vt:lpstr>Kalij   Za smanjeni krvni tlak i za očuvanje jakih i zdravih kostiju Voće, povrće, banana, sušene i svježe šljive, krumpir s korom, mahunarke, cjelovite žitarice, sjemenke i orašasti plodovi, začinska paprika, koncentrat rajčice, blitva, špin</vt:lpstr>
      <vt:lpstr>Magnezij Za očuvanje jakih i zdravih kosti, zdravo srce i jačanje imuniteta Mlijeko, cjelovite žitarice, sjemenke, zeleno lisnato povrće, krto crveno meso, mahunarke i banane </vt:lpstr>
      <vt:lpstr>Cink Jačanje imuniteta Krto crveno meso, morski plodovi (i kamenice), kruh od cjelovitih žitarica, mahunarke, sjemenke i orašasti plodovi, mlijeko, jogurt i sir</vt:lpstr>
      <vt:lpstr>Esencijalne masne kiseline Esencijalne masne kiseline su vrsta polinezasićenih masnih kiselina koja se u organizam moraju unositi prehranom.   One su strukturalni dio svih tjelesnih stanica te se konvertiraju u čestice koje utječu na upalne procese i imunitet, ali i služe kao važan izvor energije.  Dugolančane omega-3 polinezasićene masne kiseline eikozapentaenska kiselina (EPA) i dokozaheksaenska kiselina (DHA) mogu zaštititi mozak smanjenjem upala, poboljšanjem protoka krvi i smanjenjem abnormalnog zgrušavanja proteina ß-amiloida.  Observacijske studije pokazuju da prehrane bogate omega-3 polinezasićenim masnim kiselinama usporavaju kognitivno propadanje.   Visok unos ribe i omega-3 povezan je sa sporijom stopom gubljenja pamćenja i ukupnom kognitivnom propadanju kod starijih osoba.   Nizak unos DHA iz ribe je povezan s višim rizikom od razvoja demencije i Alzheimerove bolesti. </vt:lpstr>
      <vt:lpstr>Omega -3 - masne kiseline Za smanjenje rizika od srčanih bolesti, demencije i degenerativnih bolesti, za smanjenje simptoma kod reumatoidnog artritisa Plava riba, losos, sardina, tuna, skuša, biljna ulja, chia i lanene sjemenke, soja i orasi</vt:lpstr>
      <vt:lpstr>Doručak 1 kuhano jaje Integralni kruh sa sjemenkama   Naranča Užina Kefir sa bobičastim voćem i rogačem   Ručak Teleća juha s noklicama Pureći odrezak sa žara Pirjana riža s miješanim povrćem (mahune, paprika, mrkva, grašak, tikvice šampinjoni) Zelena salata   Užina Zobene žitarice na mlijeku s bademima, orasima i cimetom   Večera Varivo od poriluka, leće i miješanog mesa   </vt:lpstr>
      <vt:lpstr>JAMA Neurlogy je objavila  da je  smanjenje kognitivne funkcije kod ispitanika s deficitom vitamina D bilo 2-3 puta brže nego kod ispitanika s adekvatnim statusom ovog vitamina.   Drugim riječima, kognitivna funkcija pojedinaca s deficitom vitamina D u samo dvije godine se smanjila onoliko koliko se ispitanicima s normalnim statusom vitamina D smanjila tokom razdoblja od pet godina.   Gljive,sardine, jaja, jetra,sir,losos,mlijeko,tofu </vt:lpstr>
      <vt:lpstr>Flavonoli su podskupina flavonoida, fitokemikalija,  koje se nalaze u biljnim pigmentima, za koje je poznato da imaju protuupalna svojstva koja mogu zaštititi od staničnog oštećenja usljed oksidativnog stresa i dugotrajnih upala.   Ranija su istraživanja proučavala povezanost antioksidansa i rizika od Alzheimerove bolesti, ali nijedna studija nije istraživala povezanost prehrambenog unosa različitih vrsta flavonoida .  Studija objavljena u časopisu Neurology otkrila je da su osobe koje su ostvarile najveći dnevni unos flavonola u prehrani, imale 48% manju vjerovatnost za razvoj Alzheimerove bolesti, za razliku od onih s najmanjim unosom.   Flavonidi su : grejp,bobičasto voće, ljute papričice, crveni i bijeli luk,šljiva,jabuka.</vt:lpstr>
      <vt:lpstr>kempferol (u kelju, grahu, čaju, špinatu i brokuli), - kvercetin, miricetin (u čaju, vinu, kelju, naranči i rajčici) te  -isorhamnetin (u kruški, maslinovom ulju, vinu i umaku od rajčice) – i  - ukupne flavonole (zbroj četiri pojedinačna flavonola).   Studije su pokazale da  ispitanici s najvišim unosom ukupnih flavonida 48% imaju  nižu stopu razvoja Alzheimerove bolesti.    Važno je zapamtiti da konzumiranje izoliranih flavonola ili ekstrakata namirnica bogatih flavonolima, primjerice ekstrakta čaja, neće izolirano djelovati kako bi se smanjio rizik od bolesti. </vt:lpstr>
      <vt:lpstr>Ergotionein je prirodna aminokiselina antioksidativnih svojstava koja djeluje preventivno na stanični oksidativni stres, koji može dovesti do bolesti mozga, neuroloških oštećenja te karcinoma.   U prirodi, ergotionein proizvode bakterije i gljivice, ali enzimi koji su potrebni za sintezu čine nešto drugačije biohehijske puteve.   Trenutne tržišne cijene ergotioneina vrlo su visoke u usporedbi s vitaminima, zbog današnjih skupih načina proizvodnje hemijskih spojeva, što je znanstvenike potaknulo na optimizaciju proizvodnje kako bi se postigao veći prinos te smanjili troškovi potrošača. </vt:lpstr>
      <vt:lpstr>Po prvi put istraživači su uspjeli proizvesti ergotionein inženjeringom i optimiziranjem pekarskog kvasca.   Kvasac je daleko bolji izbor za proizvodnju ergotioneina od gljiva i bakterija.   Trenutno znanstvenici pokušavaju povećati produktivnost daljnjim inženjeringom soja kvasaca kako bi stvorili tržišno održiv proizvod.  </vt:lpstr>
      <vt:lpstr>-problemi s gutanjem, žvakanjem i probavljanjem hrane.   -nezainteresiranost za hranu.   -gubitka okusa, osjetila mirisa, gubitka pamćenja i pomisli da su već jeli.   -Lijekovi također mogu utjecati na apetit, a i uzrokovati konstipaciju.   Sve to utječe i na ponašanje i raspoloženje osobe.  </vt:lpstr>
      <vt:lpstr>Rezultati nekih istraživanja pokazali su da osobe koje jedu s crvenih tanjura, unesu 25% više hrane nego oni koji jedu s bijelih tanjura.   Naime, morate se uvjeriti da osoba uopće vidi hranu na tanjuru (kao što vidimo i mi), a onda će ju i pojesti. </vt:lpstr>
      <vt:lpstr>    Održavajte kontakt očima tokom obroka.  Sjesti  tačno ispred osobe s demencijom i ostvarite kontakt očima dok jedu, nasmiješiti se i čekati da se i oni  nasmiješe.  Početi jesti bez razgovora. Budi tih.  Budi jako strpljivi, održavaj kontakt očima i čekaj da vas počnu slijediti te i sami krenu jesti.  U ovom slučaju, bitna je strpljivost te imati  na umu da će se možda ovo morati raditi duže vrijeme dok zaista ne počne djelovati.  Prisjetite se da pokušavate zamijeniti loš obrazac ponašanja s dobrim.  </vt:lpstr>
      <vt:lpstr>Prisjetite se…  Prisjetite se da nema koristi ako uporno pokušavate uvjeriti osobu s demencijom da mora jesti i zašto mora jesti.  Ono što vi morate je naučiti kako ih voditi i kako biti dobar uzor i učitelj.   Dobar učitelj ostvaruje kontakt očima i osmjehuje se.   Također, dobar učitelj pokazuje kako pravilno jesti svaki put kao da je prvi put.   Može biti teško i naporno, ali činite to s osmijehom na licu. </vt:lpstr>
      <vt:lpstr>Posuđe  U jednom trenutku osoba će možda početi imati problema s korištenjem pribora, vilica, noževa itd.   Ukoliko se to dogodi, pokušajte koristiti hranu koja se jede rukama (pileći prutići, riblji štapići, hamburgeri itd.). </vt:lpstr>
      <vt:lpstr>Govorite dobre stvari o hrani  Ukoliko ćete tokom obroka razgovarati, recite kako je ručak ukusan i slastan. Koristite takva kratka objašnjenja, nemojte dužiti.  Stvorite pozitivnu atmosferu prije obroka  Nemojte samo staviti hranu ispred osobe s demencijom.   Stvorite dobru atmosferu.   Primjerice, dok pripremate ručak počnite pjevušiti njihovu najdražu pjesmu ili uradite nešto što vole. </vt:lpstr>
      <vt:lpstr>Šutite tokom obroka.  Kad osoba s demencijom počne jesti, prestanite s razgovorom i jedite u šutnji.   Šutnja je dobra jer ne želimo nikakve distrakcije koje mogu odvući pažnju s hrane.   Osobe s Alzheimerovom bolesti se lako zbune te je zato bitno obavljati jednu po jednu stvar.  Manji obroci tokom dana.  Bilo bi dobro da uspijete oboljeloj osobi par puta dnevno dati da nešto prigrize (čips, voće i slično).</vt:lpstr>
      <vt:lpstr>PowerPoint Presentation</vt:lpstr>
      <vt:lpstr>PowerPoint Presentation</vt:lpstr>
      <vt:lpstr>Vitamini B-kompleksa Vitamin B6 pomaže u pretvorbi hrane u energiju te pomaže u stvaranju neurotransmitera, crvenih krvnih zrnaca te izgradnji gradivnih blokova DNA.   Vitamin B12 također pomaže u pretvorbi hrane u energiju, proizvodnji crvenih krvnih zrnaca te je potreban za pravilno funkcioniranje nervnoga sistema .  Folati odnosno vitamin B9 su potrebni za sintezu DNA i formiranje novih stanica te rast i oporavak svih tjelesnih tkiva, uključujući živce i mozak.  Vitamini B6, B9 i B12 zajedno rade na konverziji homocisteina u metionin, aminokiselinu koja se koristi u nizu staničnih aktivnosti.  Manjak folata može dovesti do smanjene sinteze metionina i nakupljanja homocisteina, a upravo je njegova velika količina povezana s povećanim rizikom od Alzheimerove bolesti. </vt:lpstr>
      <vt:lpstr>Vitamin C Vitamin C je je snažan antioksidans koji pomaže u borbi protiv oksidativnog oštećenja i štetnog djelovanja slobodnih radikala.   On je i kofaktor niza enzimskih reakcija koje uključuju proizvodnju kolagena, L-karnitina, niza neurotransmitera te regulaciji ekspresije gena.   Upravo se oksidativni stres smatra jedim od uzročnika niza neurodegenerativnih oštećenja i bolesti, uključujući i Alzheimerovu bolest.   Osim toga, visok udio vitamina C u krvi povezan je s boljim kognitivnim funkcijama i nižim rizikom od kognitivnog propadanja. </vt:lpstr>
      <vt:lpstr>PowerPoint Presentation</vt:lpstr>
      <vt:lpstr>Vitamin E Vitamin E djeluje kao antioksidans u masnom okruženju te pojačava rad stanica imunološkog sistema.   On ima važnu funkciju u mozgu gdje štiti moždane i živčane stanice od oksidativnog oštećenja.  Kod oboljelih od Alzheimerove bolesti nalazi se snižena razina vitamina E u cerebrospinalnoj tekućini, a studije pokazuju moguće pozitivno djelovanje na usporavanje kognitivnog gubitka kod oboljelih od Alzheimerove bolesti. </vt:lpstr>
      <vt:lpstr>Bakar Bakar je esencijalni mineral u tragovima koji pomaže u proizvodnji energije, korištenju željeza, antioksidativnoj obrani te sintezi neurotransmitera i vezivnih tkiva.   Bakar se spaja na proteine u krvi, a kod oboljelih od Alzheimerove bolesti nalazi se jako puno nespojenog bakra.   Postojanje veće količine nevezanog bakra može dovesti do akumulacije metala u osjetljivim područjima mozga, oksidativnog stresa, nakupljanja plaka te oštećenja živčanih tkiva.   Uloga bakra u razvoju Alzheimerove bolesti je zasad nejasna, ali neke studije pokazuju da dodatno uzimanje bakra ili agenata koji potiču vezanje bakra može stabilizirati neke aspekte Alzheimerove bolesti. </vt:lpstr>
      <vt:lpstr>Željezo Željezo je esencijalni mineral u tragovima potreban za sintezu niza vitalnih molekula, prijenos kisika i njegovo pohranjivanje, a sudjeluje i kao pomoć nizu enzima s antioksidativnim djelovanjem. Nenormalno nakupljanje željeza te oksidativno oštećenje mozga mogu doprinijeti razvoju neurodegenerativnih bolesti, uključujući i Alzheimerovu bolest. I ako zasad nema lijeka za oboljele od Alzheimerove bolesti, unos kvalitetne hrane i potrebnih dodataka prehrani u nekim slučajevima može pozitivno utjecati na smanjenje napredovanja Alzheimerove bolesti i opadanje kognitivnih funkcija, što oboljelima može poboljšati kvalitetu života tokom napredovanja ove neurodegenerativne bolesti. </vt:lpstr>
      <vt:lpstr> ZAKLJUČAK  Unos kvalitetne hrane i potrebnih dodataka prehrani u nekim slučajevima može pozitivno utjecati opadanje kognitivnih funkcija kod gerijatrijske populacije , što starijim osobama  može poboljšati kvalitetu života.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Budući da se tijekom starenja javljaju određene promjene u funkciji probavnog sustava, prehrana starijih treba biti usklađena s općim preporukama zdrave prehrane, njihovim energetskim potrebama i tjelesnom aktivnošću. Najčešća pogreška u prehrani je prekomjeran unos soli, šećera i zasićenih masnoća, koji pogoduju nastanku bolesti u starosti, a time i funkcionalne onesposobljenosti. Energetski unos treba biti niži kod osoba starije dobi. Dnevne energetske potrebe smanjuju se za 10 % u dobi od 51 do 75 godina, a nakon toga smanjuju se za još 10 % po desetljeću. Sa životnom dobi postupno se smanjuje sadržaj vode u tijelu. Zbog toga je u starijoj dobi nužno uzimati minimalno osam čaša vode ili nezaslađene i negazirane tekućine dnevno. Preporučen unos makronutrijenata za gerijatrijsku populaciju</dc:title>
  <dc:creator>HP 800 G</dc:creator>
  <cp:lastModifiedBy>Dr.Azra Alajbegovic</cp:lastModifiedBy>
  <cp:revision>74</cp:revision>
  <dcterms:created xsi:type="dcterms:W3CDTF">2006-08-16T00:00:00Z</dcterms:created>
  <dcterms:modified xsi:type="dcterms:W3CDTF">2025-09-24T12:16:07Z</dcterms:modified>
</cp:coreProperties>
</file>