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9" r:id="rId13"/>
    <p:sldId id="266" r:id="rId14"/>
    <p:sldId id="267" r:id="rId15"/>
    <p:sldId id="269" r:id="rId16"/>
    <p:sldId id="270" r:id="rId17"/>
    <p:sldId id="271" r:id="rId18"/>
    <p:sldId id="275" r:id="rId19"/>
    <p:sldId id="272" r:id="rId20"/>
    <p:sldId id="273" r:id="rId21"/>
    <p:sldId id="281" r:id="rId22"/>
    <p:sldId id="280" r:id="rId23"/>
    <p:sldId id="276" r:id="rId24"/>
    <p:sldId id="282" r:id="rId25"/>
    <p:sldId id="277" r:id="rId26"/>
    <p:sldId id="274" r:id="rId27"/>
    <p:sldId id="278" r:id="rId28"/>
    <p:sldId id="284" r:id="rId29"/>
    <p:sldId id="286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6E9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669"/>
  </p:normalViewPr>
  <p:slideViewPr>
    <p:cSldViewPr snapToGrid="0">
      <p:cViewPr>
        <p:scale>
          <a:sx n="89" d="100"/>
          <a:sy n="89" d="100"/>
        </p:scale>
        <p:origin x="13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encija.or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5E36-6179-E601-D3A5-B8D380DD5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1" y="130629"/>
            <a:ext cx="7510462" cy="4255102"/>
          </a:xfrm>
        </p:spPr>
        <p:txBody>
          <a:bodyPr>
            <a:normAutofit fontScale="90000"/>
          </a:bodyPr>
          <a:lstStyle/>
          <a:p>
            <a:pPr algn="ctr"/>
            <a:r>
              <a:rPr lang="en-BA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nove ANTI-AMILOIDNe TERAPIJe ZA ALZHEIMEROVU BOLEST – </a:t>
            </a:r>
            <a:br>
              <a:rPr lang="en-BA" sz="4400" b="1" dirty="0"/>
            </a:br>
            <a:r>
              <a:rPr lang="en-BA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osnovana očekivanja ili povratak predrasudama</a:t>
            </a:r>
            <a:br>
              <a:rPr lang="en-BA" sz="4400" dirty="0"/>
            </a:br>
            <a:endParaRPr lang="en-BA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3F754-16EE-3F27-B29D-5AFE5A9BA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50" y="3750039"/>
            <a:ext cx="7197726" cy="1405467"/>
          </a:xfrm>
        </p:spPr>
        <p:txBody>
          <a:bodyPr/>
          <a:lstStyle/>
          <a:p>
            <a:pPr algn="l"/>
            <a:r>
              <a:rPr lang="en-US" dirty="0"/>
              <a:t>A</a:t>
            </a:r>
            <a:r>
              <a:rPr lang="en-BA" dirty="0"/>
              <a:t>utor: Osman Kučuk</a:t>
            </a:r>
          </a:p>
          <a:p>
            <a:pPr algn="l"/>
            <a:r>
              <a:rPr lang="en-US" dirty="0"/>
              <a:t>K</a:t>
            </a:r>
            <a:r>
              <a:rPr lang="en-BA" dirty="0"/>
              <a:t>oautori: Alija Kučuk; Emina kučuk</a:t>
            </a:r>
          </a:p>
          <a:p>
            <a:pPr algn="l"/>
            <a:r>
              <a:rPr lang="en-US" dirty="0"/>
              <a:t>C</a:t>
            </a:r>
            <a:r>
              <a:rPr lang="en-BA" dirty="0"/>
              <a:t>entar za demenciju-Sarajevo; bosna i hercegovina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183F85-3D7A-873A-EFD9-8ED3B6887DDC}"/>
              </a:ext>
            </a:extLst>
          </p:cNvPr>
          <p:cNvSpPr txBox="1">
            <a:spLocks/>
          </p:cNvSpPr>
          <p:nvPr/>
        </p:nvSpPr>
        <p:spPr>
          <a:xfrm>
            <a:off x="6206445" y="4777984"/>
            <a:ext cx="5487868" cy="21080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800" dirty="0"/>
              <a:t>7. Regionalna konferencija o </a:t>
            </a:r>
            <a:r>
              <a:rPr lang="hr-HR" sz="2800" dirty="0" err="1"/>
              <a:t>alzheimerovoj</a:t>
            </a:r>
            <a:r>
              <a:rPr lang="hr-HR" sz="2800" dirty="0"/>
              <a:t> bolesti</a:t>
            </a:r>
          </a:p>
          <a:p>
            <a:pPr algn="ctr"/>
            <a:r>
              <a:rPr lang="hr-HR" sz="2800" dirty="0"/>
              <a:t>Lipik septembar 2025.</a:t>
            </a:r>
          </a:p>
          <a:p>
            <a:pPr algn="ctr"/>
            <a:r>
              <a:rPr lang="hr-HR" sz="2800" dirty="0"/>
              <a:t>R. hrvatska</a:t>
            </a:r>
            <a:endParaRPr lang="en-B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E5613-800E-FEFE-B36F-FDA449F1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21970" y="-39594"/>
            <a:ext cx="4830436" cy="49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2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A482-A9E7-0AFE-E174-4EC39602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esursi zdravstvenih radnika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F530-9C10-C1D9-A643-071FBA69A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" y="2142068"/>
            <a:ext cx="3998563" cy="83360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armakološke terapije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9BF2D-A21B-E90D-509E-65B332E76708}"/>
              </a:ext>
            </a:extLst>
          </p:cNvPr>
          <p:cNvSpPr txBox="1"/>
          <p:nvPr/>
        </p:nvSpPr>
        <p:spPr>
          <a:xfrm>
            <a:off x="5323668" y="1880458"/>
            <a:ext cx="223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800" dirty="0"/>
              <a:t>memantin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78C57-4182-A168-D803-36341A805006}"/>
              </a:ext>
            </a:extLst>
          </p:cNvPr>
          <p:cNvSpPr txBox="1"/>
          <p:nvPr/>
        </p:nvSpPr>
        <p:spPr>
          <a:xfrm>
            <a:off x="8090115" y="1880458"/>
            <a:ext cx="368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800" dirty="0"/>
              <a:t>20 godina stara terapija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45BDD-0194-7D20-C3B8-8F3E97309FAB}"/>
              </a:ext>
            </a:extLst>
          </p:cNvPr>
          <p:cNvSpPr txBox="1"/>
          <p:nvPr/>
        </p:nvSpPr>
        <p:spPr>
          <a:xfrm>
            <a:off x="5323668" y="3151316"/>
            <a:ext cx="223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800" dirty="0"/>
              <a:t>donepezil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24546-FBE9-40F2-5563-3E22F3848927}"/>
              </a:ext>
            </a:extLst>
          </p:cNvPr>
          <p:cNvSpPr txBox="1"/>
          <p:nvPr/>
        </p:nvSpPr>
        <p:spPr>
          <a:xfrm>
            <a:off x="8090115" y="3151316"/>
            <a:ext cx="3683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800" dirty="0"/>
              <a:t>30 godina stara terapija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82A1E-3723-F949-5C52-46AFC3419069}"/>
              </a:ext>
            </a:extLst>
          </p:cNvPr>
          <p:cNvSpPr txBox="1"/>
          <p:nvPr/>
        </p:nvSpPr>
        <p:spPr>
          <a:xfrm>
            <a:off x="2743200" y="4014061"/>
            <a:ext cx="399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800" dirty="0"/>
              <a:t>UČINAK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BBBC3-95A3-BD97-3EE9-F6F8903B8294}"/>
              </a:ext>
            </a:extLst>
          </p:cNvPr>
          <p:cNvSpPr txBox="1"/>
          <p:nvPr/>
        </p:nvSpPr>
        <p:spPr>
          <a:xfrm>
            <a:off x="759417" y="476572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Vrlo</a:t>
            </a:r>
            <a:r>
              <a:rPr lang="en-US" sz="2800" dirty="0"/>
              <a:t> </a:t>
            </a:r>
            <a:r>
              <a:rPr lang="en-US" sz="2800" dirty="0" err="1"/>
              <a:t>skroman</a:t>
            </a:r>
            <a:endParaRPr lang="en-BA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814B8-1712-7DB5-2DA9-9D4E0BCD27B2}"/>
              </a:ext>
            </a:extLst>
          </p:cNvPr>
          <p:cNvSpPr txBox="1"/>
          <p:nvPr/>
        </p:nvSpPr>
        <p:spPr>
          <a:xfrm>
            <a:off x="3144945" y="5284919"/>
            <a:ext cx="7457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r>
              <a:rPr lang="en-BA" sz="2800" dirty="0"/>
              <a:t>ešto bolji za terapiju ponašanja kada se kombinuju memantin i donepezil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AD653-A774-1E94-A3B7-EB5D7553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D305-A2D7-A750-A70B-D1AC9C71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anašnji izazovi u vezi postojećih farmakoloških terapija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B749A-2B2C-5042-16B4-7A1B82F0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32" y="2261704"/>
            <a:ext cx="10875935" cy="3453296"/>
          </a:xfrm>
        </p:spPr>
        <p:txBody>
          <a:bodyPr>
            <a:noAutofit/>
          </a:bodyPr>
          <a:lstStyle/>
          <a:p>
            <a:r>
              <a:rPr lang="hr-H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Koje su posljedice 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skromnog terapeutskog efekta koji je u sprezi sa predrasudama i stigmom?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egativan stav prema anti-dementivima koji rezultira kašnjenjem u uspostavljanju dijagnoze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ašnjenje sa početkom uzimanja farmakološke terapije ili potpuno odbijanje uzimanja terapije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evjerica u uspješnost ostalih mjera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E16DD-66CB-9137-39E1-CCB2F4EE9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0A5C-AEE4-0A45-7AE3-21E0ED77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Č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emu vode ovakvi stavovi: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4B09E-6F68-A8B9-6BE6-436277B07877}"/>
              </a:ext>
            </a:extLst>
          </p:cNvPr>
          <p:cNvSpPr txBox="1"/>
          <p:nvPr/>
        </p:nvSpPr>
        <p:spPr>
          <a:xfrm>
            <a:off x="570854" y="2065867"/>
            <a:ext cx="110502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načajno bržem kognitivnom padu sa značajnijim poremećajima ponašanja</a:t>
            </a:r>
          </a:p>
          <a:p>
            <a:pPr marL="342900" indent="-342900">
              <a:buAutoNum type="alphaL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 prilagođeno ponašanje koje zahtijeva korištenje: anti-psihotika, hipnotika, benzodiazepina, anti-depresiva, anti-anksiolitika itd</a:t>
            </a:r>
          </a:p>
          <a:p>
            <a:pPr marL="342900" indent="-342900">
              <a:buAutoNum type="alphaLcPeriod"/>
            </a:pP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Pogoršanju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ukupnog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somatskog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stanja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lphaLcPeriod"/>
            </a:pP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ŠTO ZNAČAJNO UTJEČE NA DUŽINU ŽIVOTA I NJEGOV KVALITET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DRASTIČNO POVEĆAVA TROŠKOVE FONDOVA</a:t>
            </a:r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A6C64-AC5E-320E-5BE9-0A12E1DF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C031-BE16-4F46-FF75-896884E2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pcije za nezdravstvene radnike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E4FDF-0722-F084-75A3-D3ECC51B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 farmakološke terapije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avjetovanje 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odizanje svijesti pacijenata i porodica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78A78-52DE-D055-A423-243EA617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4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B8BA-688B-4148-16FA-547ACC0B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sobe sa demencijom i porodice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D0AAC-B3B3-B9C0-D69A-14BB3F24F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98443" cy="364913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ljuč uspjeha terapije: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rihvatanje bolesti i njenih zahtjeva koje donosi sa sobom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azumijevanje toka bolesti koji donosi umanjenje kognitivnih sposobnosti i promjene u ponašanju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Ž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elja za životom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00DF6-A180-9508-D7F2-C90A0583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F14F-C28F-2158-7C9C-10FFE8BE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32" y="395289"/>
            <a:ext cx="10131425" cy="1047750"/>
          </a:xfrm>
        </p:spPr>
        <p:txBody>
          <a:bodyPr/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ANTI-AMILOIDNe TERAPIJe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21BE-F1C1-193F-06C3-70BE72BB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32" y="1584854"/>
            <a:ext cx="10875935" cy="4715933"/>
          </a:xfrm>
        </p:spPr>
        <p:txBody>
          <a:bodyPr>
            <a:noAutofit/>
          </a:bodyPr>
          <a:lstStyle/>
          <a:p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 govorimo o pasivnim anti-amiloidnim imuno terapijama koje modificiraju/mijenjanju tok Alzhemerove bolesti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adatak ovih terapija je čišćenje nakupina Beta amiloida na mozgu tokom 18 mjeseci uzimanja terapije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čekuje se samo 13% osoba sa blagim kognitivnim poremećajem i 17% u blagoj fazi Alzheimerove demencije ispunjava uvjete prijema terapije </a:t>
            </a:r>
            <a:r>
              <a:rPr lang="bs-Latn-BA" dirty="0"/>
              <a:t>(</a:t>
            </a:r>
            <a:r>
              <a:rPr lang="bs-Latn-BA" dirty="0" err="1"/>
              <a:t>Rosenberg</a:t>
            </a:r>
            <a:r>
              <a:rPr lang="bs-Latn-BA" dirty="0"/>
              <a:t> A, </a:t>
            </a:r>
            <a:r>
              <a:rPr lang="bs-Latn-BA" dirty="0" err="1"/>
              <a:t>et</a:t>
            </a:r>
            <a:r>
              <a:rPr lang="bs-Latn-BA" dirty="0"/>
              <a:t> al. </a:t>
            </a:r>
            <a:r>
              <a:rPr lang="bs-Latn-BA" dirty="0" err="1"/>
              <a:t>Neurology</a:t>
            </a:r>
            <a:r>
              <a:rPr lang="bs-Latn-BA" dirty="0"/>
              <a:t> 2022;99:e2102-e1)</a:t>
            </a:r>
            <a:r>
              <a:rPr lang="en-BA" sz="2800" dirty="0"/>
              <a:t> </a:t>
            </a:r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rema navodima proizvođača terapije: usporavaju pad izvršnih funkcija, održavaju socijalnu kogniciju i doprinose očuvanju radne i kratkotrajne memorije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B5830-F25E-53EA-1B1C-29A978607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62333" y="-3108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1EEE-FF37-A9D3-390F-95D67B0C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387" y="194086"/>
            <a:ext cx="5206839" cy="94023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zazovi novih anti-amiloidnih terapija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68531-F610-0908-E97E-033CC22CB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08" y="775758"/>
            <a:ext cx="5203555" cy="573934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zbiljni nus efekti zbog kojih su proizvođači bili prinuđeni izdati preporuke a koje se odnose na </a:t>
            </a:r>
            <a:r>
              <a:rPr lang="en-US" sz="2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zrade protokola :</a:t>
            </a:r>
          </a:p>
          <a:p>
            <a:pPr marL="342900" indent="-342900">
              <a:buAutoNum type="alphaLcPeriod"/>
            </a:pP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Odabira prihvatljivih korisnika terapije</a:t>
            </a:r>
          </a:p>
          <a:p>
            <a:pPr marL="342900" indent="-342900">
              <a:buAutoNum type="alphaLcPeriod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raćenje stanja pacijenta prije svake terapije i nakon nje</a:t>
            </a:r>
          </a:p>
          <a:p>
            <a:pPr marL="342900" indent="-342900">
              <a:buAutoNum type="alphaLcPeriod"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akođer, proizvođači daju preporuke koje se odnose na pružaoca medicinske usluge u pogledu opremljenosti:</a:t>
            </a:r>
          </a:p>
          <a:p>
            <a:pPr marL="0" indent="0">
              <a:buNone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T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ehničkom opremom</a:t>
            </a:r>
          </a:p>
          <a:p>
            <a:pPr marL="0" indent="0">
              <a:buNone/>
            </a:pP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O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sobljem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607FE-90D6-BA35-3602-8854AD547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87" y="2066097"/>
            <a:ext cx="6354305" cy="36491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09C20-FEEE-F07C-E82E-440BCAA91398}"/>
              </a:ext>
            </a:extLst>
          </p:cNvPr>
          <p:cNvSpPr txBox="1"/>
          <p:nvPr/>
        </p:nvSpPr>
        <p:spPr>
          <a:xfrm>
            <a:off x="5610387" y="1470439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1A1718"/>
                </a:solidFill>
                <a:effectLst/>
                <a:latin typeface="Helvetica" pitchFamily="2" charset="0"/>
              </a:rPr>
              <a:t>A Pragmatic Model for Clinical Implementation of </a:t>
            </a:r>
            <a:r>
              <a:rPr lang="en-US" sz="1400" dirty="0" err="1">
                <a:solidFill>
                  <a:srgbClr val="1A1718"/>
                </a:solidFill>
                <a:effectLst/>
                <a:latin typeface="Helvetica" pitchFamily="2" charset="0"/>
              </a:rPr>
              <a:t>Antiamyloid</a:t>
            </a:r>
            <a:r>
              <a:rPr lang="en-US" sz="1400" dirty="0">
                <a:solidFill>
                  <a:srgbClr val="1A1718"/>
                </a:solidFill>
                <a:effectLst/>
                <a:latin typeface="Helvetica" pitchFamily="2" charset="0"/>
              </a:rPr>
              <a:t> Monoclonal Antibody Therapies for Alzheimer Disease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0EB60-EA86-C37B-C938-5AEEBA8CEFCF}"/>
              </a:ext>
            </a:extLst>
          </p:cNvPr>
          <p:cNvSpPr txBox="1"/>
          <p:nvPr/>
        </p:nvSpPr>
        <p:spPr>
          <a:xfrm>
            <a:off x="5610387" y="5869116"/>
            <a:ext cx="6100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1A1718"/>
                </a:solidFill>
                <a:effectLst/>
                <a:latin typeface="Helvetica" pitchFamily="2" charset="0"/>
              </a:rPr>
              <a:t>Neurology® 2023;101:842-852. doi:10.1212/WNL.0000000000207757</a:t>
            </a:r>
          </a:p>
        </p:txBody>
      </p:sp>
    </p:spTree>
    <p:extLst>
      <p:ext uri="{BB962C8B-B14F-4D97-AF65-F5344CB8AC3E}">
        <p14:creationId xmlns:p14="http://schemas.microsoft.com/office/powerpoint/2010/main" val="368496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E3AE-38BD-A3C1-CB6F-92FE09CB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ijena – izazov ili to nije?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F28E6-BA49-D765-FA7A-F64CC199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2068"/>
            <a:ext cx="10915649" cy="298714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ecanemab – 26.500 US $ / godišnje.     40.000 US $ terapija</a:t>
            </a:r>
          </a:p>
          <a:p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Donanemab – 32.000 US$ / godišnje.     48.000 US $ terapija</a:t>
            </a:r>
          </a:p>
          <a:p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cijenu ne ulazi: transport,  smještaj, nalazi prije i nakon terapije…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1D232-E0E9-C36F-708A-B5B7A503554D}"/>
              </a:ext>
            </a:extLst>
          </p:cNvPr>
          <p:cNvSpPr txBox="1"/>
          <p:nvPr/>
        </p:nvSpPr>
        <p:spPr>
          <a:xfrm>
            <a:off x="436375" y="5621178"/>
            <a:ext cx="11530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TERAPIJE NE PREVENIRAJU PROGRESIJU ALZHEIMEROVE BOLESTI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520B6-7F87-72E9-50FD-32DBE46B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62333" y="-3108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4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F38512-3F67-FCB1-C958-B9884DBBA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7"/>
          <a:stretch>
            <a:fillRect/>
          </a:stretch>
        </p:blipFill>
        <p:spPr bwMode="auto">
          <a:xfrm>
            <a:off x="-14487" y="30577"/>
            <a:ext cx="6442315" cy="448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2C5CD0-5E69-8A79-7E96-761B0DC6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7"/>
          <a:stretch>
            <a:fillRect/>
          </a:stretch>
        </p:blipFill>
        <p:spPr bwMode="auto">
          <a:xfrm>
            <a:off x="6348346" y="2273696"/>
            <a:ext cx="5843654" cy="448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B3A59-35A0-F614-42CA-EC267C871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62333" y="-3108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DF92-D250-69BD-1A4C-C8AD1A97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 medicinske intervencije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B4F8-BB07-4B3F-AFD8-A9F0E6348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literaturi proizvođača anti-amiloidnih terapija se ne spominju prateće i paralelne aktivnosti koje provode ne-medicinski radnici tj različiti terapeuti, savjetnici itd a odnose se na ne-farmakološku terapiju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tiče se dojam da ne-farmakološka terapija nije paralelan i proces koji potpomaže farmakološkoj terapiji da postigne učinak i poboljša stanje oboljele osobe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D05F2-1486-309C-C20C-41A7A5F2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62333" y="-3108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6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4E36-7B5E-11A5-9F98-7127EF8C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04850"/>
          </a:xfrm>
        </p:spPr>
        <p:txBody>
          <a:bodyPr/>
          <a:lstStyle/>
          <a:p>
            <a:r>
              <a:rPr lang="en-BA" dirty="0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5321-3DCE-6DA6-29CF-C2C298638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900" y="1314451"/>
            <a:ext cx="5410199" cy="5072061"/>
          </a:xfrm>
        </p:spPr>
        <p:txBody>
          <a:bodyPr>
            <a:noAutofit/>
          </a:bodyPr>
          <a:lstStyle/>
          <a:p>
            <a:r>
              <a:rPr lang="en-BA" sz="2800" dirty="0"/>
              <a:t>UVOD</a:t>
            </a:r>
          </a:p>
          <a:p>
            <a:r>
              <a:rPr lang="en-BA" sz="2800" dirty="0"/>
              <a:t>PODJELE</a:t>
            </a:r>
          </a:p>
          <a:p>
            <a:r>
              <a:rPr lang="en-BA" sz="2800" dirty="0"/>
              <a:t>PREDRASUDE I STIGMA</a:t>
            </a:r>
          </a:p>
          <a:p>
            <a:r>
              <a:rPr lang="en-BA" sz="2800" dirty="0"/>
              <a:t>RESURSI </a:t>
            </a:r>
          </a:p>
          <a:p>
            <a:r>
              <a:rPr lang="en-BA" sz="2800" dirty="0"/>
              <a:t>ISHODI DANAŠNJIH TERAPIJA</a:t>
            </a:r>
          </a:p>
          <a:p>
            <a:r>
              <a:rPr lang="en-BA" sz="2800" dirty="0"/>
              <a:t>AAT I IZAZOVI</a:t>
            </a:r>
          </a:p>
          <a:p>
            <a:r>
              <a:rPr lang="en-BA" sz="2800" dirty="0"/>
              <a:t>NE MEDICINSKE TERAPIJE</a:t>
            </a:r>
          </a:p>
          <a:p>
            <a:r>
              <a:rPr lang="en-BA" sz="2800" dirty="0"/>
              <a:t>PITANJA ZA DISKUSIJU</a:t>
            </a:r>
          </a:p>
          <a:p>
            <a:r>
              <a:rPr lang="en-BA" sz="2800" dirty="0"/>
              <a:t>ZAKLJUČAK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485B9-C613-CBD5-4D79-882D96DFB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61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1D66-AA17-C76A-729D-FBEF85D3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FINGER STUDIJA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BEC51-A451-0B7B-8974-93FBA7FED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84530"/>
            <a:ext cx="10984423" cy="4463870"/>
          </a:xfrm>
        </p:spPr>
        <p:txBody>
          <a:bodyPr>
            <a:noAutofit/>
          </a:bodyPr>
          <a:lstStyle/>
          <a:p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Predstavlja post-dijagnostički ne-farmakološki individualizirani pristup osobi sa demecnijom koja koristi farmakološku terapiju za AB</a:t>
            </a:r>
          </a:p>
          <a:p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FINGER studija dokazuje da se prilagođavanjem životnog stila može utjecati na poboljšanje cjelokupnog stanja osobe i prevenciju kognitivnog pada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932DD-70DB-13CA-EFC7-432CE2AA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62333" y="-3108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6083F-CB62-55BF-F2B6-892A29D7D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9"/>
          <a:stretch>
            <a:fillRect/>
          </a:stretch>
        </p:blipFill>
        <p:spPr bwMode="auto">
          <a:xfrm>
            <a:off x="5586413" y="-160320"/>
            <a:ext cx="6088259" cy="69182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84B3A-EDC4-0650-A357-92856DE28D1D}"/>
              </a:ext>
            </a:extLst>
          </p:cNvPr>
          <p:cNvSpPr txBox="1"/>
          <p:nvPr/>
        </p:nvSpPr>
        <p:spPr>
          <a:xfrm>
            <a:off x="742951" y="1628775"/>
            <a:ext cx="5972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ntervencije se odnose na 5 komponenti: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ishrana,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vježbe,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kognitivni trening,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društvene aktivnosti 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praćenje vaskularnih riziko faktora.</a:t>
            </a:r>
          </a:p>
          <a:p>
            <a:endParaRPr lang="en-BA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478DB-8703-348C-CB40-ABD0556B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62333" y="-3108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3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AF196-C629-9B28-C5B4-357773986D7B}"/>
              </a:ext>
            </a:extLst>
          </p:cNvPr>
          <p:cNvSpPr txBox="1"/>
          <p:nvPr/>
        </p:nvSpPr>
        <p:spPr>
          <a:xfrm>
            <a:off x="728663" y="1228397"/>
            <a:ext cx="109844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800" dirty="0"/>
              <a:t>Subjekti su praćeni tokom 5, 7 i 11 godina a poboljšanja stanja su zabilježena u sljedećim segmentima:</a:t>
            </a:r>
          </a:p>
          <a:p>
            <a:pPr marL="342900" indent="-342900">
              <a:buAutoNum type="alphaLcPeriod"/>
            </a:pPr>
            <a:r>
              <a:rPr lang="en-US" sz="2800" dirty="0"/>
              <a:t>C</a:t>
            </a:r>
            <a:r>
              <a:rPr lang="en-BA" sz="2800" dirty="0"/>
              <a:t>jelokupno kognitivno stanje za 25%</a:t>
            </a:r>
          </a:p>
          <a:p>
            <a:pPr marL="342900" indent="-342900">
              <a:buAutoNum type="alphaLcPeriod"/>
            </a:pPr>
            <a:r>
              <a:rPr lang="en-US" sz="2800" dirty="0"/>
              <a:t>B</a:t>
            </a:r>
            <a:r>
              <a:rPr lang="en-BA" sz="2800" dirty="0"/>
              <a:t>rzina procesiranja informacija za 150%</a:t>
            </a:r>
          </a:p>
          <a:p>
            <a:pPr marL="342900" indent="-342900">
              <a:buAutoNum type="alphaLcPeriod"/>
            </a:pPr>
            <a:r>
              <a:rPr lang="en-US" sz="2800" dirty="0"/>
              <a:t>P</a:t>
            </a:r>
            <a:r>
              <a:rPr lang="en-BA" sz="2800" dirty="0"/>
              <a:t>oboljšanje memorije 40%</a:t>
            </a:r>
          </a:p>
          <a:p>
            <a:pPr marL="342900" indent="-342900">
              <a:buAutoNum type="alphaLcPeriod"/>
            </a:pPr>
            <a:r>
              <a:rPr lang="en-US" sz="2800" dirty="0"/>
              <a:t>P</a:t>
            </a:r>
            <a:r>
              <a:rPr lang="en-BA" sz="2800" dirty="0"/>
              <a:t>oboljšanje izvršnih funkcija 83%.                                                                            (Ngandu, Kivipelto et al, Lancet 2015.)</a:t>
            </a:r>
          </a:p>
          <a:p>
            <a:pPr marL="342900" indent="-342900">
              <a:buAutoNum type="alphaLcPeriod"/>
            </a:pPr>
            <a:r>
              <a:rPr lang="en-US" sz="2800" dirty="0"/>
              <a:t>B</a:t>
            </a:r>
            <a:r>
              <a:rPr lang="en-BA" sz="2800" dirty="0"/>
              <a:t>olji odgovor na intervencije je uočen kod nosilaca APOE e4 kao i kod muškaraca.                                                                                                    (Lehtisalo, Kivipelto at al AAIC 2025.)</a:t>
            </a:r>
          </a:p>
          <a:p>
            <a:endParaRPr lang="en-B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7307B-B400-0CB5-1803-4DE636819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62333" y="-3108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81BB-CC5A-13A2-A4F0-73E68175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straživanje “Život sa demencijom”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F091-F234-5072-5CB1-AB7D7445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872787" cy="364913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straživanje provedeno 2013.-2022.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straživanje proveo Centar za demenciju; Sarajevo; BiH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ilj: istražiti prosječno trajanje života osobe sa demencijom od prvih znakova demencije do smrti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zorak: slučajni uzorak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BA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ačin zabilježbe: anamneza pacijenta koji se javio u Centar za demenciju uz popunjen upitnik te povremeno praćenje pacijenta do njegove/njezine smrti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473A7-5078-688D-DE11-24E98710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62333" y="-3108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1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6B13D-E991-DF8D-6240-4A60F213E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12069"/>
            <a:ext cx="10915649" cy="423386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aktori odabira ispitanika za istraživanje: </a:t>
            </a:r>
          </a:p>
          <a:p>
            <a:pPr marL="0" indent="0">
              <a:buNone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državljanin BiH, dijagnosticirana demencija bilo kojeg tipa, korištenje farmakološke terapije(donepezil, memantin), isključiva oslonjenost na farmakološku terapiju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aktori koji isključuju ispitanika iz istraživanja: </a:t>
            </a:r>
          </a:p>
          <a:p>
            <a:pPr marL="0" indent="0">
              <a:buNone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korisnik ne-faramakološke terapije više od dva puta sedmično tokom cjelokupnog perioda uzimanja farmakološke terapije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straživanje je obuhvatilo 3.482 ispitanika koji su zadovoljili propozicije istraživanja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C6771-F10B-2C28-76CF-D555FA85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362333" y="-3108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6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126A9-4C00-9176-194A-AB013C0E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30" y="209550"/>
            <a:ext cx="1160414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ezultat istraživanja </a:t>
            </a:r>
            <a:b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osobe sa demencijom u bih prosječno žive 7,5 godina od zabilježene pojave simptoma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5EA82-F905-3E38-B9FC-41A2AAB0C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15" y="1665817"/>
            <a:ext cx="9386904" cy="519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DC8A9-A748-9BFB-93A3-F6676688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92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5A01-7252-9C07-F98A-AE0DCFF5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71055"/>
            <a:ext cx="1800225" cy="62904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Rezime</a:t>
            </a:r>
            <a:endParaRPr lang="en-B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4E11D2-1FEC-EC46-D04B-26488A53C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19"/>
          <a:stretch>
            <a:fillRect/>
          </a:stretch>
        </p:blipFill>
        <p:spPr bwMode="auto">
          <a:xfrm>
            <a:off x="7019726" y="0"/>
            <a:ext cx="5153224" cy="577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72129-993B-4B48-E11E-9350BCCD3696}"/>
              </a:ext>
            </a:extLst>
          </p:cNvPr>
          <p:cNvSpPr txBox="1"/>
          <p:nvPr/>
        </p:nvSpPr>
        <p:spPr>
          <a:xfrm>
            <a:off x="271463" y="800100"/>
            <a:ext cx="65865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uspješnost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ne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farmakoloških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intervencija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možemo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uzeti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iz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zaključka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inger studije uz dodatak istraživanja Centra za demenciju. 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sobe sa demencijom koje su oslonjene na farmakološku terapiju bez provođenja ne-farmakoloških intervencija: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Žive kraće,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Imaju manji kvalitet života,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Najduže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provedu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uznapredovalim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fazama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bolesti</a:t>
            </a:r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Troškovi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njege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znatno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veći</a:t>
            </a:r>
            <a:endParaRPr lang="en-BA" sz="28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3E7C402-DDBE-C103-8CA7-5E4C36649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9" t="85751"/>
          <a:stretch>
            <a:fillRect/>
          </a:stretch>
        </p:blipFill>
        <p:spPr bwMode="auto">
          <a:xfrm>
            <a:off x="6552208" y="5772150"/>
            <a:ext cx="6088259" cy="985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79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DC2A-952B-6341-2094-B4594AC0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394" y="477309"/>
            <a:ext cx="642937" cy="1456267"/>
          </a:xfrm>
        </p:spPr>
        <p:txBody>
          <a:bodyPr/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1CE76-B4DE-90F0-7752-DF1F96DD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43163"/>
            <a:ext cx="10887074" cy="2762250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Š</a:t>
            </a:r>
            <a:r>
              <a:rPr lang="en-B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 je cilj rane dijagnoze AB ako terapija ne zaustavlja dalju progresiju bolesti a nus efekti mogu biti opasni po život ili mogu umanjiti kvalitet ostatka života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en-B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ašto proizvođači anti-amiloidnih terapija ne preporučuju paralelne aktivnosti kroz ne-farmakološke intervencije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en-B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ašto se ne govori o “Životu nakon terapije – kako nastaviti dalje”?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en-BA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ašto se ne govori o mjerama  i aktivnostima u slučaju komplikacija i pogoršanja stanja pacijenta? Kako nastaviti dalje i uz čiju podršku?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7A41C-357F-7EC8-71CC-6AE9C7687390}"/>
              </a:ext>
            </a:extLst>
          </p:cNvPr>
          <p:cNvSpPr txBox="1"/>
          <p:nvPr/>
        </p:nvSpPr>
        <p:spPr>
          <a:xfrm>
            <a:off x="214313" y="5715000"/>
            <a:ext cx="5543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dirty="0"/>
              <a:t>SADRŽAJ PODLIJEŽE AUTORSKOM PRAVU I NIJE DOZVOLJENO SNIMANJE I KORIŠTENJE OVOG MATERIJALA BEZ SAGLASNOSTI AUTORA OVOG PREDAVANJA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3BC95-2804-9046-F224-81815D5B4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39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266C7-6C3F-0849-90E6-7AEE1600D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9815-E370-7B58-16AD-6725750D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ijena je “možda” izazov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163E1-FAC7-96BB-8BE3-5505F9A7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8800"/>
            <a:ext cx="10751948" cy="379237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ecanemab – 26.500 US $ / godišnje.     40.000 US $ terapija</a:t>
            </a:r>
          </a:p>
          <a:p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Donanemab – 32.000 US$ / godišnje.     48.000 US $ terapija</a:t>
            </a:r>
          </a:p>
          <a:p>
            <a:pPr marL="0" indent="0">
              <a:buNone/>
            </a:pP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+</a:t>
            </a:r>
          </a:p>
          <a:p>
            <a:pPr marL="0" indent="0">
              <a:buNone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transport,  smještaj, nalazi prije i nakon terapije</a:t>
            </a:r>
          </a:p>
          <a:p>
            <a:pPr marL="0" indent="0">
              <a:buNone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+</a:t>
            </a:r>
          </a:p>
          <a:p>
            <a:pPr marL="0" indent="0">
              <a:buNone/>
            </a:pP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NEFARMAKOLOŠKE INTERVENCIJE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DFEC2-9BF7-39CE-C2D8-4DA568D65572}"/>
              </a:ext>
            </a:extLst>
          </p:cNvPr>
          <p:cNvSpPr txBox="1"/>
          <p:nvPr/>
        </p:nvSpPr>
        <p:spPr>
          <a:xfrm>
            <a:off x="436375" y="5621178"/>
            <a:ext cx="11530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TERAPIJE NE PREVENIRAJU PROGRESIJU ALZHEIMEROVE BOLESTI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7159E-57F9-30DC-17B6-CEAE3A57F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03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26C1-B3D3-2E2F-3600-F675B225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94" y="209551"/>
            <a:ext cx="10844212" cy="819150"/>
          </a:xfrm>
        </p:spPr>
        <p:txBody>
          <a:bodyPr/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 KOGA SU ONDA ANTI AMILOIDNE TERAPIJE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23E61-8B1D-A81E-D151-CCC10C34F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6034" r="2051"/>
          <a:stretch>
            <a:fillRect/>
          </a:stretch>
        </p:blipFill>
        <p:spPr bwMode="auto">
          <a:xfrm>
            <a:off x="157163" y="1028701"/>
            <a:ext cx="8664554" cy="570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45369B-8E55-BD46-089E-F218A73D5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7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67BC-01B2-44AD-FC77-4A88157F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7648D-B318-9A9F-F95C-B398F98A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458918" cy="364913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B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rojke oboljelih od Alzheimerove demencije rastu ubrzanim tempom</a:t>
            </a: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B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 više je oboljelih su mlađi od 65 godina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3D3EB-5F2E-B6AD-80F4-4CB01FD3DEE6}"/>
              </a:ext>
            </a:extLst>
          </p:cNvPr>
          <p:cNvSpPr txBox="1"/>
          <p:nvPr/>
        </p:nvSpPr>
        <p:spPr>
          <a:xfrm>
            <a:off x="6167195" y="1142537"/>
            <a:ext cx="210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2020. – 50M</a:t>
            </a:r>
          </a:p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2030. – 65M</a:t>
            </a:r>
          </a:p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2050. – 152M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7BB13-DFEE-84BA-A8BE-8D7A4957EFD8}"/>
              </a:ext>
            </a:extLst>
          </p:cNvPr>
          <p:cNvSpPr txBox="1"/>
          <p:nvPr/>
        </p:nvSpPr>
        <p:spPr>
          <a:xfrm>
            <a:off x="8043620" y="2505670"/>
            <a:ext cx="385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2020. – 1 Trilion US $ (osamnaest nula)</a:t>
            </a:r>
          </a:p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2030. – 2 Triliona US 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ACE27-36C5-DB68-144F-5DECB5E28105}"/>
              </a:ext>
            </a:extLst>
          </p:cNvPr>
          <p:cNvSpPr txBox="1"/>
          <p:nvPr/>
        </p:nvSpPr>
        <p:spPr>
          <a:xfrm>
            <a:off x="6958148" y="5052536"/>
            <a:ext cx="3859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Od 2022. e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ksplozija: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arcinoma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ardio vaskularna oboljenja</a:t>
            </a:r>
          </a:p>
          <a:p>
            <a:pPr marL="285750" indent="-285750">
              <a:buFontTx/>
              <a:buChar char="-"/>
            </a:pP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etabolički poremećaji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785B6-A295-D8E7-E091-9BE5799AF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ACC2-3CF5-BC11-8DB4-8BA04403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NAMEĆE SE PITANJE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0237-5420-DA38-05C5-008711E4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872787" cy="3649133"/>
          </a:xfrm>
        </p:spPr>
        <p:txBody>
          <a:bodyPr/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VRIJEME JE DA TERAPIJU DEMENCIJE POSMATRAMO SVEOBUHVATNO</a:t>
            </a:r>
          </a:p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MULTIDISCIPLINARAN I INTERPROFESIONALAN PRISTUP U TERAPIJI  I NJEZI</a:t>
            </a:r>
          </a:p>
          <a:p>
            <a:endParaRPr lang="en-BA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KAKO BI SE NA NAJBOLJI NAČIN KREIRALA KOMUNIKACIJA SA OBOLJELIMA I NJIHOVIM PORODICAMA I TIME SPRIJEČILO POVEĆANJE STIGME I PREDRASUDA O DEMENCIJI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62A40-50E0-D297-7267-5D0B289F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50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FA04-6583-53FF-2F5B-859C69921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55"/>
          <a:stretch/>
        </p:blipFill>
        <p:spPr>
          <a:xfrm>
            <a:off x="4361639" y="1892341"/>
            <a:ext cx="7830361" cy="4313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3AB01-A807-3E74-479E-B9B0E047E005}"/>
              </a:ext>
            </a:extLst>
          </p:cNvPr>
          <p:cNvSpPr txBox="1"/>
          <p:nvPr/>
        </p:nvSpPr>
        <p:spPr>
          <a:xfrm>
            <a:off x="900113" y="3268851"/>
            <a:ext cx="3043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dirty="0"/>
              <a:t>CENTAR ZA DEMENCIJU</a:t>
            </a:r>
          </a:p>
          <a:p>
            <a:r>
              <a:rPr lang="en-BA" dirty="0"/>
              <a:t>Sarajevo; Bosna i Hercegovina</a:t>
            </a:r>
          </a:p>
          <a:p>
            <a:endParaRPr lang="en-BA" dirty="0"/>
          </a:p>
          <a:p>
            <a:r>
              <a:rPr lang="en-BA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www.demencija.org</a:t>
            </a:r>
            <a:endParaRPr lang="en-BA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0D408-C43B-21DB-C0CE-9D271C867E1A}"/>
              </a:ext>
            </a:extLst>
          </p:cNvPr>
          <p:cNvSpPr txBox="1"/>
          <p:nvPr/>
        </p:nvSpPr>
        <p:spPr>
          <a:xfrm>
            <a:off x="890587" y="2745631"/>
            <a:ext cx="304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A" sz="2800" dirty="0"/>
              <a:t>HVALA NA PAŽNJI !</a:t>
            </a:r>
          </a:p>
        </p:txBody>
      </p:sp>
    </p:spTree>
    <p:extLst>
      <p:ext uri="{BB962C8B-B14F-4D97-AF65-F5344CB8AC3E}">
        <p14:creationId xmlns:p14="http://schemas.microsoft.com/office/powerpoint/2010/main" val="231329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46E8-CB88-F3B0-6CC8-3B3151BE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377406" cy="1456267"/>
          </a:xfrm>
        </p:spPr>
        <p:txBody>
          <a:bodyPr/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oni koji se suočavaju sa demencijama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7412A-72AE-A9C2-6F5B-3F112C9EE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8"/>
            <a:ext cx="7667784" cy="8801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DVIJE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grupe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nih koji se susreću sa demencijama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0F050C-8C11-35E3-008C-57CF9A448C9F}"/>
              </a:ext>
            </a:extLst>
          </p:cNvPr>
          <p:cNvSpPr txBox="1">
            <a:spLocks/>
          </p:cNvSpPr>
          <p:nvPr/>
        </p:nvSpPr>
        <p:spPr>
          <a:xfrm>
            <a:off x="685801" y="3098371"/>
            <a:ext cx="4382145" cy="88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Oni koji primaju terapiju</a:t>
            </a:r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733237-BED3-1272-D7E9-BE89FACDC614}"/>
              </a:ext>
            </a:extLst>
          </p:cNvPr>
          <p:cNvSpPr txBox="1">
            <a:spLocks/>
          </p:cNvSpPr>
          <p:nvPr/>
        </p:nvSpPr>
        <p:spPr>
          <a:xfrm>
            <a:off x="6681062" y="3098371"/>
            <a:ext cx="4382145" cy="88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Oni koji pružaju terapiju</a:t>
            </a:r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F199DC-62DC-B9F9-DAEE-107BB256E65C}"/>
              </a:ext>
            </a:extLst>
          </p:cNvPr>
          <p:cNvSpPr txBox="1">
            <a:spLocks/>
          </p:cNvSpPr>
          <p:nvPr/>
        </p:nvSpPr>
        <p:spPr>
          <a:xfrm>
            <a:off x="6681062" y="3808710"/>
            <a:ext cx="4382145" cy="88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Zdravstveni radnici – medicinsku njegu</a:t>
            </a:r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7521FA-9E5B-9D2E-37F7-6303705A0C73}"/>
              </a:ext>
            </a:extLst>
          </p:cNvPr>
          <p:cNvSpPr txBox="1">
            <a:spLocks/>
          </p:cNvSpPr>
          <p:nvPr/>
        </p:nvSpPr>
        <p:spPr>
          <a:xfrm>
            <a:off x="6681062" y="4688812"/>
            <a:ext cx="4382145" cy="88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Ne zdravstveni radnici –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ne medicinska njega</a:t>
            </a:r>
            <a:endParaRPr lang="hr-HR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F8A10C-64EE-0876-A339-6FB9E50E75C8}"/>
              </a:ext>
            </a:extLst>
          </p:cNvPr>
          <p:cNvSpPr txBox="1">
            <a:spLocks/>
          </p:cNvSpPr>
          <p:nvPr/>
        </p:nvSpPr>
        <p:spPr>
          <a:xfrm>
            <a:off x="685800" y="3912032"/>
            <a:ext cx="4382145" cy="88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Osobe sa demencijom</a:t>
            </a:r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3B6D02-C2B6-18EF-BD12-FD99C8DE69D8}"/>
              </a:ext>
            </a:extLst>
          </p:cNvPr>
          <p:cNvSpPr txBox="1">
            <a:spLocks/>
          </p:cNvSpPr>
          <p:nvPr/>
        </p:nvSpPr>
        <p:spPr>
          <a:xfrm>
            <a:off x="685799" y="4688812"/>
            <a:ext cx="4382145" cy="88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Porodice </a:t>
            </a:r>
            <a:r>
              <a:rPr lang="hr-HR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OsD</a:t>
            </a:r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3366AA-6DB0-8EF4-E432-F74A51D4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CB80-1088-8838-D7EF-41795BA5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čime se susreću svi oni koji se suočavaju sa demencijama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6466-1E9A-884B-5B6B-8CF886C2C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829924" cy="364913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B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redrasude -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predrasude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koje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nije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zasnovano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razumu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stvarnom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iskustvu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osjećaj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naklonosti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nenaklonosti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prema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nekome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nečemu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posebno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kada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nije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razumno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logično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nepravedno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nerazumno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mišljenje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osjećaj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posebno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kada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je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formiran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bez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dovoljno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razmišljanja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znanja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endParaRPr lang="en-B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B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tigma  -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skup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negativnih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često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nepravednih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uvjerenja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koja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društvo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grupa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ljudi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imaju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 </a:t>
            </a:r>
            <a:r>
              <a:rPr lang="en-US" sz="32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nečemu</a:t>
            </a:r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endParaRPr lang="en-B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D58AF-87E8-B46D-C052-85EA29F1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DF23-A6F8-C4C4-33BC-ABF38CE5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predrasude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DC0F-13A3-CC7C-6134-908284B9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>
            <a:noAutofit/>
          </a:bodyPr>
          <a:lstStyle/>
          <a:p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62 % zdravstvenih radnika smatra da demencija predstavlja normalan dio starenja</a:t>
            </a:r>
          </a:p>
          <a:p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Gotovo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80%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šire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javnosti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je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zabrinuto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zbog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mogućnosti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razvoja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demencije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nekom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trenutku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od 4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osobe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smatra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 ne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možemo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ništa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učiniti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spriječimo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demenciju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9371D-07A5-690F-5AB0-3435224D4307}"/>
              </a:ext>
            </a:extLst>
          </p:cNvPr>
          <p:cNvSpPr txBox="1"/>
          <p:nvPr/>
        </p:nvSpPr>
        <p:spPr>
          <a:xfrm>
            <a:off x="5053658" y="6368534"/>
            <a:ext cx="545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BA" dirty="0"/>
              <a:t>zvor: WAM 2021. – Alzheimer Disease International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BBCF8-4888-5FFD-7F5C-871AADE5E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F6D8-F116-222F-56D4-4BAADC7C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osljedica PREDRASUDa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AB50-C389-8BB6-2EA2-C950E2CA6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22430" cy="39586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anje od 10 % osoba sa demencijom je dobilo dijagnozu demencije u ne razvijenim i srednje razvijenim zemljama svijeta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 50 % osoba ima dijagnozu demencije računajući na pretpostavljeni broj oboljelih u razvijenim zemljama svijeta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35 %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skrbnika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je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priznalo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 je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sakrilo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njihov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štićenik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simptome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demencije</a:t>
            </a:r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svim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zemljama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podrška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nakon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dijagnoze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liječenje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pristup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njezi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ostaju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značajne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8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prepreke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BA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56DAA-3A26-EC7C-763C-2B1F864BFAEA}"/>
              </a:ext>
            </a:extLst>
          </p:cNvPr>
          <p:cNvSpPr txBox="1"/>
          <p:nvPr/>
        </p:nvSpPr>
        <p:spPr>
          <a:xfrm>
            <a:off x="4921805" y="6488668"/>
            <a:ext cx="545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BA" dirty="0"/>
              <a:t>zvor: WAM 2021. – Alzheimer Disease International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411C0-80AF-4846-040A-35BED63D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4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9F0F-2136-9CE7-BCB2-DD8AF678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6F8BE-42D1-9766-FE68-3B44609B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906931" cy="280140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ema rješenja kojima se može utjecati na tok demencije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ašto pokušavati kada je to uzaludan trud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emencija je sramota za porodicu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86005-B828-8A6B-0DCF-0986FD2F2AAC}"/>
              </a:ext>
            </a:extLst>
          </p:cNvPr>
          <p:cNvSpPr txBox="1"/>
          <p:nvPr/>
        </p:nvSpPr>
        <p:spPr>
          <a:xfrm>
            <a:off x="3632901" y="6357938"/>
            <a:ext cx="663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BA" dirty="0"/>
              <a:t>zvor: BH društvo i Demencija ; 2014.-2021.; Alzheimer Udruženje 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76049-89F5-AAD7-B08C-A955C5D3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5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3A67-2CBA-94F1-91BA-E1EE2F9F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</a:t>
            </a:r>
            <a:r>
              <a:rPr lang="en-BA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osljedice stigme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7C97-C833-7306-055D-6B3AD05EB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06931" cy="2650067"/>
          </a:xfrm>
        </p:spPr>
        <p:txBody>
          <a:bodyPr>
            <a:normAutofit/>
          </a:bodyPr>
          <a:lstStyle/>
          <a:p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Kasno prijavljivanje demencije</a:t>
            </a:r>
          </a:p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slanjanje na farmakološku terapiju bez uvođenja drugih mjera</a:t>
            </a:r>
          </a:p>
          <a:p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Zbog srama porodice </a:t>
            </a:r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en-BA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atvaranje oboljele-udaljavanje od okoline osobe sa demencijom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4F866-AD28-3E64-3C8C-13B3C9DBE8FE}"/>
              </a:ext>
            </a:extLst>
          </p:cNvPr>
          <p:cNvSpPr txBox="1"/>
          <p:nvPr/>
        </p:nvSpPr>
        <p:spPr>
          <a:xfrm>
            <a:off x="3261426" y="6488668"/>
            <a:ext cx="663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BA" dirty="0"/>
              <a:t>zvor: BH društvo i Demencija ; 2014.-2021.; Alzheimer Udruženje 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08236-69B4-F807-64B1-1F06A563E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08" y="5013457"/>
            <a:ext cx="1814792" cy="18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13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4484</TotalTime>
  <Words>1504</Words>
  <Application>Microsoft Macintosh PowerPoint</Application>
  <PresentationFormat>Widescreen</PresentationFormat>
  <Paragraphs>174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Helvetica Neue</vt:lpstr>
      <vt:lpstr>Celestial</vt:lpstr>
      <vt:lpstr>nove ANTI-AMILOIDNe TERAPIJe ZA ALZHEIMEROVU BOLEST –  osnovana očekivanja ili povratak predrasudama </vt:lpstr>
      <vt:lpstr>sadržaj</vt:lpstr>
      <vt:lpstr>uvod</vt:lpstr>
      <vt:lpstr>oni koji se suočavaju sa demencijama ?</vt:lpstr>
      <vt:lpstr>Sa čime se susreću svi oni koji se suočavaju sa demencijama ?</vt:lpstr>
      <vt:lpstr>predrasude</vt:lpstr>
      <vt:lpstr>Posljedica PREDRASUDa</vt:lpstr>
      <vt:lpstr>stigma</vt:lpstr>
      <vt:lpstr>Posljedice stigme</vt:lpstr>
      <vt:lpstr>Resursi zdravstvenih radnika</vt:lpstr>
      <vt:lpstr>Današnji izazovi u vezi postojećih farmakoloških terapija</vt:lpstr>
      <vt:lpstr>Čemu vode ovakvi stavovi:</vt:lpstr>
      <vt:lpstr>Opcije za nezdravstvene radnike</vt:lpstr>
      <vt:lpstr>Osobe sa demencijom i porodice</vt:lpstr>
      <vt:lpstr>ANTI-AMILOIDNe TERAPIJe</vt:lpstr>
      <vt:lpstr>Izazovi novih anti-amiloidnih terapija</vt:lpstr>
      <vt:lpstr>Cijena – izazov ili to nije?</vt:lpstr>
      <vt:lpstr>PowerPoint Presentation</vt:lpstr>
      <vt:lpstr>Ne medicinske intervencije</vt:lpstr>
      <vt:lpstr>FINGER STUDIJA</vt:lpstr>
      <vt:lpstr>PowerPoint Presentation</vt:lpstr>
      <vt:lpstr>PowerPoint Presentation</vt:lpstr>
      <vt:lpstr>Istraživanje “Život sa demencijom”</vt:lpstr>
      <vt:lpstr>PowerPoint Presentation</vt:lpstr>
      <vt:lpstr>Rezultat istraživanja  osobe sa demencijom u bih prosječno žive 7,5 godina od zabilježene pojave simptoma</vt:lpstr>
      <vt:lpstr>Rezime</vt:lpstr>
      <vt:lpstr>?</vt:lpstr>
      <vt:lpstr>Cijena je “možda” izazov</vt:lpstr>
      <vt:lpstr>ZA KOGA SU ONDA ANTI AMILOIDNE TERAPIJE</vt:lpstr>
      <vt:lpstr>NAMEĆE SE PITANJE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</cp:revision>
  <dcterms:created xsi:type="dcterms:W3CDTF">2025-09-22T17:37:41Z</dcterms:created>
  <dcterms:modified xsi:type="dcterms:W3CDTF">2025-09-25T20:22:21Z</dcterms:modified>
</cp:coreProperties>
</file>