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6" r:id="rId3"/>
    <p:sldId id="267" r:id="rId4"/>
    <p:sldId id="264" r:id="rId5"/>
    <p:sldId id="286" r:id="rId6"/>
    <p:sldId id="278" r:id="rId7"/>
    <p:sldId id="273" r:id="rId8"/>
    <p:sldId id="274" r:id="rId9"/>
    <p:sldId id="275" r:id="rId10"/>
    <p:sldId id="276" r:id="rId11"/>
    <p:sldId id="277" r:id="rId12"/>
    <p:sldId id="285" r:id="rId13"/>
    <p:sldId id="279" r:id="rId14"/>
    <p:sldId id="281" r:id="rId15"/>
    <p:sldId id="282" r:id="rId16"/>
    <p:sldId id="28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F026-E57D-48A3-BC6C-BA35DC76762C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94F8-7245-471E-A9A8-5266F5A7F4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68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276D-4C0E-4D70-97AF-A03FA2A7EE09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CB50-8375-45AD-9E7C-E4AC7C7458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76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0D79F4-AE0D-4283-8726-152C107A4026}" type="slidenum">
              <a:rPr lang="en-GB" altLang="sr-Latn-R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409657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B9FB31-9D2A-452A-A9B0-01721F967637}" type="slidenum">
              <a:rPr lang="en-GB" altLang="sr-Latn-RS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7628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6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48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2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0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1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7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4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1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40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4911" y="1951318"/>
            <a:ext cx="10335156" cy="1400530"/>
          </a:xfrm>
        </p:spPr>
        <p:txBody>
          <a:bodyPr/>
          <a:lstStyle/>
          <a:p>
            <a:pPr algn="r"/>
            <a:r>
              <a:rPr lang="hr-HR" dirty="0"/>
              <a:t>MULTIDISCIPLINARNI PRISTUP OSOBAMA  </a:t>
            </a:r>
            <a:r>
              <a:rPr lang="hr-HR" dirty="0" smtClean="0"/>
              <a:t>OBOLJELIMA </a:t>
            </a:r>
            <a:r>
              <a:rPr lang="hr-HR" dirty="0"/>
              <a:t>OD DEMENCIJE</a:t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1800" dirty="0" err="1" smtClean="0"/>
              <a:t>Ljilja</a:t>
            </a:r>
            <a:r>
              <a:rPr lang="hr-HR" sz="1800" dirty="0"/>
              <a:t> </a:t>
            </a:r>
            <a:r>
              <a:rPr lang="hr-HR" sz="1800" dirty="0" smtClean="0"/>
              <a:t>Obradović Šebalj, </a:t>
            </a:r>
            <a:r>
              <a:rPr lang="hr-HR" sz="1800" dirty="0" err="1" smtClean="0"/>
              <a:t>spec</a:t>
            </a:r>
            <a:r>
              <a:rPr lang="hr-HR" sz="1800" dirty="0" smtClean="0"/>
              <a:t>. psihijatar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800" dirty="0"/>
              <a:t>Marija Krip, </a:t>
            </a:r>
            <a:r>
              <a:rPr lang="hr-HR" sz="1800" dirty="0" err="1"/>
              <a:t>univ</a:t>
            </a:r>
            <a:r>
              <a:rPr lang="hr-HR" sz="1800" dirty="0"/>
              <a:t>. </a:t>
            </a:r>
            <a:r>
              <a:rPr lang="hr-HR" sz="1800" dirty="0" err="1"/>
              <a:t>spec</a:t>
            </a:r>
            <a:r>
              <a:rPr lang="hr-HR" sz="1800" dirty="0"/>
              <a:t>. klin. </a:t>
            </a:r>
            <a:r>
              <a:rPr lang="hr-HR" sz="1800" dirty="0" err="1"/>
              <a:t>psih</a:t>
            </a:r>
            <a:r>
              <a:rPr lang="hr-HR" sz="1800" dirty="0"/>
              <a:t>.</a:t>
            </a:r>
            <a:br>
              <a:rPr lang="hr-HR" sz="1800" dirty="0"/>
            </a:br>
            <a:r>
              <a:rPr lang="hr-HR" sz="1800" dirty="0" smtClean="0"/>
              <a:t>Antun </a:t>
            </a:r>
            <a:r>
              <a:rPr lang="hr-HR" sz="1800" dirty="0" err="1" smtClean="0"/>
              <a:t>Soldo</a:t>
            </a:r>
            <a:r>
              <a:rPr lang="hr-HR" sz="1800" dirty="0" smtClean="0"/>
              <a:t>, </a:t>
            </a:r>
            <a:r>
              <a:rPr lang="hr-HR" sz="1800" dirty="0" err="1" smtClean="0"/>
              <a:t>bacc</a:t>
            </a:r>
            <a:r>
              <a:rPr lang="hr-HR" sz="1800" dirty="0" smtClean="0"/>
              <a:t>. </a:t>
            </a:r>
            <a:r>
              <a:rPr lang="hr-HR" sz="1800" dirty="0"/>
              <a:t>r</a:t>
            </a:r>
            <a:r>
              <a:rPr lang="hr-HR" sz="1800" dirty="0" smtClean="0"/>
              <a:t>adne terapije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 smtClean="0"/>
              <a:t>Opća bolnica Požega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4173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863600"/>
            <a:ext cx="8946541" cy="5384799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entury Gothic" panose="020B0502020202020204"/>
              </a:rPr>
              <a:t>Zaključno se može reći da je pad u kognitivnom funkcioniranju kod ove gospođe </a:t>
            </a:r>
            <a:r>
              <a:rPr lang="hr-HR" sz="2400" dirty="0" smtClean="0">
                <a:latin typeface="Century Gothic" panose="020B0502020202020204"/>
              </a:rPr>
              <a:t>značajno izražen, izraženiji od uobičajenog obzirom na njezinu dob.</a:t>
            </a:r>
          </a:p>
          <a:p>
            <a:r>
              <a:rPr lang="hr-HR" sz="2400" dirty="0"/>
              <a:t>Dakle, poremećaj kratkotrajnog </a:t>
            </a:r>
            <a:r>
              <a:rPr lang="hr-HR" sz="2400" dirty="0" smtClean="0"/>
              <a:t>pamćenja bio je vodeći simptom, </a:t>
            </a:r>
            <a:r>
              <a:rPr lang="hr-HR" sz="2400" dirty="0"/>
              <a:t>kojeg s napretkom bolesti prate poteškoće u planiranju i izvođenju rutinskih aktivnosti, zatim poteškoće u </a:t>
            </a:r>
            <a:r>
              <a:rPr lang="hr-HR" sz="2400" dirty="0" smtClean="0"/>
              <a:t>prostornoj </a:t>
            </a:r>
            <a:r>
              <a:rPr lang="hr-HR" sz="2400" dirty="0"/>
              <a:t>i vremenskoj orijentaciji, te u govoru.</a:t>
            </a:r>
          </a:p>
          <a:p>
            <a:pPr marL="0" indent="0">
              <a:buNone/>
            </a:pPr>
            <a:endParaRPr lang="hr-HR" sz="2400" dirty="0" smtClean="0">
              <a:latin typeface="Century Gothic" panose="020B0502020202020204"/>
            </a:endParaRPr>
          </a:p>
          <a:p>
            <a:r>
              <a:rPr lang="hr-HR" sz="2400" dirty="0" smtClean="0">
                <a:latin typeface="Century Gothic" panose="020B0502020202020204"/>
              </a:rPr>
              <a:t>Dani </a:t>
            </a:r>
            <a:r>
              <a:rPr lang="hr-HR" sz="2400" dirty="0">
                <a:latin typeface="Century Gothic" panose="020B0502020202020204"/>
              </a:rPr>
              <a:t>koji slijede neće biti laki za članove obitelji oboljele ali treba joj pristupiti sa dostojanstvom kao svakom drugom zdravom čovjeku ili oboljelom od neke druge bolesti.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47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terapija tijekom bolesti: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762" y="1549401"/>
            <a:ext cx="8946541" cy="4555280"/>
          </a:xfrm>
        </p:spPr>
        <p:txBody>
          <a:bodyPr>
            <a:normAutofit/>
          </a:bodyPr>
          <a:lstStyle/>
          <a:p>
            <a:r>
              <a:rPr lang="hr-HR" sz="2400" dirty="0"/>
              <a:t>Radna terapija je namijenjena osobama čije su sposobnosti obavljanja svakodnevnih aktivnosti umanjene razvojem, ozljedom ili bolešću, starenjem, psihološki, </a:t>
            </a:r>
            <a:r>
              <a:rPr lang="hr-HR" sz="2400" dirty="0" smtClean="0"/>
              <a:t>socijalno, </a:t>
            </a:r>
            <a:r>
              <a:rPr lang="hr-HR" sz="2400" dirty="0"/>
              <a:t>ili kombinacijom navedenog. 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/>
              <a:t>Cilj radno terapijske intervencije kod ove gospođe bio je održavanje  kvalitete </a:t>
            </a:r>
            <a:r>
              <a:rPr lang="hr-HR" sz="2400" dirty="0" smtClean="0"/>
              <a:t>života poticanjem aktivnosti kod kuće u kojima je ranije uživala (duhovnost, poticanje motoričkih vještina i samozbrinjavanja prikladnih dobi i stanju, savjetovanje obitelji o prilagodbi stambenog </a:t>
            </a:r>
            <a:r>
              <a:rPr lang="hr-HR" sz="2400" dirty="0" smtClean="0"/>
              <a:t>prostora i rutine dana…).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54" y="150282"/>
            <a:ext cx="2991380" cy="2457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62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5130" y="749051"/>
            <a:ext cx="9404723" cy="732615"/>
          </a:xfrm>
        </p:spPr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STRATEGIJE ZA OČUVANJE SPOSOBNOSTI OBOLJELE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2046" y="1934385"/>
            <a:ext cx="8946541" cy="4195481"/>
          </a:xfrm>
        </p:spPr>
        <p:txBody>
          <a:bodyPr/>
          <a:lstStyle/>
          <a:p>
            <a:r>
              <a:rPr lang="hr-HR" sz="2400" b="1" dirty="0"/>
              <a:t>Održavanje kontinuiteta</a:t>
            </a:r>
            <a:r>
              <a:rPr lang="hr-HR" sz="2400" dirty="0"/>
              <a:t>- uključivanje u grupe podrške i/ili savjetovanja, organiziranje obiteljskih okupljanja…</a:t>
            </a:r>
          </a:p>
          <a:p>
            <a:r>
              <a:rPr lang="hr-HR" sz="2400" b="1" dirty="0"/>
              <a:t>Očuvanje postojećih kompetencija</a:t>
            </a:r>
            <a:r>
              <a:rPr lang="hr-HR" sz="2400" dirty="0"/>
              <a:t>-identificiranje preostale sposobnosti oboljelog te kreiranje </a:t>
            </a:r>
            <a:r>
              <a:rPr lang="hr-HR" sz="2400" dirty="0" smtClean="0"/>
              <a:t>potičućih situacija.</a:t>
            </a:r>
            <a:endParaRPr lang="hr-HR" sz="2400" dirty="0"/>
          </a:p>
          <a:p>
            <a:r>
              <a:rPr lang="hr-HR" sz="2400" b="1" dirty="0"/>
              <a:t>Zaštita oboljelog od </a:t>
            </a:r>
            <a:r>
              <a:rPr lang="hr-HR" sz="2400" b="1" dirty="0" err="1"/>
              <a:t>inkompetencije</a:t>
            </a:r>
            <a:r>
              <a:rPr lang="hr-HR" sz="2400" dirty="0"/>
              <a:t>-uključuje proces prepoznavanja izgubljenih sposobnosti te stvaranje situacija koje bi prevenirale da oboljela osoba bude drastično suočena s vlastitim ograničenjima. 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475" y="3975878"/>
            <a:ext cx="2963413" cy="2241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sz="2400" dirty="0"/>
              <a:t>Posljednjih desetljeća intenzivno se traga za novim lijekovima koji bi modificirali samu </a:t>
            </a:r>
            <a:r>
              <a:rPr lang="hr-HR" sz="2400" dirty="0" smtClean="0"/>
              <a:t>bolest.</a:t>
            </a:r>
          </a:p>
          <a:p>
            <a:r>
              <a:rPr lang="hr-HR" sz="2400" dirty="0" err="1" smtClean="0"/>
              <a:t>Nefarmakološka</a:t>
            </a:r>
            <a:r>
              <a:rPr lang="hr-HR" sz="2400" dirty="0" smtClean="0"/>
              <a:t> </a:t>
            </a:r>
            <a:r>
              <a:rPr lang="hr-HR" sz="2400" dirty="0"/>
              <a:t>terapija čini važan dio skrbi za </a:t>
            </a:r>
            <a:r>
              <a:rPr lang="hr-HR" sz="2400" dirty="0" smtClean="0"/>
              <a:t>oboljele.</a:t>
            </a:r>
          </a:p>
          <a:p>
            <a:r>
              <a:rPr lang="hr-HR" sz="2400" dirty="0" smtClean="0"/>
              <a:t>Neke </a:t>
            </a:r>
            <a:r>
              <a:rPr lang="hr-HR" sz="2400" dirty="0"/>
              <a:t>od češćih </a:t>
            </a:r>
            <a:r>
              <a:rPr lang="hr-HR" sz="2400" dirty="0" err="1"/>
              <a:t>nefarmakoloških</a:t>
            </a:r>
            <a:r>
              <a:rPr lang="hr-HR" sz="2400" dirty="0"/>
              <a:t> metoda </a:t>
            </a:r>
            <a:r>
              <a:rPr lang="hr-HR" sz="2400" dirty="0" smtClean="0"/>
              <a:t>su: vježbanje </a:t>
            </a:r>
            <a:r>
              <a:rPr lang="hr-HR" sz="2400" dirty="0"/>
              <a:t>i motorička rehabilitacija, kognitivne intervencije, radne terapije, </a:t>
            </a:r>
            <a:r>
              <a:rPr lang="hr-HR" sz="2400" dirty="0" smtClean="0"/>
              <a:t>psihološki </a:t>
            </a:r>
            <a:r>
              <a:rPr lang="hr-HR" sz="2400" dirty="0" err="1" smtClean="0"/>
              <a:t>suport</a:t>
            </a:r>
            <a:r>
              <a:rPr lang="hr-HR" sz="2400" dirty="0" smtClean="0"/>
              <a:t>, </a:t>
            </a:r>
            <a:r>
              <a:rPr lang="hr-HR" sz="2400" dirty="0"/>
              <a:t>glazbena terapija i art terapija. </a:t>
            </a:r>
          </a:p>
        </p:txBody>
      </p:sp>
    </p:spTree>
    <p:extLst>
      <p:ext uri="{BB962C8B-B14F-4D97-AF65-F5344CB8AC3E}">
        <p14:creationId xmlns:p14="http://schemas.microsoft.com/office/powerpoint/2010/main" val="8265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609600"/>
            <a:ext cx="9043988" cy="1144588"/>
          </a:xfrm>
        </p:spPr>
        <p:txBody>
          <a:bodyPr vert="horz" lIns="90000" tIns="46800" rIns="90000" bIns="46800" rtlCol="0" anchor="t" anchorCtr="1">
            <a:no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r-Latn-RS" b="1" dirty="0" err="1" smtClean="0"/>
              <a:t>Nakon</a:t>
            </a:r>
            <a:r>
              <a:rPr lang="en-GB" altLang="sr-Latn-RS" b="1" dirty="0" smtClean="0"/>
              <a:t> </a:t>
            </a:r>
            <a:r>
              <a:rPr lang="en-GB" altLang="sr-Latn-RS" b="1" dirty="0" err="1" smtClean="0"/>
              <a:t>liječenja</a:t>
            </a:r>
            <a:r>
              <a:rPr lang="en-GB" altLang="sr-Latn-RS" b="1" dirty="0" smtClean="0"/>
              <a:t> </a:t>
            </a:r>
            <a:r>
              <a:rPr lang="en-GB" altLang="sr-Latn-RS" b="1" dirty="0" err="1" smtClean="0"/>
              <a:t>ili</a:t>
            </a:r>
            <a:r>
              <a:rPr lang="en-GB" altLang="sr-Latn-RS" b="1" dirty="0" smtClean="0"/>
              <a:t> </a:t>
            </a:r>
            <a:r>
              <a:rPr lang="en-GB" altLang="sr-Latn-RS" b="1" dirty="0" err="1" smtClean="0"/>
              <a:t>nakon</a:t>
            </a:r>
            <a:r>
              <a:rPr lang="en-GB" altLang="sr-Latn-RS" b="1" dirty="0" smtClean="0"/>
              <a:t> </a:t>
            </a:r>
            <a:r>
              <a:rPr lang="en-GB" altLang="sr-Latn-RS" b="1" dirty="0" err="1" smtClean="0"/>
              <a:t>smrti</a:t>
            </a:r>
            <a:r>
              <a:rPr lang="en-GB" altLang="sr-Latn-RS" b="1" dirty="0" smtClean="0"/>
              <a:t>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9267" y="1981200"/>
            <a:ext cx="8654521" cy="4116388"/>
          </a:xfrm>
        </p:spPr>
        <p:txBody>
          <a:bodyPr vert="horz" lIns="90000" tIns="46800" rIns="90000" bIns="46800" rtlCol="0">
            <a:normAutofit/>
          </a:bodyPr>
          <a:lstStyle/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400" dirty="0" err="1"/>
              <a:t>Obitelj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teško</a:t>
            </a:r>
            <a:r>
              <a:rPr lang="en-GB" altLang="sr-Latn-RS" sz="2400" dirty="0"/>
              <a:t> </a:t>
            </a:r>
            <a:r>
              <a:rPr lang="en-GB" altLang="sr-Latn-RS" sz="2400" dirty="0" err="1" smtClean="0"/>
              <a:t>bolesn</a:t>
            </a:r>
            <a:r>
              <a:rPr lang="hr-HR" altLang="sr-Latn-RS" sz="2400" dirty="0" smtClean="0"/>
              <a:t>e</a:t>
            </a:r>
            <a:r>
              <a:rPr lang="en-GB" altLang="sr-Latn-RS" sz="2400" dirty="0" smtClean="0"/>
              <a:t> </a:t>
            </a:r>
            <a:r>
              <a:rPr lang="hr-HR" altLang="sr-Latn-RS" sz="2400" dirty="0" smtClean="0"/>
              <a:t>osobe</a:t>
            </a:r>
            <a:r>
              <a:rPr lang="hr-HR" altLang="sr-Latn-RS" sz="2400" dirty="0" smtClean="0"/>
              <a:t> </a:t>
            </a:r>
            <a:r>
              <a:rPr lang="hr-HR" altLang="sr-Latn-RS" sz="2400" dirty="0"/>
              <a:t>unatoč lošim </a:t>
            </a:r>
            <a:r>
              <a:rPr lang="hr-HR" altLang="sr-Latn-RS" sz="2400" dirty="0" err="1" smtClean="0"/>
              <a:t>vjestima</a:t>
            </a:r>
            <a:r>
              <a:rPr lang="hr-HR" altLang="sr-Latn-RS" sz="2400" dirty="0" smtClean="0"/>
              <a:t> i </a:t>
            </a:r>
            <a:r>
              <a:rPr lang="hr-HR" altLang="sr-Latn-RS" sz="2400" dirty="0" smtClean="0"/>
              <a:t>emocionalnoj težini</a:t>
            </a:r>
            <a:r>
              <a:rPr lang="en-GB" altLang="sr-Latn-RS" sz="2400" dirty="0" smtClean="0"/>
              <a:t> </a:t>
            </a:r>
            <a:r>
              <a:rPr lang="hr-HR" altLang="sr-Latn-RS" sz="2400" dirty="0"/>
              <a:t>pojedinih situacija </a:t>
            </a:r>
            <a:r>
              <a:rPr lang="hr-HR" altLang="sr-Latn-RS" sz="2400" dirty="0" smtClean="0"/>
              <a:t>ili trenutaka, </a:t>
            </a:r>
            <a:r>
              <a:rPr lang="hr-HR" altLang="sr-Latn-RS" sz="2400" dirty="0" smtClean="0"/>
              <a:t> s</a:t>
            </a:r>
            <a:r>
              <a:rPr lang="en-GB" altLang="sr-Latn-RS" sz="2400" dirty="0" err="1" smtClean="0"/>
              <a:t>jeća</a:t>
            </a:r>
            <a:r>
              <a:rPr lang="en-GB" altLang="sr-Latn-RS" sz="2400" dirty="0" smtClean="0"/>
              <a:t> </a:t>
            </a:r>
            <a:r>
              <a:rPr lang="en-GB" altLang="sr-Latn-RS" sz="2400" dirty="0"/>
              <a:t>se </a:t>
            </a:r>
            <a:r>
              <a:rPr lang="hr-HR" altLang="sr-Latn-RS" sz="2400" dirty="0" smtClean="0"/>
              <a:t>i </a:t>
            </a:r>
            <a:r>
              <a:rPr lang="en-GB" altLang="sr-Latn-RS" sz="2400" dirty="0" err="1" smtClean="0"/>
              <a:t>lijepih</a:t>
            </a:r>
            <a:r>
              <a:rPr lang="en-GB" altLang="sr-Latn-RS" sz="2400" dirty="0" smtClean="0"/>
              <a:t> </a:t>
            </a:r>
            <a:r>
              <a:rPr lang="en-GB" altLang="sr-Latn-RS" sz="2400" dirty="0" err="1" smtClean="0"/>
              <a:t>trenutaka</a:t>
            </a:r>
            <a:r>
              <a:rPr lang="hr-HR" altLang="sr-Latn-RS" sz="2400" dirty="0" smtClean="0"/>
              <a:t>, sjeća </a:t>
            </a:r>
            <a:r>
              <a:rPr lang="en-GB" altLang="sr-Latn-RS" sz="2400" dirty="0" smtClean="0"/>
              <a:t>se </a:t>
            </a:r>
            <a:r>
              <a:rPr lang="en-GB" altLang="sr-Latn-RS" sz="2400" dirty="0" err="1"/>
              <a:t>pojedinaca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koji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su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im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makar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dijelom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olakšali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teret</a:t>
            </a:r>
            <a:r>
              <a:rPr lang="en-GB" altLang="sr-Latn-RS" sz="2400" dirty="0"/>
              <a:t> </a:t>
            </a:r>
            <a:r>
              <a:rPr lang="en-GB" altLang="sr-Latn-RS" sz="2400" dirty="0" err="1" smtClean="0"/>
              <a:t>bolesti</a:t>
            </a:r>
            <a:r>
              <a:rPr lang="hr-HR" altLang="sr-Latn-RS" sz="2400" dirty="0" smtClean="0"/>
              <a:t>.</a:t>
            </a:r>
            <a:endParaRPr lang="en-GB" altLang="sr-Latn-RS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866" y="3962400"/>
            <a:ext cx="3955521" cy="2235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6922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134350" cy="1144588"/>
          </a:xfrm>
        </p:spPr>
        <p:txBody>
          <a:bodyPr vert="horz" lIns="90000" tIns="46800" rIns="90000" bIns="46800" rtlCol="0" anchor="t" anchorCtr="1">
            <a:no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r-Latn-RS" sz="3200" b="1" dirty="0" err="1"/>
              <a:t>Briga</a:t>
            </a:r>
            <a:r>
              <a:rPr lang="en-GB" altLang="sr-Latn-RS" sz="3200" b="1" dirty="0"/>
              <a:t> o </a:t>
            </a:r>
            <a:r>
              <a:rPr lang="en-GB" altLang="sr-Latn-RS" sz="3200" b="1" dirty="0" err="1" smtClean="0"/>
              <a:t>obitelji</a:t>
            </a:r>
            <a:endParaRPr lang="en-GB" altLang="sr-Latn-RS" sz="32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981200"/>
            <a:ext cx="9509655" cy="4116388"/>
          </a:xfrm>
        </p:spPr>
        <p:txBody>
          <a:bodyPr vert="horz" lIns="90000" tIns="46800" rIns="90000" bIns="46800" rtlCol="0">
            <a:normAutofit/>
          </a:bodyPr>
          <a:lstStyle/>
          <a:p>
            <a:pPr marL="341313" indent="-3413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400" dirty="0" err="1"/>
              <a:t>Jedan</a:t>
            </a:r>
            <a:r>
              <a:rPr lang="en-GB" altLang="sr-Latn-RS" sz="2400" dirty="0"/>
              <a:t> od </a:t>
            </a:r>
            <a:r>
              <a:rPr lang="en-GB" altLang="sr-Latn-RS" sz="2400" dirty="0" err="1"/>
              <a:t>najzahtjevnijih</a:t>
            </a:r>
            <a:r>
              <a:rPr lang="en-GB" altLang="sr-Latn-RS" sz="2400" dirty="0"/>
              <a:t> </a:t>
            </a:r>
            <a:r>
              <a:rPr lang="hr-HR" altLang="sr-Latn-RS" sz="2400" dirty="0"/>
              <a:t>emocionalnih </a:t>
            </a:r>
            <a:r>
              <a:rPr lang="en-GB" altLang="sr-Latn-RS" sz="2400" dirty="0" err="1"/>
              <a:t>zadataka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za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zdravstvene</a:t>
            </a:r>
            <a:r>
              <a:rPr lang="en-GB" altLang="sr-Latn-RS" sz="2400" dirty="0"/>
              <a:t> </a:t>
            </a:r>
            <a:r>
              <a:rPr lang="hr-HR" altLang="sr-Latn-RS" sz="2400" dirty="0"/>
              <a:t>radnik</a:t>
            </a:r>
            <a:r>
              <a:rPr lang="en-GB" altLang="sr-Latn-RS" sz="2400" dirty="0" smtClean="0"/>
              <a:t>e</a:t>
            </a:r>
            <a:endParaRPr lang="en-GB" altLang="sr-Latn-RS" sz="2400" dirty="0"/>
          </a:p>
          <a:p>
            <a:pPr marL="341313" indent="-3413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400" dirty="0"/>
              <a:t>Od </a:t>
            </a:r>
            <a:r>
              <a:rPr lang="en-GB" altLang="sr-Latn-RS" sz="2400" dirty="0" err="1"/>
              <a:t>zdravstvenih</a:t>
            </a:r>
            <a:r>
              <a:rPr lang="en-GB" altLang="sr-Latn-RS" sz="2400" dirty="0"/>
              <a:t> </a:t>
            </a:r>
            <a:r>
              <a:rPr lang="hr-HR" altLang="sr-Latn-RS" sz="2400" dirty="0"/>
              <a:t>radnik</a:t>
            </a:r>
            <a:r>
              <a:rPr lang="en-GB" altLang="sr-Latn-RS" sz="2400" dirty="0"/>
              <a:t>a </a:t>
            </a:r>
            <a:r>
              <a:rPr lang="en-GB" altLang="sr-Latn-RS" sz="2400" dirty="0" err="1"/>
              <a:t>zahtijeva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visoku</a:t>
            </a:r>
            <a:r>
              <a:rPr lang="en-GB" altLang="sr-Latn-RS" sz="2400" dirty="0"/>
              <a:t> </a:t>
            </a:r>
            <a:r>
              <a:rPr lang="en-GB" altLang="sr-Latn-RS" sz="2400" dirty="0" err="1"/>
              <a:t>svijest</a:t>
            </a:r>
            <a:r>
              <a:rPr lang="en-GB" altLang="sr-Latn-RS" sz="2400" dirty="0"/>
              <a:t> o </a:t>
            </a:r>
            <a:r>
              <a:rPr lang="en-GB" altLang="sr-Latn-RS" sz="2400" dirty="0" err="1"/>
              <a:t>potrebama</a:t>
            </a:r>
            <a:r>
              <a:rPr lang="en-GB" altLang="sr-Latn-RS" sz="2400" dirty="0"/>
              <a:t> </a:t>
            </a:r>
            <a:r>
              <a:rPr lang="en-GB" altLang="sr-Latn-RS" sz="2400" dirty="0" err="1" smtClean="0"/>
              <a:t>obitelji</a:t>
            </a:r>
            <a:r>
              <a:rPr lang="hr-HR" altLang="sr-Latn-RS" sz="2400" dirty="0" smtClean="0"/>
              <a:t>, a </a:t>
            </a:r>
            <a:r>
              <a:rPr lang="hr-HR" altLang="sr-Latn-RS" sz="2400" dirty="0">
                <a:solidFill>
                  <a:srgbClr val="002060"/>
                </a:solidFill>
              </a:rPr>
              <a:t>e</a:t>
            </a:r>
            <a:r>
              <a:rPr lang="hr-HR" altLang="sr-Latn-RS" sz="2400" dirty="0" smtClean="0">
                <a:solidFill>
                  <a:srgbClr val="002060"/>
                </a:solidFill>
              </a:rPr>
              <a:t>mpatična </a:t>
            </a:r>
            <a:r>
              <a:rPr lang="hr-HR" altLang="sr-Latn-RS" sz="2400" dirty="0">
                <a:solidFill>
                  <a:srgbClr val="002060"/>
                </a:solidFill>
              </a:rPr>
              <a:t>komunikacija</a:t>
            </a:r>
            <a:r>
              <a:rPr lang="hr-HR" altLang="sr-Latn-RS" sz="2400" dirty="0"/>
              <a:t> je osnovna vještina svih medicinskih </a:t>
            </a:r>
            <a:r>
              <a:rPr lang="hr-HR" altLang="sr-Latn-RS" sz="2400" dirty="0" smtClean="0"/>
              <a:t>djelatnika </a:t>
            </a:r>
            <a:r>
              <a:rPr lang="hr-HR" altLang="sr-Latn-RS" sz="2400" dirty="0"/>
              <a:t>koji skrbe za teško bolesnu </a:t>
            </a:r>
            <a:r>
              <a:rPr lang="hr-HR" altLang="sr-Latn-RS" sz="2400" dirty="0" smtClean="0"/>
              <a:t>osobu </a:t>
            </a:r>
            <a:r>
              <a:rPr lang="hr-HR" altLang="sr-Latn-RS" sz="2400" dirty="0"/>
              <a:t>i njihove </a:t>
            </a:r>
            <a:r>
              <a:rPr lang="hr-HR" altLang="sr-Latn-RS" sz="2400" dirty="0" smtClean="0"/>
              <a:t>obitelji</a:t>
            </a:r>
            <a:r>
              <a:rPr lang="hr-HR" altLang="sr-Latn-RS" sz="2800" dirty="0" smtClean="0"/>
              <a:t>. </a:t>
            </a:r>
            <a:endParaRPr lang="hr-HR" alt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937785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0330" y="0"/>
            <a:ext cx="5703335" cy="875071"/>
          </a:xfrm>
        </p:spPr>
        <p:txBody>
          <a:bodyPr/>
          <a:lstStyle/>
          <a:p>
            <a:r>
              <a:rPr lang="hr-HR" dirty="0" smtClean="0"/>
              <a:t>…umjesto zaključka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294967295"/>
          </p:nvPr>
        </p:nvSpPr>
        <p:spPr>
          <a:xfrm>
            <a:off x="601133" y="875071"/>
            <a:ext cx="10833782" cy="41492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Oko nas, se događaju promjene, </a:t>
            </a:r>
            <a:r>
              <a:rPr lang="hr-HR" sz="2800" kern="0" cap="none" dirty="0">
                <a:solidFill>
                  <a:srgbClr val="000080"/>
                </a:solidFill>
                <a:latin typeface="Albany" pitchFamily="18"/>
                <a:cs typeface="Tahoma" pitchFamily="2"/>
              </a:rPr>
              <a:t>nečiji život počinje, a nečiji završava. 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cap="none" dirty="0">
                <a:solidFill>
                  <a:srgbClr val="000080"/>
                </a:solidFill>
                <a:latin typeface="Albany" pitchFamily="18"/>
                <a:cs typeface="Tahoma" pitchFamily="2"/>
              </a:rPr>
              <a:t>A između početka i završetka je  ŽIVOT. 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dirty="0">
                <a:solidFill>
                  <a:srgbClr val="000080"/>
                </a:solidFill>
                <a:latin typeface="Albany" pitchFamily="18"/>
                <a:cs typeface="Tahoma" pitchFamily="2"/>
              </a:rPr>
              <a:t>B</a:t>
            </a: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ez </a:t>
            </a:r>
            <a:r>
              <a:rPr lang="hr-HR" sz="2800" kern="0" cap="none" dirty="0">
                <a:solidFill>
                  <a:srgbClr val="000080"/>
                </a:solidFill>
                <a:latin typeface="Albany" pitchFamily="18"/>
                <a:cs typeface="Tahoma" pitchFamily="2"/>
              </a:rPr>
              <a:t>obzira na to koliko dugo ili kako kratko traje, </a:t>
            </a:r>
            <a:endParaRPr lang="hr-HR" sz="2800" kern="0" cap="none" dirty="0" smtClean="0">
              <a:solidFill>
                <a:srgbClr val="000080"/>
              </a:solidFill>
              <a:latin typeface="Albany" pitchFamily="18"/>
              <a:cs typeface="Tahoma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životni </a:t>
            </a:r>
            <a:r>
              <a:rPr lang="hr-HR" sz="2800" kern="0" cap="none" dirty="0">
                <a:solidFill>
                  <a:srgbClr val="000080"/>
                </a:solidFill>
                <a:latin typeface="Albany" pitchFamily="18"/>
                <a:cs typeface="Tahoma" pitchFamily="2"/>
              </a:rPr>
              <a:t>vijek ima svoj početak i kraj</a:t>
            </a: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.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Nitko se ne može vratiti u PROŠLOST i stvoriti novi POČETAK….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Ali svi možemo početi DANAS i stvoriti drugačiji 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endParaRPr lang="hr-HR" sz="2800" kern="0" cap="none" dirty="0" smtClean="0">
              <a:solidFill>
                <a:srgbClr val="000080"/>
              </a:solidFill>
              <a:latin typeface="Albany" pitchFamily="18"/>
              <a:cs typeface="Tahoma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r>
              <a:rPr lang="hr-HR" sz="2800" kern="0" cap="none" dirty="0">
                <a:solidFill>
                  <a:srgbClr val="000080"/>
                </a:solidFill>
                <a:latin typeface="Albany" pitchFamily="18"/>
                <a:cs typeface="Tahoma" pitchFamily="2"/>
              </a:rPr>
              <a:t> </a:t>
            </a:r>
            <a:r>
              <a:rPr lang="hr-HR" sz="2800" kern="0" cap="none" dirty="0" smtClean="0">
                <a:solidFill>
                  <a:srgbClr val="000080"/>
                </a:solidFill>
                <a:latin typeface="Albany" pitchFamily="18"/>
                <a:cs typeface="Tahoma" pitchFamily="2"/>
              </a:rPr>
              <a:t>                                                                                ZAVRŠETAK!!!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None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5" y="3594708"/>
            <a:ext cx="5607755" cy="3263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4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13951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Demencija je bolest ireverzibilnoga i </a:t>
            </a:r>
            <a:r>
              <a:rPr lang="hr-HR" sz="2400" dirty="0" err="1" smtClean="0"/>
              <a:t>progredirajućeg</a:t>
            </a:r>
            <a:r>
              <a:rPr lang="hr-HR" sz="2400" dirty="0" smtClean="0"/>
              <a:t> tijeka.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Osim uobičajenog i prepoznatljivog prvog i vodećeg simptoma – gubitka pamćenja,  karakterizira ju i  pojava poteškoća u samostalnom zbrinjavanju i aktivnostima svakodnevnog života.</a:t>
            </a:r>
          </a:p>
          <a:p>
            <a:endParaRPr lang="hr-HR" sz="2400" dirty="0" smtClean="0"/>
          </a:p>
          <a:p>
            <a:r>
              <a:rPr lang="hr-HR" sz="2400" dirty="0" smtClean="0"/>
              <a:t>Napredovanjem bolesti dolazi do potpune ovisnosti o brizi, pomoći i nadzoru od strane drugih osoba.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488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3312" y="872067"/>
            <a:ext cx="5297488" cy="538427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Početne, upozoravajuće znakove najprije će zapaziti obitelj i prijatelji oboljeloga: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GUBITAK PAMĆENJA NEDAVNIH DOGAĐAJA</a:t>
            </a:r>
          </a:p>
          <a:p>
            <a:r>
              <a:rPr lang="hr-HR" sz="2400" dirty="0" smtClean="0"/>
              <a:t>PROMJENE RASPOLOŽENJA</a:t>
            </a:r>
          </a:p>
          <a:p>
            <a:r>
              <a:rPr lang="hr-HR" sz="2400" dirty="0" smtClean="0"/>
              <a:t>PROBLEMI U KOMUNIKACIJI</a:t>
            </a:r>
          </a:p>
          <a:p>
            <a:r>
              <a:rPr lang="hr-HR" sz="2400" dirty="0" smtClean="0"/>
              <a:t>DNEVNA RUTINA</a:t>
            </a:r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688667" y="2218267"/>
            <a:ext cx="3362167" cy="403807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67" y="1259284"/>
            <a:ext cx="4465481" cy="4609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28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Značajnim se pokazala rana dijagnostika bolesti radi pružanja što kvalitetnije pomoći, programa liječenja i skrbi o oboljelima i njihovim obiteljima. </a:t>
            </a:r>
            <a:endParaRPr lang="hr-HR" sz="2400" b="1" dirty="0" smtClean="0"/>
          </a:p>
          <a:p>
            <a:pPr marL="0" indent="0">
              <a:buNone/>
            </a:pPr>
            <a:endParaRPr lang="hr-HR" sz="2400" b="1" dirty="0" smtClean="0"/>
          </a:p>
          <a:p>
            <a:r>
              <a:rPr lang="hr-HR" sz="2400" dirty="0" smtClean="0"/>
              <a:t>Od značajne važnosti je timski pristup: specijalist obiteljske </a:t>
            </a:r>
            <a:r>
              <a:rPr lang="hr-HR" sz="2400" dirty="0"/>
              <a:t>medicine, </a:t>
            </a:r>
            <a:r>
              <a:rPr lang="hr-HR" sz="2400" dirty="0" smtClean="0"/>
              <a:t>specijalist neurologije,  specijalist psihijatrije, klinički psiholog i  radni terapeut.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117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Nakon učinjene dijagnostičke obrade uključuje se </a:t>
            </a:r>
            <a:r>
              <a:rPr lang="hr-HR" sz="2400" dirty="0" err="1" smtClean="0"/>
              <a:t>antidementiv</a:t>
            </a:r>
            <a:r>
              <a:rPr lang="hr-HR" sz="2400" dirty="0" smtClean="0"/>
              <a:t> u terapiju i drugi </a:t>
            </a:r>
            <a:r>
              <a:rPr lang="hr-HR" sz="2400" dirty="0" err="1" smtClean="0"/>
              <a:t>psihofarmaci</a:t>
            </a:r>
            <a:r>
              <a:rPr lang="hr-HR" sz="2400" dirty="0" smtClean="0"/>
              <a:t> ovisno o kliničkoj slici</a:t>
            </a:r>
            <a:r>
              <a:rPr lang="hr-HR" sz="2400" dirty="0" smtClean="0"/>
              <a:t>.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Potrebno je redovito praćenje i korekcija terapije ovisno o kliničkoj slici. 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158" y="4563534"/>
            <a:ext cx="2952750" cy="2063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7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Klinički psiholog u timskoj procjeni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608668"/>
            <a:ext cx="9522355" cy="4639732"/>
          </a:xfrm>
        </p:spPr>
        <p:txBody>
          <a:bodyPr>
            <a:normAutofit/>
          </a:bodyPr>
          <a:lstStyle/>
          <a:p>
            <a:r>
              <a:rPr lang="hr-HR" sz="2400" b="1" dirty="0"/>
              <a:t>Klinički psiholozi imaju značajnu ulogu u ranoj dijagnostici i praćenju razvoja ove bolesti, razlikovanju znakova normalnog starenja od znakova demencije.</a:t>
            </a:r>
          </a:p>
          <a:p>
            <a:pPr marL="0" indent="0">
              <a:buNone/>
            </a:pPr>
            <a:endParaRPr lang="hr-HR" sz="2400" b="1" dirty="0"/>
          </a:p>
          <a:p>
            <a:r>
              <a:rPr lang="hr-HR" sz="2400" b="1" dirty="0"/>
              <a:t>Cilj </a:t>
            </a:r>
            <a:r>
              <a:rPr lang="hr-HR" sz="2400" b="1" dirty="0" err="1"/>
              <a:t>neuropsihologijske</a:t>
            </a:r>
            <a:r>
              <a:rPr lang="hr-HR" sz="2400" b="1" dirty="0"/>
              <a:t> procjene demencije je identifikacija progresivne deterioracije mentalnih funkcija, određivanje težine demencije i diferencijalna dijagnostika. </a:t>
            </a:r>
          </a:p>
          <a:p>
            <a:pPr marL="0" indent="0">
              <a:buNone/>
            </a:pPr>
            <a:endParaRPr lang="hr-HR" sz="2400" b="1" dirty="0"/>
          </a:p>
          <a:p>
            <a:r>
              <a:rPr lang="hr-HR" sz="2400" b="1" dirty="0"/>
              <a:t>Kako bi što duže bila očuvana kvaliteta života samog oboljelog i članova njihovih obitelji, značajna je uloga psihologa i u pružanju psihološke podrške.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70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SLUČAJA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735668"/>
            <a:ext cx="8946541" cy="451273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Gospođa , SSS, 67 godina.</a:t>
            </a:r>
          </a:p>
          <a:p>
            <a:r>
              <a:rPr lang="hr-HR" sz="2400" dirty="0" smtClean="0"/>
              <a:t>Iz hetero anamnestičkih podataka se dobije da se gospođa zadnjih mjeseci promijenila, postala je nespretnija, zaboravljiva, neraspoložena, povremeno „se izgubi” u svojoj kući. 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Sama navodi da probleme ne zamjećuje, opisuje da joj je samo ponekad teško obaviti stvari koje je ranije obavljala. </a:t>
            </a:r>
          </a:p>
          <a:p>
            <a:r>
              <a:rPr lang="hr-HR" sz="2400" dirty="0" smtClean="0"/>
              <a:t>Ne zamjećuje probleme sa raspoloženjem.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879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96999"/>
            <a:ext cx="10515600" cy="4779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INTERVJU: </a:t>
            </a:r>
          </a:p>
          <a:p>
            <a:r>
              <a:rPr lang="hr-HR" sz="2400" dirty="0" smtClean="0"/>
              <a:t>Daje veoma </a:t>
            </a:r>
            <a:r>
              <a:rPr lang="hr-HR" sz="2400" dirty="0"/>
              <a:t>kratke odgovore, povremeno djeluje isključeno i odsutno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/>
              <a:t>Prisutne su česte stanke u govoru. </a:t>
            </a:r>
            <a:endParaRPr lang="hr-HR" sz="2400" dirty="0" smtClean="0"/>
          </a:p>
          <a:p>
            <a:r>
              <a:rPr lang="hr-HR" sz="2400" dirty="0" smtClean="0"/>
              <a:t>Pri </a:t>
            </a:r>
            <a:r>
              <a:rPr lang="hr-HR" sz="2400" dirty="0"/>
              <a:t>izradi zadataka brzo gubi orijentaciju danu uputom. </a:t>
            </a:r>
            <a:endParaRPr lang="hr-HR" sz="2400" dirty="0" smtClean="0"/>
          </a:p>
          <a:p>
            <a:r>
              <a:rPr lang="hr-HR" sz="2400" dirty="0" smtClean="0"/>
              <a:t>U </a:t>
            </a:r>
            <a:r>
              <a:rPr lang="hr-HR" sz="2400" dirty="0"/>
              <a:t>prostoru je orijentirana, u vremenu je dezorijentirana. </a:t>
            </a:r>
          </a:p>
          <a:p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84" y="4399174"/>
            <a:ext cx="3538050" cy="235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30195"/>
            <a:ext cx="10515600" cy="4551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r>
              <a:rPr lang="hr-HR" sz="2400" dirty="0" smtClean="0"/>
              <a:t>REZULTATI TESTIRANA: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T</a:t>
            </a:r>
            <a:r>
              <a:rPr lang="hr-HR" sz="2400" dirty="0" smtClean="0"/>
              <a:t>eškoće pamćenja (kratkoročnog i dugoročnog), oštećenja </a:t>
            </a:r>
            <a:r>
              <a:rPr lang="hr-HR" sz="2400" dirty="0"/>
              <a:t>sposobnosti novog </a:t>
            </a:r>
            <a:r>
              <a:rPr lang="hr-HR" sz="2400" dirty="0" smtClean="0"/>
              <a:t>učenja.</a:t>
            </a:r>
          </a:p>
          <a:p>
            <a:r>
              <a:rPr lang="hr-HR" sz="2400" dirty="0" smtClean="0"/>
              <a:t>Mentalna </a:t>
            </a:r>
            <a:r>
              <a:rPr lang="hr-HR" sz="2400" dirty="0"/>
              <a:t>kontrola jednostavnih sadržaja pokazuje </a:t>
            </a:r>
            <a:r>
              <a:rPr lang="hr-HR" sz="2400" dirty="0" smtClean="0"/>
              <a:t>odstupanja. </a:t>
            </a:r>
          </a:p>
          <a:p>
            <a:r>
              <a:rPr lang="hr-HR" sz="2400" dirty="0" smtClean="0"/>
              <a:t>Verbalna </a:t>
            </a:r>
            <a:r>
              <a:rPr lang="hr-HR" sz="2400" dirty="0"/>
              <a:t>fluentnost je oštećena.</a:t>
            </a:r>
          </a:p>
          <a:p>
            <a:r>
              <a:rPr lang="hr-HR" sz="2400" dirty="0"/>
              <a:t>Prisutna su odstupanja u pisanju, ne može napisati vlastito ime.  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812" y="4265073"/>
            <a:ext cx="285317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rilagođeno 1">
      <a:dk1>
        <a:sysClr val="windowText" lastClr="000000"/>
      </a:dk1>
      <a:lt1>
        <a:sysClr val="window" lastClr="FFFFFF"/>
      </a:lt1>
      <a:dk2>
        <a:srgbClr val="455F51"/>
      </a:dk2>
      <a:lt2>
        <a:srgbClr val="BFE2A7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789</Words>
  <Application>Microsoft Office PowerPoint</Application>
  <PresentationFormat>Široki zaslon</PresentationFormat>
  <Paragraphs>72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Albany</vt:lpstr>
      <vt:lpstr>Arial</vt:lpstr>
      <vt:lpstr>Calibri</vt:lpstr>
      <vt:lpstr>Century Gothic</vt:lpstr>
      <vt:lpstr>Tahoma</vt:lpstr>
      <vt:lpstr>Times New Roman</vt:lpstr>
      <vt:lpstr>Wingdings 3</vt:lpstr>
      <vt:lpstr>Ion</vt:lpstr>
      <vt:lpstr>MULTIDISCIPLINARNI PRISTUP OSOBAMA  OBOLJELIMA OD DEMENCIJE   Ljilja Obradović Šebalj, spec. psihijatar Marija Krip, univ. spec. klin. psih. Antun Soldo, bacc. radne terapije Opća bolnica Požega</vt:lpstr>
      <vt:lpstr>PowerPointova prezentacija</vt:lpstr>
      <vt:lpstr>PowerPointova prezentacija</vt:lpstr>
      <vt:lpstr>PowerPointova prezentacija</vt:lpstr>
      <vt:lpstr>PowerPointova prezentacija</vt:lpstr>
      <vt:lpstr>Klinički psiholog u timskoj procjeni</vt:lpstr>
      <vt:lpstr>PRIKAZ SLUČAJA</vt:lpstr>
      <vt:lpstr>PowerPointova prezentacija</vt:lpstr>
      <vt:lpstr>PowerPointova prezentacija</vt:lpstr>
      <vt:lpstr>PowerPointova prezentacija</vt:lpstr>
      <vt:lpstr>Radna terapija tijekom bolesti: </vt:lpstr>
      <vt:lpstr>STRATEGIJE ZA OČUVANJE SPOSOBNOSTI OBOLJELE OSOBE</vt:lpstr>
      <vt:lpstr>PowerPointova prezentacija</vt:lpstr>
      <vt:lpstr>Nakon liječenja ili nakon smrti  </vt:lpstr>
      <vt:lpstr>Briga o obitelji</vt:lpstr>
      <vt:lpstr>…umjesto zaključka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Marija Krip</dc:creator>
  <cp:lastModifiedBy>Marija Krip</cp:lastModifiedBy>
  <cp:revision>52</cp:revision>
  <cp:lastPrinted>2025-09-25T11:49:12Z</cp:lastPrinted>
  <dcterms:created xsi:type="dcterms:W3CDTF">2025-08-27T10:56:36Z</dcterms:created>
  <dcterms:modified xsi:type="dcterms:W3CDTF">2025-09-25T11:49:12Z</dcterms:modified>
</cp:coreProperties>
</file>