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88" r:id="rId3"/>
    <p:sldId id="289" r:id="rId4"/>
    <p:sldId id="260" r:id="rId5"/>
    <p:sldId id="261" r:id="rId6"/>
    <p:sldId id="262" r:id="rId7"/>
    <p:sldId id="291" r:id="rId8"/>
    <p:sldId id="269" r:id="rId9"/>
    <p:sldId id="270" r:id="rId10"/>
    <p:sldId id="271" r:id="rId11"/>
    <p:sldId id="273" r:id="rId12"/>
    <p:sldId id="277" r:id="rId13"/>
    <p:sldId id="292" r:id="rId14"/>
    <p:sldId id="294" r:id="rId15"/>
    <p:sldId id="293" r:id="rId16"/>
    <p:sldId id="295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B5CA-2A7F-4893-A168-FFC2DBA1470B}" type="datetimeFigureOut">
              <a:rPr lang="hr-HR" smtClean="0"/>
              <a:t>27.10.2025.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C32A-B1FE-4669-AF1C-D2A52AC79B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4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743F-427B-D042-F3A6-79C6436B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4E44AF0-AD0F-9A9A-13E1-A2CCA42B5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AFEFAE3-16BE-E3F6-9609-8B12D6E39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ECA9AAE-450B-EDED-A149-370E44A92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D38F6-A15E-499D-8452-C53954B4FA1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2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4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A0418A-C4A3-489F-9E37-99A7B338BC2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766F8BD-BD12-47E9-96B4-05B8B4C18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377596" y="3048714"/>
            <a:ext cx="5134495" cy="206210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RUZ  kompleksnih pacijenata oboljelih od</a:t>
            </a:r>
          </a:p>
          <a:p>
            <a:pPr algn="ctr"/>
            <a:r>
              <a:rPr lang="hr-HR" sz="3200" b="1" dirty="0"/>
              <a:t>Alzheimerove bolesti i drugih demencija </a:t>
            </a:r>
            <a:endParaRPr lang="en-US" sz="32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7542543" y="5711709"/>
            <a:ext cx="5354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Prof. dr. </a:t>
            </a:r>
            <a:r>
              <a:rPr lang="hr-HR" sz="1600" b="1" dirty="0" err="1">
                <a:solidFill>
                  <a:schemeClr val="bg1"/>
                </a:solidFill>
              </a:rPr>
              <a:t>sc</a:t>
            </a:r>
            <a:r>
              <a:rPr lang="hr-HR" sz="1600" b="1" dirty="0">
                <a:solidFill>
                  <a:schemeClr val="bg1"/>
                </a:solidFill>
              </a:rPr>
              <a:t>. Silva Butković Soldo, prim. dr. med</a:t>
            </a:r>
          </a:p>
          <a:p>
            <a:r>
              <a:rPr lang="hr-HR" sz="1600" b="1" dirty="0">
                <a:solidFill>
                  <a:schemeClr val="bg1"/>
                </a:solidFill>
              </a:rPr>
              <a:t>FOOZOS; FDMZ; DZ OBŽ</a:t>
            </a:r>
          </a:p>
          <a:p>
            <a:r>
              <a:rPr lang="hr-HR" sz="1600" b="1" dirty="0">
                <a:solidFill>
                  <a:schemeClr val="bg1"/>
                </a:solidFill>
              </a:rPr>
              <a:t>Akademija medicinskih znanosti </a:t>
            </a:r>
          </a:p>
          <a:p>
            <a:r>
              <a:rPr lang="hr-HR" sz="1600" b="1" dirty="0">
                <a:solidFill>
                  <a:schemeClr val="bg1"/>
                </a:solidFill>
              </a:rPr>
              <a:t>IANUBIH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9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713" y="117585"/>
            <a:ext cx="3713116" cy="240080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35132" y="640079"/>
            <a:ext cx="11155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SOCIJALNI MODEL – MODEL LJUDSKIH PRAVA</a:t>
            </a:r>
          </a:p>
          <a:p>
            <a:pPr lvl="0" algn="ctr"/>
            <a:endParaRPr lang="hr-HR" sz="2400" b="1" dirty="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lvl="0" algn="ctr"/>
            <a:endParaRPr lang="hr-HR" sz="2400" b="1" dirty="0">
              <a:solidFill>
                <a:srgbClr val="404040"/>
              </a:solidFill>
              <a:latin typeface="Arial" panose="020B0604020202020204"/>
            </a:endParaRPr>
          </a:p>
          <a:p>
            <a:pPr marL="342900" lvl="0" indent="-342900" algn="just"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razvija se krajem 20. stoljeća </a:t>
            </a:r>
          </a:p>
          <a:p>
            <a:pPr lvl="0" algn="just"/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pPr marL="342900" lvl="0" indent="-342900" algn="just"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društvena zajednica treba osigurati bolje uvjete i usluge osobama s invaliditetom kako bi mogli ravnopravno sudjelovati u životu zajednice</a:t>
            </a:r>
          </a:p>
          <a:p>
            <a:pPr lvl="0" algn="just"/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pPr lvl="0" algn="just"/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hr-HR" sz="2400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- novog model </a:t>
            </a: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dizajniran radi prevladavanja </a:t>
            </a:r>
            <a:r>
              <a:rPr lang="hr-HR" sz="2400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‘ugnjetavanja’ i </a:t>
            </a: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stigmatizacije osoba s invaliditetom</a:t>
            </a:r>
          </a:p>
          <a:p>
            <a:pPr lvl="0" algn="just"/>
            <a:endParaRPr lang="hr-HR" sz="2400" dirty="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stavlja pojedinca u centar odlučivanja </a:t>
            </a:r>
            <a:r>
              <a:rPr lang="hr-HR" sz="2400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pri donošenju odluka koje se odnose na njega- </a:t>
            </a: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POSEBNA VAŽNOST KOD OBOLJELIH OD DEMENCIJE!!</a:t>
            </a:r>
          </a:p>
          <a:p>
            <a:pPr marL="285750" lvl="0" indent="-285750" algn="just">
              <a:buFontTx/>
              <a:buChar char="-"/>
            </a:pPr>
            <a:endParaRPr lang="hr-HR" sz="2400" dirty="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smješta problem izvan osobe, u društvo</a:t>
            </a:r>
          </a:p>
        </p:txBody>
      </p:sp>
      <p:sp>
        <p:nvSpPr>
          <p:cNvPr id="3" name="Elipsa 2"/>
          <p:cNvSpPr/>
          <p:nvPr/>
        </p:nvSpPr>
        <p:spPr>
          <a:xfrm>
            <a:off x="425669" y="5502166"/>
            <a:ext cx="6258910" cy="1024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8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92332" y="966650"/>
            <a:ext cx="1080298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r-HR" sz="2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Model koji se temelji na ljudskim pravima usmjeren je na dostojanstvo invalidne osobe</a:t>
            </a:r>
            <a:r>
              <a:rPr lang="hr-HR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... usmjeren je na </a:t>
            </a:r>
            <a:r>
              <a:rPr lang="hr-HR" sz="2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uvažavanje različitosti </a:t>
            </a:r>
            <a:r>
              <a:rPr lang="hr-HR" sz="2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tih osoba u društvu i državi...” </a:t>
            </a:r>
            <a:r>
              <a:rPr lang="hr-HR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dirty="0" err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Žiljak</a:t>
            </a:r>
            <a:r>
              <a:rPr lang="hr-HR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, 2006)</a:t>
            </a:r>
            <a:endParaRPr lang="en-US" dirty="0">
              <a:solidFill>
                <a:srgbClr val="404040"/>
              </a:solidFill>
              <a:latin typeface="Arial" panose="020B0604020202020204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83" y="2809251"/>
            <a:ext cx="5048680" cy="33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293302"/>
            <a:ext cx="5525590" cy="382284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22069" y="293302"/>
            <a:ext cx="11064239" cy="646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I ZAJEDNICA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uspješno provođenje rehabilitacije 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zajednici nužan je: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Individualizirani pristup svakom oboljelom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primjena optimalnih tehnika, programa,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procedura i primjera dobre prakse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Nužno je 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pomažuće okruženje, </a:t>
            </a:r>
            <a:r>
              <a:rPr lang="hr-H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organizacija pomažućega okružja, </a:t>
            </a:r>
            <a:endParaRPr lang="hr-H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izgradnja pozitivnoga odnosa prema sebi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dostupnost kliničkih informacija,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organizacija zdravstvene pomoći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šira društvena skrb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-HR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Šendula</a:t>
            </a:r>
            <a:r>
              <a:rPr lang="hr-HR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hr-HR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Jengić</a:t>
            </a:r>
            <a:r>
              <a:rPr lang="hr-HR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Gušćić,2012)</a:t>
            </a:r>
            <a:endParaRPr lang="hr-H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30966" y="4335517"/>
            <a:ext cx="4861034" cy="1144420"/>
          </a:xfrm>
        </p:spPr>
        <p:txBody>
          <a:bodyPr/>
          <a:lstStyle/>
          <a:p>
            <a:r>
              <a:rPr lang="hr-HR" dirty="0"/>
              <a:t>Koliko zajednica „ZNA” o demenciji?</a:t>
            </a:r>
          </a:p>
        </p:txBody>
      </p:sp>
    </p:spTree>
    <p:extLst>
      <p:ext uri="{BB962C8B-B14F-4D97-AF65-F5344CB8AC3E}">
        <p14:creationId xmlns:p14="http://schemas.microsoft.com/office/powerpoint/2010/main" val="234029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86916" y="4212390"/>
            <a:ext cx="5105084" cy="1188720"/>
          </a:xfrm>
        </p:spPr>
        <p:txBody>
          <a:bodyPr/>
          <a:lstStyle/>
          <a:p>
            <a:r>
              <a:rPr lang="hr-HR" dirty="0"/>
              <a:t>ZNANJE I EDUKACIJA!</a:t>
            </a:r>
          </a:p>
        </p:txBody>
      </p:sp>
    </p:spTree>
    <p:extLst>
      <p:ext uri="{BB962C8B-B14F-4D97-AF65-F5344CB8AC3E}">
        <p14:creationId xmlns:p14="http://schemas.microsoft.com/office/powerpoint/2010/main" val="324700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53959" cy="7573076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688337" y="4765285"/>
            <a:ext cx="8852022" cy="1188720"/>
          </a:xfrm>
        </p:spPr>
        <p:txBody>
          <a:bodyPr/>
          <a:lstStyle/>
          <a:p>
            <a:r>
              <a:rPr lang="hr-HR" dirty="0"/>
              <a:t>BUDIMO PRIMJER ŠIROJ ZAJEDNICI!!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 bwMode="black">
          <a:xfrm>
            <a:off x="6684579" y="1697788"/>
            <a:ext cx="5202620" cy="177062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Za provođenje </a:t>
            </a:r>
            <a:r>
              <a:rPr lang="hr-HR" dirty="0" err="1"/>
              <a:t>neurorehabilitacije</a:t>
            </a:r>
            <a:r>
              <a:rPr lang="hr-HR" dirty="0"/>
              <a:t> u zajednici potrebno je razvijati zajednicu!!</a:t>
            </a:r>
          </a:p>
        </p:txBody>
      </p:sp>
    </p:spTree>
    <p:extLst>
      <p:ext uri="{BB962C8B-B14F-4D97-AF65-F5344CB8AC3E}">
        <p14:creationId xmlns:p14="http://schemas.microsoft.com/office/powerpoint/2010/main" val="294866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18446" y="4382814"/>
            <a:ext cx="5073554" cy="797578"/>
          </a:xfrm>
        </p:spPr>
        <p:txBody>
          <a:bodyPr/>
          <a:lstStyle/>
          <a:p>
            <a:r>
              <a:rPr lang="hr-HR" dirty="0"/>
              <a:t>Hvala vam!</a:t>
            </a:r>
          </a:p>
        </p:txBody>
      </p:sp>
    </p:spTree>
    <p:extLst>
      <p:ext uri="{BB962C8B-B14F-4D97-AF65-F5344CB8AC3E}">
        <p14:creationId xmlns:p14="http://schemas.microsoft.com/office/powerpoint/2010/main" val="146594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8E5E4-CD17-B2FF-D829-5ABA9531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452C2711-EAFD-08CB-EAEB-D19261B46408}"/>
              </a:ext>
            </a:extLst>
          </p:cNvPr>
          <p:cNvSpPr/>
          <p:nvPr/>
        </p:nvSpPr>
        <p:spPr>
          <a:xfrm>
            <a:off x="26126" y="-1821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C24B1F0-759A-24DB-7750-3BED46B47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F81620D9-4DD6-419F-38F4-F199747C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B2C7D32-E009-7BFC-37DE-64B29DA0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-18219"/>
            <a:ext cx="9753600" cy="68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09897" y="666205"/>
            <a:ext cx="10280469" cy="575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Zajednica</a:t>
            </a: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grupa ljudi koja dijeli zajedničko mjesto, iskustvo i interese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podrazumijeva ljude koji žive na istom području; susjedstvu, četvrti, selu, općini, gradu, regiji ili državi </a:t>
            </a:r>
            <a:r>
              <a:rPr lang="hr-H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(Leutar i sur., 2014 prema Pavić-Rogošić, 2004)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definira prava i obveze pojedinaca, obitelji, klinika, bolnica, domova i dr.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identificira i aktualizira određene tipove kontinuuma skrbi koje će pružati  </a:t>
            </a:r>
            <a:b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oboljelom i ciljnoj populaciji…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Osobe s invaliditetom su među društvenim skupinama koje su u najvećem riziku od socijalne isključenosti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(UNDP, 2007)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0"/>
            <a:ext cx="3988526" cy="343512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22068" y="1280687"/>
            <a:ext cx="110119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Osobe s invaliditetom u zajednici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(Leutar i sur, 2014)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-istraživanje  391 sudionik, skala uključenosti u zajednicu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nedovoljno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zapošljavanje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materijalne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prilike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zadovoljstvo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životom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bitne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komponente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uključivanje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0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70709" y="832682"/>
            <a:ext cx="11325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-  t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ermini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za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prikladno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oslovljavanje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osoba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s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invaliditetom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se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mijenjaju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</a:p>
          <a:p>
            <a:endParaRPr lang="en-US" sz="2400" dirty="0">
              <a:solidFill>
                <a:srgbClr val="404040"/>
              </a:solidFill>
              <a:latin typeface="Arial" panose="020B0604020202020204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svijest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društva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mijenja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se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i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r>
              <a:rPr lang="en-US" sz="2400" dirty="0" err="1">
                <a:solidFill>
                  <a:srgbClr val="404040"/>
                </a:solidFill>
                <a:latin typeface="Arial" panose="020B0604020202020204"/>
              </a:rPr>
              <a:t>razvija</a:t>
            </a:r>
            <a:r>
              <a:rPr lang="en-US" sz="2400" dirty="0">
                <a:solidFill>
                  <a:srgbClr val="404040"/>
                </a:solidFill>
                <a:latin typeface="Arial" panose="020B0604020202020204"/>
              </a:rPr>
              <a:t> </a:t>
            </a:r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pPr marL="342900" indent="-342900">
              <a:buFontTx/>
              <a:buChar char="-"/>
            </a:pPr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pPr marL="342900" indent="-342900">
              <a:buFontTx/>
              <a:buChar char="-"/>
            </a:pPr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2010. – promjena terminologije u Ustavu RH (čl.57,st.2 i čl. 64.st.3)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usvojen prijedlog Ureda pravobraniteljice za osobe s invaliditetom </a:t>
            </a:r>
          </a:p>
          <a:p>
            <a:pPr marL="342900" indent="-342900">
              <a:buFontTx/>
              <a:buChar char="-"/>
            </a:pPr>
            <a:endParaRPr lang="hr-HR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latin typeface="Arial" pitchFamily="34" charset="0"/>
                <a:cs typeface="Arial" pitchFamily="34" charset="0"/>
              </a:rPr>
              <a:t>„invalidne osobe“                              „osobe s invaliditetom“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404040"/>
              </a:solidFill>
              <a:latin typeface="Arial" panose="020B0604020202020204"/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4036422" y="4585062"/>
            <a:ext cx="1423851" cy="30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9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632857" y="822959"/>
            <a:ext cx="974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cs typeface="Arial" pitchFamily="34" charset="0"/>
              </a:rPr>
              <a:t>U medijskom prostoru i dalje su prisutni termini</a:t>
            </a:r>
            <a:r>
              <a:rPr lang="hr-HR" sz="2400" dirty="0">
                <a:cs typeface="Arial" pitchFamily="34" charset="0"/>
              </a:rPr>
              <a:t>:</a:t>
            </a:r>
          </a:p>
          <a:p>
            <a:pPr algn="just"/>
            <a:endParaRPr lang="hr-HR" sz="2400" dirty="0">
              <a:cs typeface="Arial" pitchFamily="34" charset="0"/>
            </a:endParaRPr>
          </a:p>
          <a:p>
            <a:pPr algn="just"/>
            <a:endParaRPr lang="hr-HR" sz="2400" dirty="0">
              <a:cs typeface="Arial" pitchFamily="34" charset="0"/>
            </a:endParaRPr>
          </a:p>
          <a:p>
            <a:pPr algn="just"/>
            <a:endParaRPr lang="hr-HR" sz="2400" dirty="0"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>
                <a:cs typeface="Arial" pitchFamily="34" charset="0"/>
              </a:rPr>
              <a:t>osobe s posebnim potrebama,</a:t>
            </a:r>
            <a:endParaRPr lang="hr-HR" sz="2400" dirty="0">
              <a:cs typeface="Arial" pitchFamily="34" charset="0"/>
            </a:endParaRPr>
          </a:p>
          <a:p>
            <a:pPr algn="just"/>
            <a:endParaRPr lang="hr-HR" sz="2400" dirty="0"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dirty="0">
                <a:cs typeface="Arial" pitchFamily="34" charset="0"/>
              </a:rPr>
              <a:t>invalidi,</a:t>
            </a:r>
            <a:endParaRPr lang="hr-HR" sz="2400" dirty="0">
              <a:cs typeface="Arial" pitchFamily="34" charset="0"/>
            </a:endParaRPr>
          </a:p>
          <a:p>
            <a:pPr algn="just"/>
            <a:r>
              <a:rPr lang="vi-VN" sz="2400" dirty="0">
                <a:cs typeface="Arial" pitchFamily="34" charset="0"/>
              </a:rPr>
              <a:t> </a:t>
            </a:r>
            <a:endParaRPr lang="hr-HR" sz="2400" dirty="0">
              <a:cs typeface="Arial" pitchFamily="34" charset="0"/>
            </a:endParaRPr>
          </a:p>
          <a:p>
            <a:pPr algn="just"/>
            <a:r>
              <a:rPr lang="hr-HR" sz="2400" dirty="0">
                <a:cs typeface="Arial" pitchFamily="34" charset="0"/>
              </a:rPr>
              <a:t>-   </a:t>
            </a:r>
            <a:r>
              <a:rPr lang="vi-VN" sz="2400" dirty="0">
                <a:cs typeface="Arial" pitchFamily="34" charset="0"/>
              </a:rPr>
              <a:t>hendikepirane osobe </a:t>
            </a:r>
            <a:r>
              <a:rPr lang="hr-HR" sz="2400" dirty="0"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2105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09452" y="888274"/>
            <a:ext cx="111426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Način oslovljavanja odražava </a:t>
            </a:r>
            <a:r>
              <a:rPr lang="hr-HR" sz="2400" b="1" dirty="0"/>
              <a:t>naš stav prema određenoj grupi ljudi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/>
              <a:t>invalidi, hendikepirani… - naglasak je na nedostatku     =     diskriminacija</a:t>
            </a:r>
          </a:p>
          <a:p>
            <a:pPr marL="342900" indent="-342900">
              <a:buFontTx/>
              <a:buChar char="-"/>
            </a:pPr>
            <a:endParaRPr lang="hr-HR" sz="2400" dirty="0"/>
          </a:p>
          <a:p>
            <a:pPr marL="342900" indent="-342900">
              <a:buFontTx/>
              <a:buChar char="-"/>
            </a:pPr>
            <a:endParaRPr lang="hr-HR" sz="2400" dirty="0"/>
          </a:p>
          <a:p>
            <a:r>
              <a:rPr lang="hr-HR" sz="2400" dirty="0"/>
              <a:t>Osobe s invaliditetom i djeca s teškoćama u razvoju – </a:t>
            </a:r>
            <a:r>
              <a:rPr lang="hr-HR" sz="2400" dirty="0">
                <a:cs typeface="Arial" pitchFamily="34" charset="0"/>
              </a:rPr>
              <a:t>imaju </a:t>
            </a:r>
            <a:r>
              <a:rPr lang="vi-VN" sz="2400" dirty="0">
                <a:cs typeface="Arial" pitchFamily="34" charset="0"/>
              </a:rPr>
              <a:t>neke poteškoće</a:t>
            </a:r>
            <a:r>
              <a:rPr lang="vi-VN" sz="2400" b="1" dirty="0">
                <a:cs typeface="Arial" pitchFamily="34" charset="0"/>
              </a:rPr>
              <a:t>,  </a:t>
            </a:r>
            <a:r>
              <a:rPr lang="hr-HR" sz="2400" b="1" dirty="0">
                <a:cs typeface="Arial" pitchFamily="34" charset="0"/>
              </a:rPr>
              <a:t>ali i </a:t>
            </a:r>
            <a:r>
              <a:rPr lang="vi-VN" sz="2400" b="1" dirty="0">
                <a:cs typeface="Arial" pitchFamily="34" charset="0"/>
              </a:rPr>
              <a:t>sposobnosti, želje i potrebe</a:t>
            </a:r>
            <a:endParaRPr lang="hr-HR" sz="2400" b="1" dirty="0">
              <a:cs typeface="Arial" pitchFamily="34" charset="0"/>
            </a:endParaRPr>
          </a:p>
          <a:p>
            <a:endParaRPr lang="hr-HR" sz="2400" b="1" dirty="0">
              <a:cs typeface="Arial" pitchFamily="34" charset="0"/>
            </a:endParaRPr>
          </a:p>
          <a:p>
            <a:r>
              <a:rPr lang="hr-HR" sz="2400" b="1" dirty="0">
                <a:cs typeface="Arial" pitchFamily="34" charset="0"/>
              </a:rPr>
              <a:t>Za potrebe </a:t>
            </a:r>
            <a:r>
              <a:rPr lang="hr-HR" sz="2400" b="1" dirty="0" err="1">
                <a:cs typeface="Arial" pitchFamily="34" charset="0"/>
              </a:rPr>
              <a:t>neurorehabilitacijskog</a:t>
            </a:r>
            <a:r>
              <a:rPr lang="hr-HR" sz="2400" b="1" dirty="0">
                <a:cs typeface="Arial" pitchFamily="34" charset="0"/>
              </a:rPr>
              <a:t> procesa uveli smo termin KLIJENT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7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66206" y="640079"/>
            <a:ext cx="10450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800" b="1" dirty="0">
                <a:solidFill>
                  <a:srgbClr val="404040"/>
                </a:solidFill>
                <a:latin typeface="Arial" panose="020B0604020202020204"/>
              </a:rPr>
              <a:t>Modeli pristupa osobi s invaliditetom(OSI)</a:t>
            </a:r>
          </a:p>
          <a:p>
            <a:pPr lvl="0"/>
            <a:endParaRPr lang="hr-HR" sz="2800" dirty="0">
              <a:solidFill>
                <a:srgbClr val="404040"/>
              </a:solidFill>
              <a:latin typeface="Arial" panose="020B0604020202020204"/>
            </a:endParaRPr>
          </a:p>
          <a:p>
            <a:pPr lvl="0"/>
            <a:r>
              <a:rPr lang="hr-HR" sz="2800" dirty="0">
                <a:solidFill>
                  <a:srgbClr val="404040"/>
                </a:solidFill>
                <a:latin typeface="Arial" panose="020B0604020202020204"/>
              </a:rPr>
              <a:t>-</a:t>
            </a: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promjena kvalitete života OSI (posljednjih 40ak g.) – promjena modela</a:t>
            </a:r>
          </a:p>
          <a:p>
            <a:pPr lvl="0" algn="ctr"/>
            <a:endParaRPr lang="hr-HR" sz="2400" dirty="0">
              <a:solidFill>
                <a:srgbClr val="404040"/>
              </a:solidFill>
              <a:latin typeface="Arial" panose="020B0604020202020204"/>
            </a:endParaRP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vjerski model/model milosrđa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medicinski model/genetski model</a:t>
            </a:r>
          </a:p>
          <a:p>
            <a:pPr marL="285750" lvl="0" indent="-285750">
              <a:lnSpc>
                <a:spcPct val="200000"/>
              </a:lnSpc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</a:rPr>
              <a:t>socijalni model/model ljudskih prava</a:t>
            </a:r>
          </a:p>
        </p:txBody>
      </p:sp>
    </p:spTree>
    <p:extLst>
      <p:ext uri="{BB962C8B-B14F-4D97-AF65-F5344CB8AC3E}">
        <p14:creationId xmlns:p14="http://schemas.microsoft.com/office/powerpoint/2010/main" val="220384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22515" y="378823"/>
            <a:ext cx="11064240" cy="507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MEDICINSKI MODEL </a:t>
            </a:r>
          </a:p>
          <a:p>
            <a:pPr lvl="0"/>
            <a:endParaRPr lang="hr-HR" sz="240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l-PL" sz="240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kroz povijest </a:t>
            </a:r>
            <a:r>
              <a:rPr lang="pl-PL" sz="2400" b="1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jedan od najdominantnijih modela </a:t>
            </a:r>
          </a:p>
          <a:p>
            <a:pPr marL="285750" lvl="0" indent="-285750">
              <a:buFontTx/>
              <a:buChar char="-"/>
            </a:pPr>
            <a:endParaRPr lang="hr-HR" sz="240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r-HR" sz="240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podržan je napretkom znanosti i medicine</a:t>
            </a:r>
          </a:p>
          <a:p>
            <a:pPr lvl="0"/>
            <a:endParaRPr lang="hr-HR" sz="240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lvl="0"/>
            <a:r>
              <a:rPr lang="hr-HR" sz="240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Pojam „normalno ljudsko biće“ utemeljeno je na medicinskom pristupu čovjeku. </a:t>
            </a:r>
          </a:p>
          <a:p>
            <a:pPr lvl="0"/>
            <a:endParaRPr lang="hr-HR" sz="240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hr-HR" sz="2400" b="1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usmjeren je na medicinske specifičnosti osobe, kao što je njeno specifično oštećenje</a:t>
            </a:r>
            <a:r>
              <a:rPr lang="hr-HR" sz="240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, te je sklon problematiziranju osobe, </a:t>
            </a:r>
            <a:r>
              <a:rPr lang="hr-HR" sz="2400" b="1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gledajući na tu osobu kao na objekt kliničke intervencije </a:t>
            </a:r>
            <a:r>
              <a:rPr lang="hr-HR">
                <a:solidFill>
                  <a:srgbClr val="404040"/>
                </a:solidFill>
                <a:latin typeface="Arial" panose="020B0604020202020204"/>
              </a:rPr>
              <a:t>(Mihanović 2010. prema Quinn &amp; Degener, 2002)</a:t>
            </a:r>
            <a:endParaRPr lang="hr-HR" dirty="0">
              <a:solidFill>
                <a:srgbClr val="40404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45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96835" y="587828"/>
            <a:ext cx="10659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problem se nalazi unutar pojedinca – </a:t>
            </a:r>
          </a:p>
          <a:p>
            <a:pPr marL="285750" lvl="0" indent="-285750" algn="just">
              <a:buFontTx/>
              <a:buChar char="-"/>
            </a:pPr>
            <a:endParaRPr lang="hr-HR" sz="2400" dirty="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hr-HR" sz="2400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medicinskom intervencijom osoba se prilagođava društvu</a:t>
            </a:r>
          </a:p>
          <a:p>
            <a:pPr marL="285750" lvl="0" indent="-285750" algn="just">
              <a:buFontTx/>
              <a:buChar char="-"/>
            </a:pPr>
            <a:endParaRPr lang="hr-HR" sz="2400" dirty="0">
              <a:solidFill>
                <a:srgbClr val="404040"/>
              </a:solidFill>
              <a:latin typeface="Arial" panose="020B0604020202020204"/>
              <a:cs typeface="Arial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hr-HR" sz="2400" b="1" dirty="0">
                <a:solidFill>
                  <a:srgbClr val="404040"/>
                </a:solidFill>
                <a:latin typeface="Arial" panose="020B0604020202020204"/>
                <a:cs typeface="Arial" pitchFamily="34" charset="0"/>
              </a:rPr>
              <a:t>uz medicinski model usko je vezana institucionalna zaštita osoba s invaliditetom </a:t>
            </a:r>
            <a:r>
              <a:rPr lang="hr-HR" sz="2000" dirty="0">
                <a:solidFill>
                  <a:srgbClr val="404040"/>
                </a:solidFill>
                <a:latin typeface="Arial" panose="020B0604020202020204"/>
              </a:rPr>
              <a:t>(Mihanović,2010. prema Šostar i sur., 2006)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6" y="3199881"/>
            <a:ext cx="4276510" cy="33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6025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1334</TotalTime>
  <Words>653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Tahoma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Koliko zajednica „ZNA” o demenciji?</vt:lpstr>
      <vt:lpstr>ZNANJE I EDUKACIJA!</vt:lpstr>
      <vt:lpstr>BUDIMO PRIMJER ŠIROJ ZAJEDNICI!!</vt:lpstr>
      <vt:lpstr>Hvala vam!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Aleksandra</dc:creator>
  <cp:lastModifiedBy>cloudconvert_13</cp:lastModifiedBy>
  <cp:revision>50</cp:revision>
  <dcterms:created xsi:type="dcterms:W3CDTF">2020-07-01T16:30:37Z</dcterms:created>
  <dcterms:modified xsi:type="dcterms:W3CDTF">2025-10-27T05:55:07Z</dcterms:modified>
</cp:coreProperties>
</file>