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69" r:id="rId16"/>
    <p:sldId id="304" r:id="rId17"/>
    <p:sldId id="287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25.9.2025.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rim.dr.sc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71670" y="142852"/>
            <a:ext cx="638653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SELEKTIVNI </a:t>
            </a: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OBLIK </a:t>
            </a: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ZDRAVSTVENOG</a:t>
            </a: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TURIZMA - ZA OBOLJELE OD ALZHEIMEROVE </a:t>
            </a:r>
            <a:r>
              <a:rPr lang="hr-HR" sz="27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BOLESTI </a:t>
            </a:r>
            <a:r>
              <a:rPr lang="hr-HR" sz="31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i članove obitelji</a:t>
            </a:r>
            <a:r>
              <a:rPr lang="hr-HR" sz="3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/>
            </a:r>
            <a:br>
              <a:rPr lang="hr-HR" sz="3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</a:br>
            <a:endParaRPr lang="hr-HR" sz="36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28794" y="1928802"/>
            <a:ext cx="6386514" cy="1657352"/>
          </a:xfrm>
        </p:spPr>
        <p:txBody>
          <a:bodyPr>
            <a:noAutofit/>
          </a:bodyPr>
          <a:lstStyle/>
          <a:p>
            <a:pPr algn="ctr"/>
            <a:r>
              <a:rPr lang="hr-HR" sz="2000" u="sng" dirty="0" smtClean="0">
                <a:hlinkClick r:id="rId2"/>
              </a:rPr>
              <a:t>Prim.dr.sc</a:t>
            </a:r>
            <a:r>
              <a:rPr lang="hr-HR" sz="2000" dirty="0" smtClean="0"/>
              <a:t>. Senka </a:t>
            </a:r>
            <a:r>
              <a:rPr lang="hr-HR" sz="2000" dirty="0" err="1" smtClean="0"/>
              <a:t>Slivar</a:t>
            </a:r>
            <a:endParaRPr lang="hr-HR" sz="2000" dirty="0" smtClean="0"/>
          </a:p>
          <a:p>
            <a:pPr algn="ctr"/>
            <a:r>
              <a:rPr lang="hr-HR" dirty="0" err="1" smtClean="0"/>
              <a:t>spec</a:t>
            </a:r>
            <a:r>
              <a:rPr lang="hr-HR" dirty="0" smtClean="0"/>
              <a:t>. fizikalne medicine i rehabilitacije</a:t>
            </a:r>
            <a:br>
              <a:rPr lang="hr-HR" dirty="0" smtClean="0"/>
            </a:br>
            <a:r>
              <a:rPr lang="hr-H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Toplice Lipik - specijalna bolnica za medicinsku rehabilitaciju</a:t>
            </a:r>
          </a:p>
          <a:p>
            <a:pPr algn="ctr"/>
            <a:r>
              <a:rPr lang="hr-HR" sz="2000" dirty="0" smtClean="0"/>
              <a:t>Fotografije: </a:t>
            </a:r>
            <a:r>
              <a:rPr lang="hr-HR" sz="2000" dirty="0" err="1" smtClean="0"/>
              <a:t>prim</a:t>
            </a:r>
            <a:r>
              <a:rPr lang="hr-HR" sz="2000" dirty="0" smtClean="0"/>
              <a:t>. Oto  </a:t>
            </a:r>
            <a:r>
              <a:rPr lang="hr-HR" sz="2000" dirty="0" err="1" smtClean="0"/>
              <a:t>Kraml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" name="Picture 2" descr="F:\Stare razgl.Lipik\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komparativne prednosti </a:t>
            </a:r>
            <a:br>
              <a:rPr lang="hr-HR" dirty="0" smtClean="0"/>
            </a:br>
            <a:r>
              <a:rPr lang="hr-HR" dirty="0" smtClean="0"/>
              <a:t>Toplica Lipik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kreativne likovne, glazbene, plesne i poetske radionice</a:t>
            </a:r>
          </a:p>
          <a:p>
            <a:r>
              <a:rPr lang="hr-HR" dirty="0" smtClean="0"/>
              <a:t>pod vođenim nadzorom </a:t>
            </a:r>
            <a:r>
              <a:rPr lang="hr-HR" dirty="0" err="1" smtClean="0"/>
              <a:t>art</a:t>
            </a:r>
            <a:r>
              <a:rPr lang="hr-HR" dirty="0" smtClean="0"/>
              <a:t> terapeuta što je dokazano korisno i spada u čimbenike koji modificiraju tijek bolesti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2" descr="D:\OBITELJSKE SLIKE\FOTOGRAFIJE\2025\Nevia Glavinić, 2025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2" descr="D:\RADOVI\Hortikulturni krevet\lipanj 2018\IMG_20180628_13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86190"/>
            <a:ext cx="518844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Nadogradnja postojeće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ponude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Ponuda </a:t>
            </a:r>
            <a:r>
              <a:rPr lang="hr-HR" dirty="0" smtClean="0"/>
              <a:t>prehrane - </a:t>
            </a:r>
            <a:r>
              <a:rPr lang="hr-HR" dirty="0" smtClean="0"/>
              <a:t>oplemenjena namirnicama koje doprinose zdravlju mozga </a:t>
            </a:r>
          </a:p>
          <a:p>
            <a:r>
              <a:rPr lang="hr-HR" dirty="0" smtClean="0"/>
              <a:t>Preporuke nutricionista - aktualne smjernice </a:t>
            </a:r>
            <a:endParaRPr lang="hr-HR" dirty="0"/>
          </a:p>
        </p:txBody>
      </p:sp>
      <p:pic>
        <p:nvPicPr>
          <p:cNvPr id="5" name="Picture 2" descr="C:\Users\Oto\Desktop\DEM. 2\IMG_2991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2256437" cy="3190336"/>
          </a:xfrm>
          <a:prstGeom prst="rect">
            <a:avLst/>
          </a:prstGeom>
          <a:noFill/>
        </p:spPr>
      </p:pic>
      <p:pic>
        <p:nvPicPr>
          <p:cNvPr id="6" name="Picture 2" descr="C:\Users\Oto\Desktop\Pov. perivoj Lipik FOTO\Božićna bajka Lipik 201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57628"/>
            <a:ext cx="4655616" cy="261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Nadogradnja postojeće ponude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Usluge psihologa i drugih konzilijarnih specijalista mogu biti zadovoljene </a:t>
            </a:r>
            <a:r>
              <a:rPr lang="hr-HR" dirty="0" smtClean="0"/>
              <a:t>ugovorima s vanjskim suradnicima, </a:t>
            </a:r>
            <a:r>
              <a:rPr lang="hr-HR" dirty="0" smtClean="0"/>
              <a:t>prema potrebi korisnika i raspoloživosti kadra</a:t>
            </a:r>
            <a:endParaRPr lang="hr-HR" dirty="0"/>
          </a:p>
        </p:txBody>
      </p:sp>
      <p:pic>
        <p:nvPicPr>
          <p:cNvPr id="8" name="Picture 2" descr="C:\Users\Oto\Desktop\Kurhotel 2025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302" y="1600200"/>
            <a:ext cx="364374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Sadržaji za pratnju člana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Ponuda u sadašnjem trenutku uključuje obaveznu osobnu pratnju člana obitelji, njegovatelja ili/i osobnog asistenta. </a:t>
            </a:r>
          </a:p>
          <a:p>
            <a:r>
              <a:rPr lang="hr-HR" dirty="0" smtClean="0"/>
              <a:t>Razne vrste kupelji u </a:t>
            </a:r>
            <a:r>
              <a:rPr lang="hr-HR" dirty="0" err="1" smtClean="0"/>
              <a:t>termomineralnoj</a:t>
            </a:r>
            <a:r>
              <a:rPr lang="hr-HR" dirty="0" smtClean="0"/>
              <a:t> vodi</a:t>
            </a:r>
          </a:p>
          <a:p>
            <a:r>
              <a:rPr lang="hr-HR" dirty="0" err="1" smtClean="0"/>
              <a:t>W</a:t>
            </a:r>
            <a:r>
              <a:rPr lang="hr-HR" dirty="0" err="1" smtClean="0"/>
              <a:t>ellness</a:t>
            </a:r>
            <a:endParaRPr lang="hr-HR" dirty="0" smtClean="0"/>
          </a:p>
          <a:p>
            <a:r>
              <a:rPr lang="hr-HR" dirty="0" smtClean="0"/>
              <a:t>Fizikalna terapija </a:t>
            </a:r>
          </a:p>
          <a:p>
            <a:r>
              <a:rPr lang="hr-HR" dirty="0" smtClean="0"/>
              <a:t>Šetnja perivojem</a:t>
            </a:r>
          </a:p>
        </p:txBody>
      </p:sp>
      <p:pic>
        <p:nvPicPr>
          <p:cNvPr id="5" name="Picture 2" descr="D:\OBITELJSKE SLIKE\FOTOGRAFIJE\2016\listopad 16\Miko-da se ne zaborave 90-te\DSC094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5"/>
            <a:ext cx="2927347" cy="2195120"/>
          </a:xfrm>
          <a:prstGeom prst="rect">
            <a:avLst/>
          </a:prstGeom>
          <a:noFill/>
        </p:spPr>
      </p:pic>
      <p:pic>
        <p:nvPicPr>
          <p:cNvPr id="6" name="Picture 2" descr="D:\RADOVI\Lipik Vas zove-materijali\Raminac-Li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90654"/>
            <a:ext cx="4945098" cy="278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www.bolnica-lipik.hr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7567642" cy="1274786"/>
          </a:xfrm>
        </p:spPr>
        <p:txBody>
          <a:bodyPr>
            <a:normAutofit fontScale="90000"/>
          </a:bodyPr>
          <a:lstStyle/>
          <a:p>
            <a:r>
              <a:rPr lang="hr-H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/>
              </a:rPr>
            </a:br>
            <a:r>
              <a:rPr lang="hr-HR" sz="2000" dirty="0" smtClean="0">
                <a:solidFill>
                  <a:schemeClr val="tx1"/>
                </a:solidFill>
              </a:rPr>
              <a:t/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  <a:effectLst/>
              </a:rPr>
              <a:t>Ljekovita </a:t>
            </a:r>
            <a:r>
              <a:rPr lang="hr-HR" sz="2000" dirty="0">
                <a:solidFill>
                  <a:schemeClr val="tx1"/>
                </a:solidFill>
                <a:effectLst/>
              </a:rPr>
              <a:t>mineralna voda ima stalnu temperaturu izvorišta od 60°C, a u kemijskom sastavu najviše su zastupljeni fluor, natrij, kalcij, kalij i hidro-karbonat</a:t>
            </a:r>
            <a:r>
              <a:rPr lang="hr-HR" sz="2400" dirty="0">
                <a:solidFill>
                  <a:schemeClr val="tx1"/>
                </a:solidFill>
                <a:effectLst/>
              </a:rPr>
              <a:t>.</a:t>
            </a:r>
            <a:br>
              <a:rPr lang="hr-HR" sz="2400" dirty="0">
                <a:solidFill>
                  <a:schemeClr val="tx1"/>
                </a:solidFill>
                <a:effectLst/>
              </a:rPr>
            </a:br>
            <a:endParaRPr lang="hr-H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9699" name="Rectangle 3" descr="DSC_5758"/>
          <p:cNvSpPr>
            <a:spLocks noGrp="1" noChangeAspect="1" noChangeArrowheads="1"/>
          </p:cNvSpPr>
          <p:nvPr isPhoto="1"/>
        </p:nvSpPr>
        <p:spPr bwMode="auto">
          <a:xfrm>
            <a:off x="971550" y="1557338"/>
            <a:ext cx="7150100" cy="4754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1"/>
            </a:stretch>
          </a:blip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Dosadašnja iskustva s liječenjem oboljelih od AB nisu česta, no obostrano su pozitivna, kako klijenata, tako i pružatelja usluge,</a:t>
            </a:r>
          </a:p>
          <a:p>
            <a:pPr>
              <a:buNone/>
            </a:pPr>
            <a:r>
              <a:rPr lang="hr-HR" dirty="0" smtClean="0"/>
              <a:t>   a osobito članova u pratnji koji imaju prigodu posvetiti se svome zdravlju i odmoru.</a:t>
            </a:r>
          </a:p>
          <a:p>
            <a:endParaRPr lang="hr-HR" dirty="0"/>
          </a:p>
        </p:txBody>
      </p:sp>
      <p:pic>
        <p:nvPicPr>
          <p:cNvPr id="5" name="Picture 2" descr="C:\Users\Oto\Downloads\1685274372947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014" y="875740"/>
            <a:ext cx="3848761" cy="529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OBITELJSKE SLIKE\FOTOGRAFIJE\2025\10.8. 2025\IMG_20241115_133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66"/>
            <a:ext cx="4650596" cy="6215082"/>
          </a:xfrm>
          <a:prstGeom prst="rect">
            <a:avLst/>
          </a:prstGeom>
          <a:noFill/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143985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VILA DOBRE VODE</a:t>
            </a:r>
            <a:r>
              <a:rPr lang="hr-H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…</a:t>
            </a:r>
            <a:endParaRPr lang="hr-HR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biteljske slike\Spremljene Slike\NOVE SLIKE  2010\Lik.portal slike\Kur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617" y="0"/>
            <a:ext cx="4982766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17933"/>
              </a:avLst>
            </a:prstTxWarp>
            <a:spAutoFit/>
          </a:bodyPr>
          <a:lstStyle/>
          <a:p>
            <a:pPr algn="ctr"/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HVALA NA PAŽNJI!</a:t>
            </a:r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rada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3614766" cy="4386274"/>
          </a:xfrm>
        </p:spPr>
        <p:txBody>
          <a:bodyPr/>
          <a:lstStyle/>
          <a:p>
            <a:r>
              <a:rPr lang="hr-HR" dirty="0" smtClean="0"/>
              <a:t>Ukazati na potrebu pružanja podrške </a:t>
            </a:r>
            <a:r>
              <a:rPr lang="hr-HR" dirty="0" smtClean="0"/>
              <a:t>i usluga članovima obitelji </a:t>
            </a:r>
            <a:r>
              <a:rPr lang="hr-HR" dirty="0" smtClean="0"/>
              <a:t>oboljelih </a:t>
            </a:r>
            <a:r>
              <a:rPr lang="hr-HR" dirty="0" smtClean="0"/>
              <a:t>od </a:t>
            </a:r>
            <a:r>
              <a:rPr lang="hr-HR" dirty="0" smtClean="0"/>
              <a:t>Alzheimerove bolesti kroz postojeći potencijal u zdravstvenom turizmu tijekom liječenja njihove bližnje osobe.</a:t>
            </a:r>
            <a:endParaRPr lang="hr-HR" dirty="0"/>
          </a:p>
        </p:txBody>
      </p:sp>
      <p:pic>
        <p:nvPicPr>
          <p:cNvPr id="7" name="Picture 2" descr="C:\Users\Oto\Downloads\20250831_1742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698" y="1643051"/>
            <a:ext cx="440733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za postizanje cilja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proaktivno</a:t>
            </a:r>
            <a:r>
              <a:rPr lang="hr-HR" dirty="0" smtClean="0"/>
              <a:t> promišljanje o selektivnom obliku zdravstvenog turizma koji bi bio u potpunosti prilagođen potrebama klijenata sa specifičnim </a:t>
            </a:r>
            <a:r>
              <a:rPr lang="hr-HR" dirty="0" smtClean="0"/>
              <a:t>karakteristikama – osoba </a:t>
            </a:r>
            <a:r>
              <a:rPr lang="hr-HR" dirty="0" smtClean="0"/>
              <a:t>oboljela od </a:t>
            </a:r>
            <a:r>
              <a:rPr lang="hr-HR" dirty="0" smtClean="0"/>
              <a:t>AB  i pratnja</a:t>
            </a:r>
            <a:endParaRPr lang="hr-HR" dirty="0"/>
          </a:p>
        </p:txBody>
      </p:sp>
      <p:pic>
        <p:nvPicPr>
          <p:cNvPr id="5" name="Picture 2" descr="C:\Users\Oto\Downloads\Lipički kandelab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6286544" cy="354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Klimatski balneološki čimbenici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000" dirty="0" smtClean="0"/>
              <a:t>promjena okoliša</a:t>
            </a:r>
          </a:p>
          <a:p>
            <a:r>
              <a:rPr lang="hr-HR" sz="2000" dirty="0" smtClean="0"/>
              <a:t>ambijentalna raznolikost</a:t>
            </a:r>
          </a:p>
          <a:p>
            <a:r>
              <a:rPr lang="hr-HR" sz="2000" dirty="0" smtClean="0"/>
              <a:t> izloženost drugačijim klimatskim uvjetima </a:t>
            </a:r>
          </a:p>
          <a:p>
            <a:r>
              <a:rPr lang="hr-HR" sz="2000" dirty="0" smtClean="0"/>
              <a:t>aktiviranje i podupiranje imunološkog sustava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2" descr="C:\Users\Oto\Downloads\20250831_1744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3690948" cy="2767763"/>
          </a:xfrm>
          <a:prstGeom prst="rect">
            <a:avLst/>
          </a:prstGeom>
          <a:noFill/>
        </p:spPr>
      </p:pic>
      <p:pic>
        <p:nvPicPr>
          <p:cNvPr id="8" name="Picture 2" descr="D:\OBITELJSKE SLIKE\FOTOGRAFIJE\2024\MOB. XI. 2024\IMG_20240911_12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385" y="1500174"/>
            <a:ext cx="374187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Kineziološke transformacije kroz ciljane aerobne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mogućnost provođenja aerobnih aktivnosti u prirodi odgovarajućeg intenziteta i trajanja</a:t>
            </a:r>
          </a:p>
          <a:p>
            <a:r>
              <a:rPr lang="hr-HR" dirty="0" smtClean="0"/>
              <a:t>utjecaj na aktivnost</a:t>
            </a:r>
          </a:p>
          <a:p>
            <a:pPr>
              <a:buNone/>
            </a:pPr>
            <a:r>
              <a:rPr lang="hr-HR" dirty="0" smtClean="0"/>
              <a:t>   mitohondrija</a:t>
            </a:r>
          </a:p>
          <a:p>
            <a:r>
              <a:rPr lang="hr-HR" dirty="0" smtClean="0"/>
              <a:t>edukacija obitelji oboljelih o značaju navedenog treninga</a:t>
            </a:r>
            <a:endParaRPr lang="hr-HR" dirty="0"/>
          </a:p>
        </p:txBody>
      </p:sp>
      <p:pic>
        <p:nvPicPr>
          <p:cNvPr id="5" name="Picture 2" descr="D:\Obiteljske slike\Nove Slike\Lipik 10\100CANON\100CANON\IMG_48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4" y="1350401"/>
            <a:ext cx="3616349" cy="482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Komorbiditeti</a:t>
            </a:r>
            <a:r>
              <a:rPr lang="hr-HR" dirty="0" smtClean="0"/>
              <a:t> uz AB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Osobe oboljele od Alzheimerove bolesti također imaju i druge smetnje koje nisu samo kognitivne naravi</a:t>
            </a:r>
          </a:p>
          <a:p>
            <a:r>
              <a:rPr lang="hr-HR" dirty="0" smtClean="0"/>
              <a:t>pokretljivost </a:t>
            </a:r>
          </a:p>
          <a:p>
            <a:r>
              <a:rPr lang="hr-HR" dirty="0" smtClean="0"/>
              <a:t>bolesti sustava organa za kretanje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" name="Rezervirano mjesto sadržaja 13" descr="P528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428867"/>
            <a:ext cx="4691063" cy="35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Mramorne kupke 1886.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komparativne prednosti </a:t>
            </a:r>
            <a:br>
              <a:rPr lang="hr-HR" dirty="0" smtClean="0"/>
            </a:br>
            <a:r>
              <a:rPr lang="hr-HR" dirty="0" smtClean="0"/>
              <a:t>Toplica Lipik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Dugogodišnja lječilišna tradicija</a:t>
            </a:r>
          </a:p>
          <a:p>
            <a:r>
              <a:rPr lang="hr-HR" dirty="0" smtClean="0"/>
              <a:t>educirano zdravstveno osoblje </a:t>
            </a:r>
          </a:p>
          <a:p>
            <a:r>
              <a:rPr lang="hr-HR" dirty="0" smtClean="0"/>
              <a:t>adekvatna opremljenost i prilagođenost prostora</a:t>
            </a:r>
          </a:p>
          <a:p>
            <a:r>
              <a:rPr lang="hr-HR" dirty="0" smtClean="0"/>
              <a:t>dostupnost suvremenih metoda rehabilitacije</a:t>
            </a:r>
            <a:endParaRPr lang="hr-HR" dirty="0"/>
          </a:p>
        </p:txBody>
      </p:sp>
      <p:pic>
        <p:nvPicPr>
          <p:cNvPr id="5" name="Picture 2" descr="C:\Users\Oto\Desktop\Skup Šreter\20100601003732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877" y="1285860"/>
            <a:ext cx="41728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to\Desktop\Volim Županiju\WP_20170915_19_25_5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4259569" cy="240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komparativne prednosti </a:t>
            </a:r>
            <a:br>
              <a:rPr lang="hr-HR" dirty="0" smtClean="0"/>
            </a:br>
            <a:r>
              <a:rPr lang="hr-HR" dirty="0" smtClean="0"/>
              <a:t>Toplica Lipik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terapijske procedure s klasičnom i sofisticiranom aparaturom</a:t>
            </a:r>
          </a:p>
          <a:p>
            <a:r>
              <a:rPr lang="hr-HR" dirty="0" smtClean="0"/>
              <a:t>mogućnost individualnog programiranja tretmana za osobe s Alzheimerovom bolesti – pružanje novih usluga </a:t>
            </a:r>
            <a:endParaRPr lang="hr-HR" dirty="0"/>
          </a:p>
        </p:txBody>
      </p:sp>
      <p:pic>
        <p:nvPicPr>
          <p:cNvPr id="6" name="Picture 2" descr="C:\Users\Oto\Desktop\Kurhotel 202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3429024" cy="4301969"/>
          </a:xfrm>
          <a:prstGeom prst="rect">
            <a:avLst/>
          </a:prstGeom>
          <a:noFill/>
        </p:spPr>
      </p:pic>
      <p:sp>
        <p:nvSpPr>
          <p:cNvPr id="7" name="Rezervirano mjesto sadržaja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komparativne prednosti </a:t>
            </a:r>
            <a:br>
              <a:rPr lang="hr-HR" dirty="0" smtClean="0"/>
            </a:br>
            <a:r>
              <a:rPr lang="hr-HR" dirty="0" smtClean="0"/>
              <a:t>Toplica Lipik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wellness</a:t>
            </a:r>
            <a:r>
              <a:rPr lang="hr-HR" dirty="0" smtClean="0"/>
              <a:t> </a:t>
            </a:r>
          </a:p>
          <a:p>
            <a:r>
              <a:rPr lang="hr-HR" dirty="0" smtClean="0"/>
              <a:t>balneoterapijsko iskustvo u </a:t>
            </a:r>
            <a:r>
              <a:rPr lang="hr-HR" dirty="0" err="1" smtClean="0"/>
              <a:t>neurorehabilitaciji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D:\RADOVI\FOTOGRAFIJE za radove, tablice analize\Za kupelj - Klanjec\mramorna k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517624" cy="2315759"/>
          </a:xfrm>
          <a:prstGeom prst="rect">
            <a:avLst/>
          </a:prstGeom>
          <a:noFill/>
        </p:spPr>
      </p:pic>
      <p:pic>
        <p:nvPicPr>
          <p:cNvPr id="6" name="Picture 2" descr="D:\OBITELJSKE SLIKE\FOTOGRAFIJE\2025\10.8. 2025\20250508_201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58189" y="1890107"/>
            <a:ext cx="5024474" cy="376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333</Words>
  <PresentationFormat>Prikaz na zaslonu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Oriel</vt:lpstr>
      <vt:lpstr>  SELEKTIVNI OBLIK ZDRAVSTVENOG TURIZMA - ZA OBOLJELE OD ALZHEIMEROVE BOLESTI i članove obitelji </vt:lpstr>
      <vt:lpstr>Cilj rada</vt:lpstr>
      <vt:lpstr>Uvjeti za postizanje cilja</vt:lpstr>
      <vt:lpstr>Klimatski balneološki čimbenici</vt:lpstr>
      <vt:lpstr>Kineziološke transformacije kroz ciljane aerobne aktivnosti</vt:lpstr>
      <vt:lpstr>Komorbiditeti uz AB</vt:lpstr>
      <vt:lpstr>komparativne prednosti  Toplica Lipik</vt:lpstr>
      <vt:lpstr>komparativne prednosti  Toplica Lipik</vt:lpstr>
      <vt:lpstr>komparativne prednosti  Toplica Lipik</vt:lpstr>
      <vt:lpstr>komparativne prednosti  Toplica Lipik</vt:lpstr>
      <vt:lpstr>Nadogradnja postojeće  ponude</vt:lpstr>
      <vt:lpstr>Nadogradnja postojeće ponude</vt:lpstr>
      <vt:lpstr>Sadržaji za pratnju člana obitelji</vt:lpstr>
      <vt:lpstr>  Ljekovita mineralna voda ima stalnu temperaturu izvorišta od 60°C, a u kemijskom sastavu najviše su zastupljeni fluor, natrij, kalcij, kalij i hidro-karbonat. </vt:lpstr>
      <vt:lpstr>zaključak</vt:lpstr>
      <vt:lpstr>VILA DOBRE VODE…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SELEKTIVNI OBLIK LJEČILIŠNOG TURIZMA - ZA OBOLJELE OD ALZHEIMEROVE BOLESTI </dc:title>
  <dc:creator>Senka</dc:creator>
  <cp:lastModifiedBy>Senka</cp:lastModifiedBy>
  <cp:revision>45</cp:revision>
  <dcterms:created xsi:type="dcterms:W3CDTF">2025-09-23T15:17:37Z</dcterms:created>
  <dcterms:modified xsi:type="dcterms:W3CDTF">2025-09-25T06:29:41Z</dcterms:modified>
</cp:coreProperties>
</file>