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5" r:id="rId5"/>
    <p:sldId id="273" r:id="rId6"/>
    <p:sldId id="274" r:id="rId7"/>
    <p:sldId id="276" r:id="rId8"/>
    <p:sldId id="277" r:id="rId9"/>
    <p:sldId id="278" r:id="rId10"/>
    <p:sldId id="279" r:id="rId11"/>
    <p:sldId id="280" r:id="rId12"/>
    <p:sldId id="432" r:id="rId13"/>
    <p:sldId id="434" r:id="rId14"/>
    <p:sldId id="43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14678-6E54-48ED-BA6A-6187B27489F2}" type="datetimeFigureOut">
              <a:rPr lang="hr-HR" smtClean="0"/>
              <a:t>21.9.2025.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B609A-EA6D-4270-BF56-AB3ED028AE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870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National </a:t>
            </a:r>
            <a:r>
              <a:rPr lang="hr-H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Association</a:t>
            </a:r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lang="hr-H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Continence</a:t>
            </a:r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 global forum </a:t>
            </a:r>
            <a:r>
              <a:rPr lang="hr-H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hr-H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r-H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incontinence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14881-CD3A-4DE2-AE7D-23CC9B6C1D8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80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facebook.com/centar.za.intimno.zdravlje.vukovar/" TargetMode="External"/><Relationship Id="rId7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www.instagram.com/centar.za.intimno.zdravlje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ca_esv=6d8a3612e971de9e&amp;rlz=1C1ONGR_hrHR1068HR1068&amp;cs=0&amp;sxsrf=AE3TifNTrq-MUL5PYvHVKbE8nSTfo4PK5Q%3A1758307584024&amp;q=Beta-3+agonisti&amp;sa=X&amp;ved=2ahUKEwigwZuXvuWPAxX32wIHHZTiAzgQxccNegQIEBAB&amp;mstk=AUtExfAButdIJdHkx5izzDWRK2SzLiPcYKJ3ky0Isf1PkZdFjv8yT1F749SD3ovqRSF_FzMFyn82fAy3feX99HJvUkKfz2Q53Zj7Oc0pyY0UdeJ5Z-SngZvbAtbIr7VXl0nz1cYxsLZEcMJ0NolPRUtnTXBljvxsDKdMteyZAoSQQxgbEANJPUZ0OCsk98nWmONJoQ9wJwICSNiXZc7ZlqXxSNxX384g2tXjOH1w-gKpMXRiIorcm992hUGVa4DONwftdfPmHxOjqiYoz9-XhknM4vxX&amp;csui=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B7A458-6A6E-5B80-88DE-E64E86F7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288025"/>
            <a:ext cx="7766936" cy="3087330"/>
          </a:xfrm>
        </p:spPr>
        <p:txBody>
          <a:bodyPr/>
          <a:lstStyle/>
          <a:p>
            <a:r>
              <a:rPr lang="hr-HR" dirty="0"/>
              <a:t>Urinarna inkontinencija kod osoba sa demencijom </a:t>
            </a:r>
            <a:br>
              <a:rPr lang="hr-HR" dirty="0"/>
            </a:br>
            <a:r>
              <a:rPr lang="hr-HR" dirty="0"/>
              <a:t> 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A772C0A-FFF8-3EE0-0706-B9D31378C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608440"/>
            <a:ext cx="7766936" cy="1691148"/>
          </a:xfrm>
        </p:spPr>
        <p:txBody>
          <a:bodyPr>
            <a:normAutofit/>
          </a:bodyPr>
          <a:lstStyle/>
          <a:p>
            <a:r>
              <a:rPr lang="hr-HR" dirty="0"/>
              <a:t>Mirjana </a:t>
            </a:r>
            <a:r>
              <a:rPr lang="hr-HR" dirty="0" err="1"/>
              <a:t>Semenić</a:t>
            </a:r>
            <a:r>
              <a:rPr lang="hr-HR" dirty="0"/>
              <a:t> Rutko</a:t>
            </a:r>
            <a:r>
              <a:rPr lang="hr-HR" baseline="30000" dirty="0"/>
              <a:t>1,2</a:t>
            </a:r>
            <a:r>
              <a:rPr lang="hr-HR" dirty="0"/>
              <a:t> i Zvonimir Užarević</a:t>
            </a:r>
            <a:r>
              <a:rPr lang="hr-HR" baseline="30000" dirty="0"/>
              <a:t>2</a:t>
            </a:r>
            <a:endParaRPr lang="hr-HR" dirty="0"/>
          </a:p>
          <a:p>
            <a:r>
              <a:rPr lang="hr-HR" baseline="30000" dirty="0"/>
              <a:t>1</a:t>
            </a:r>
            <a:r>
              <a:rPr lang="hr-HR" dirty="0"/>
              <a:t>Specijalistička ginekološka ordinacija, Vukovar, Hrvatska</a:t>
            </a:r>
          </a:p>
          <a:p>
            <a:r>
              <a:rPr lang="hr-HR" baseline="30000" dirty="0"/>
              <a:t>2</a:t>
            </a:r>
            <a:r>
              <a:rPr lang="hr-HR" dirty="0"/>
              <a:t>Fakultet za odgojne i obrazovne znanosti, Sveučilište Josipa Jurja Strossmayera u Osijeku, Osijek, Hrvatska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7B7399B-2104-2FBC-9A72-02A2757AA0A2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7.Regionalna konferencija o Alzheimerovoj bolesti sa međunarodnim sudjelovanjem, „Izazovi u skrbi i liječenju pacijenata sa demencijom–kompleksni pacijenti”; Lipik, 26.09.2025</a:t>
            </a:r>
          </a:p>
        </p:txBody>
      </p:sp>
    </p:spTree>
    <p:extLst>
      <p:ext uri="{BB962C8B-B14F-4D97-AF65-F5344CB8AC3E}">
        <p14:creationId xmlns:p14="http://schemas.microsoft.com/office/powerpoint/2010/main" val="168749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ABC442-BFA4-7579-5808-4CF8285F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6748"/>
          </a:xfrm>
        </p:spPr>
        <p:txBody>
          <a:bodyPr>
            <a:normAutofit fontScale="90000"/>
          </a:bodyPr>
          <a:lstStyle/>
          <a:p>
            <a:r>
              <a:rPr lang="hr-HR" dirty="0"/>
              <a:t>Kvaliteta života i njega pacijenata sa AD i UI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772CE8-AB9F-9F6F-1E50-9F26A19D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6349"/>
            <a:ext cx="8596668" cy="4655014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 -   disfunkcija mokraćnog mjehura uz moždani udar i </a:t>
            </a:r>
            <a:r>
              <a:rPr lang="hr-HR" dirty="0" err="1"/>
              <a:t>Multiplu</a:t>
            </a:r>
            <a:r>
              <a:rPr lang="hr-HR" dirty="0"/>
              <a:t> sklerozu je najčešći uzrok poremećaja kvalitete života </a:t>
            </a:r>
          </a:p>
          <a:p>
            <a:pPr marL="0" indent="0">
              <a:buNone/>
            </a:pPr>
            <a:r>
              <a:rPr lang="hr-HR" dirty="0"/>
              <a:t>-    UI i demencija su najčešći uzroci smještaja osobe  u domove za njegu</a:t>
            </a:r>
          </a:p>
          <a:p>
            <a:pPr marL="0" indent="0">
              <a:buNone/>
            </a:pPr>
            <a:r>
              <a:rPr lang="hr-HR" dirty="0"/>
              <a:t>-    U domovima preko 80% štićenika sa demencijom ima i UI</a:t>
            </a:r>
          </a:p>
          <a:p>
            <a:pPr marL="0" indent="0">
              <a:buNone/>
            </a:pPr>
            <a:r>
              <a:rPr lang="hr-HR" dirty="0"/>
              <a:t>-     osobe na kućnoj njezi u manjoj mjeri razvijaju UI 35% </a:t>
            </a:r>
          </a:p>
          <a:p>
            <a:pPr marL="0" indent="0">
              <a:buNone/>
            </a:pPr>
            <a:r>
              <a:rPr lang="hr-HR" dirty="0"/>
              <a:t>-    terapija lijekovima je otežana jer lijekovi za liječenje UI otežavaju simptome AD </a:t>
            </a:r>
          </a:p>
          <a:p>
            <a:pPr>
              <a:buFontTx/>
              <a:buChar char="-"/>
            </a:pPr>
            <a:r>
              <a:rPr lang="hr-HR" dirty="0"/>
              <a:t>Otežana suradnja pacijenata </a:t>
            </a:r>
          </a:p>
          <a:p>
            <a:pPr>
              <a:buFontTx/>
              <a:buChar char="-"/>
            </a:pPr>
            <a:r>
              <a:rPr lang="hr-HR" dirty="0"/>
              <a:t>Najbolje se pokazalo potaknuto mokrenje kada se u određeno vrijeme pacijenta navede na mokrenje što je smanjilo teškoće sa UI na 30%</a:t>
            </a:r>
          </a:p>
          <a:p>
            <a:pPr marL="0" indent="0">
              <a:buNone/>
            </a:pPr>
            <a:r>
              <a:rPr lang="hr-HR" dirty="0"/>
              <a:t>-   Elektromagnetna stimulacija se nije pokazala kao rješenje jer pacijenti sa AD ne mogu surađivati i postaju još više agitirani što još više dokazuje da je UI funkcionalna a nije uzrokovana slabošću mišića dna male zdjelice 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21B91DB-6E7E-DD70-B483-BA0022CD315D}"/>
              </a:ext>
            </a:extLst>
          </p:cNvPr>
          <p:cNvSpPr txBox="1"/>
          <p:nvPr/>
        </p:nvSpPr>
        <p:spPr>
          <a:xfrm>
            <a:off x="0" y="618652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7.Regionalna konferencija o Alzheimerovoj bolesti sa međunarodnim sudjelovanjem, „Izazovi u skrbi i liječenju pacijenata sa demencijom–kompleksni pacijenti”; Lipik, 26.09.2025</a:t>
            </a:r>
          </a:p>
        </p:txBody>
      </p:sp>
    </p:spTree>
    <p:extLst>
      <p:ext uri="{BB962C8B-B14F-4D97-AF65-F5344CB8AC3E}">
        <p14:creationId xmlns:p14="http://schemas.microsoft.com/office/powerpoint/2010/main" val="1384553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FD2DA3-757E-C88D-27B6-8238F475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057B19-F46D-0480-8546-BA3DCE5C7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4335"/>
            <a:ext cx="8596668" cy="4537027"/>
          </a:xfrm>
        </p:spPr>
        <p:txBody>
          <a:bodyPr/>
          <a:lstStyle/>
          <a:p>
            <a:r>
              <a:rPr lang="hr-HR" sz="2400" dirty="0"/>
              <a:t>Pacijenti sa Alzheimerovom bolesti i drugim oblicima demencija u gotovo 80 % slučajeva imaju neki od oblika Urinarne inkontinencije . Kako je suradnja pacijenata otežana, otežano je i provođenje ispitivanja ali terapija kojom bi se ovim pacijentima pomoglo i poboljšala kvaliteta života.</a:t>
            </a:r>
          </a:p>
          <a:p>
            <a:r>
              <a:rPr lang="hr-HR" sz="2400" dirty="0"/>
              <a:t>Najčešće se radi njega ovih pacijenata uz pomoć </a:t>
            </a:r>
            <a:r>
              <a:rPr lang="hr-HR" sz="2400" dirty="0" err="1"/>
              <a:t>eložaka</a:t>
            </a:r>
            <a:r>
              <a:rPr lang="hr-HR" sz="2400" dirty="0"/>
              <a:t> i pelena za inkontinenciju  uz stalnu skrb 24-satnu.</a:t>
            </a:r>
          </a:p>
          <a:p>
            <a:r>
              <a:rPr lang="hr-HR" sz="2400" dirty="0"/>
              <a:t>Potrebno je dalje ispitivanje i suradnja multidisciplinarna kako bi se našlo najbolje rješenje za ove pacijente ali i smanjili troškovi i poboljšala skrb.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B7B3430-EFEC-5E67-FD07-0CAE6FA2C3F4}"/>
              </a:ext>
            </a:extLst>
          </p:cNvPr>
          <p:cNvSpPr txBox="1"/>
          <p:nvPr/>
        </p:nvSpPr>
        <p:spPr>
          <a:xfrm>
            <a:off x="0" y="618652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7.Regionalna konferencija o Alzheimerovoj bolesti sa međunarodnim sudjelovanjem, „Izazovi u skrbi i liječenju pacijenata sa demencijom–kompleksni pacijenti”; Lipik, 26.09.2025</a:t>
            </a:r>
          </a:p>
        </p:txBody>
      </p:sp>
    </p:spTree>
    <p:extLst>
      <p:ext uri="{BB962C8B-B14F-4D97-AF65-F5344CB8AC3E}">
        <p14:creationId xmlns:p14="http://schemas.microsoft.com/office/powerpoint/2010/main" val="2652993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Font, logotip, grafika, tekst&#10;&#10;Opis je automatski generiran">
            <a:extLst>
              <a:ext uri="{FF2B5EF4-FFF2-40B4-BE49-F238E27FC236}">
                <a16:creationId xmlns:a16="http://schemas.microsoft.com/office/drawing/2014/main" id="{18E3DB54-122D-33C8-715F-53B23F1CC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128" y="3001965"/>
            <a:ext cx="4005073" cy="4005073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9FB4-6442-4EE9-A2AB-780C43ED792A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8FBBDE9D-A2B5-8EB6-EBC5-20A2A402397F}"/>
              </a:ext>
            </a:extLst>
          </p:cNvPr>
          <p:cNvSpPr txBox="1">
            <a:spLocks/>
          </p:cNvSpPr>
          <p:nvPr/>
        </p:nvSpPr>
        <p:spPr>
          <a:xfrm>
            <a:off x="1522029" y="693613"/>
            <a:ext cx="9147940" cy="508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900" dirty="0">
                <a:latin typeface="Open Sans" panose="020B0606030504020204" pitchFamily="34" charset="0"/>
              </a:rPr>
              <a:t>ZAHVALJUJEM NA PAŽNJI</a:t>
            </a:r>
            <a:endParaRPr lang="hr-HR" sz="2900" dirty="0"/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id="{0DD17AB3-7772-96AF-884B-FBDCF72DB9F6}"/>
              </a:ext>
            </a:extLst>
          </p:cNvPr>
          <p:cNvSpPr txBox="1">
            <a:spLocks/>
          </p:cNvSpPr>
          <p:nvPr/>
        </p:nvSpPr>
        <p:spPr>
          <a:xfrm>
            <a:off x="1522029" y="1843257"/>
            <a:ext cx="9147940" cy="13243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>
                <a:latin typeface="Open Sans" panose="020B0606030504020204" pitchFamily="34" charset="0"/>
              </a:rPr>
              <a:t>Mirjana </a:t>
            </a:r>
            <a:r>
              <a:rPr lang="hr-HR" sz="2000" b="1" dirty="0" err="1">
                <a:latin typeface="Open Sans" panose="020B0606030504020204" pitchFamily="34" charset="0"/>
              </a:rPr>
              <a:t>Semenić</a:t>
            </a:r>
            <a:r>
              <a:rPr lang="hr-HR" sz="2000" b="1" dirty="0">
                <a:latin typeface="Open Sans" panose="020B0606030504020204" pitchFamily="34" charset="0"/>
              </a:rPr>
              <a:t> </a:t>
            </a:r>
            <a:r>
              <a:rPr lang="hr-HR" sz="2000" b="1" dirty="0" err="1">
                <a:latin typeface="Open Sans" panose="020B0606030504020204" pitchFamily="34" charset="0"/>
              </a:rPr>
              <a:t>Rutko</a:t>
            </a:r>
            <a:r>
              <a:rPr lang="hr-HR" sz="2000" b="1" dirty="0">
                <a:latin typeface="Open Sans" panose="020B0606030504020204" pitchFamily="34" charset="0"/>
              </a:rPr>
              <a:t> </a:t>
            </a:r>
            <a:r>
              <a:rPr lang="hr-HR" sz="2000" b="1" dirty="0" err="1">
                <a:latin typeface="Open Sans" panose="020B0606030504020204" pitchFamily="34" charset="0"/>
              </a:rPr>
              <a:t>dr.med</a:t>
            </a:r>
            <a:r>
              <a:rPr lang="hr-HR" sz="2000" b="1" dirty="0">
                <a:latin typeface="Open Sans" panose="020B0606030504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hr-HR" sz="2000" dirty="0">
                <a:latin typeface="arial" panose="020B0604020202020204" pitchFamily="34" charset="0"/>
              </a:rPr>
              <a:t>specijalist ginekologije i </a:t>
            </a:r>
            <a:r>
              <a:rPr lang="hr-HR" sz="2000" dirty="0" err="1">
                <a:latin typeface="arial" panose="020B0604020202020204" pitchFamily="34" charset="0"/>
              </a:rPr>
              <a:t>porodništva</a:t>
            </a:r>
            <a:endParaRPr lang="hr-HR" sz="2000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hr-HR" sz="2000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sz="2000" b="1" dirty="0">
                <a:latin typeface="Open Sans" panose="020B0606030504020204" pitchFamily="34" charset="0"/>
                <a:hlinkClick r:id="rId3"/>
              </a:rPr>
              <a:t>https://www.facebook.com/centar.za.intimno.zdravlje.vukovar/</a:t>
            </a:r>
            <a:r>
              <a:rPr lang="hr-HR" sz="2000" b="1" dirty="0">
                <a:latin typeface="Open Sans" panose="020B0606030504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hr-HR" sz="2000" b="1" dirty="0">
                <a:latin typeface="Open Sans" panose="020B0606030504020204" pitchFamily="34" charset="0"/>
                <a:hlinkClick r:id="rId4"/>
              </a:rPr>
              <a:t>https://www.instagram.com/centar.za.intimno.zdravlje/</a:t>
            </a:r>
            <a:r>
              <a:rPr lang="hr-HR" sz="2000" b="1" dirty="0">
                <a:latin typeface="Open Sans" panose="020B0606030504020204" pitchFamily="34" charset="0"/>
              </a:rPr>
              <a:t>  </a:t>
            </a:r>
          </a:p>
          <a:p>
            <a:pPr marL="0" indent="0" algn="ctr">
              <a:buNone/>
            </a:pPr>
            <a:endParaRPr lang="hr-HR" sz="20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BA84F15-3A6A-2DD8-3C2D-80D1FB40B8AE}"/>
              </a:ext>
            </a:extLst>
          </p:cNvPr>
          <p:cNvSpPr txBox="1"/>
          <p:nvPr/>
        </p:nvSpPr>
        <p:spPr>
          <a:xfrm>
            <a:off x="0" y="618652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7.Regionalna konferencija o Alzheimerovoj bolesti sa međunarodnim sudjelovanjem, „Izazovi u skrbi i liječenju pacijenata sa demencijom–kompleksni pacijenti”; Lipik, 26.09.2025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56ABFFE-5F88-55AF-EA29-1C243E661AE3}"/>
              </a:ext>
            </a:extLst>
          </p:cNvPr>
          <p:cNvSpPr txBox="1"/>
          <p:nvPr/>
        </p:nvSpPr>
        <p:spPr>
          <a:xfrm>
            <a:off x="3013587" y="3137790"/>
            <a:ext cx="6125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r-HR" sz="1800" b="1" dirty="0">
                <a:latin typeface="Open Sans" panose="020B0606030504020204" pitchFamily="34" charset="0"/>
              </a:rPr>
              <a:t>Tel 032/450 800 ,GSM 0989035666</a:t>
            </a:r>
          </a:p>
          <a:p>
            <a:pPr marL="0" indent="0" algn="ctr">
              <a:buNone/>
            </a:pPr>
            <a:r>
              <a:rPr lang="hr-HR" sz="1800" b="1" dirty="0">
                <a:latin typeface="Open Sans" panose="020B0606030504020204" pitchFamily="34" charset="0"/>
              </a:rPr>
              <a:t>Mail: ginsemenicrutko@gmail.com</a:t>
            </a:r>
          </a:p>
        </p:txBody>
      </p:sp>
      <p:pic>
        <p:nvPicPr>
          <p:cNvPr id="6" name="Picture 2" descr="30-minutno rješenje za urinarnu inkontinenciju">
            <a:extLst>
              <a:ext uri="{FF2B5EF4-FFF2-40B4-BE49-F238E27FC236}">
                <a16:creationId xmlns:a16="http://schemas.microsoft.com/office/drawing/2014/main" id="{2BCE8DC7-6C47-4AF8-FE44-BC5717DC3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579" y="3808355"/>
            <a:ext cx="4058421" cy="23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undefined">
            <a:extLst>
              <a:ext uri="{FF2B5EF4-FFF2-40B4-BE49-F238E27FC236}">
                <a16:creationId xmlns:a16="http://schemas.microsoft.com/office/drawing/2014/main" id="{AAFFA4E2-7CF7-10D4-F2F4-4E2D988D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214" y="1027262"/>
            <a:ext cx="2104103" cy="275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2208F50-F0A9-E5AD-4FC6-5BB6CBF86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59194"/>
            <a:ext cx="3455987" cy="353224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532243F-58AA-634C-D03D-E5CE09E7C6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972"/>
            <a:ext cx="2903312" cy="91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5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E45EA8-4329-7DF7-83B5-655BCCC0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5472"/>
            <a:ext cx="8596668" cy="658760"/>
          </a:xfrm>
        </p:spPr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E78D25-DE92-1C28-924E-86D19517C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45575"/>
            <a:ext cx="10669092" cy="60124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 err="1"/>
              <a:t>Aoki</a:t>
            </a:r>
            <a:r>
              <a:rPr lang="hr-HR" dirty="0"/>
              <a:t>, Y., Brown, H. W., </a:t>
            </a:r>
            <a:r>
              <a:rPr lang="hr-HR" dirty="0" err="1"/>
              <a:t>Brubaker</a:t>
            </a:r>
            <a:r>
              <a:rPr lang="hr-HR" dirty="0"/>
              <a:t>, L., </a:t>
            </a:r>
            <a:r>
              <a:rPr lang="hr-HR" dirty="0" err="1"/>
              <a:t>Cornu</a:t>
            </a:r>
            <a:r>
              <a:rPr lang="hr-HR" dirty="0"/>
              <a:t>, J. N., Daly, J. O., &amp; Cartwright, R. (2017). </a:t>
            </a:r>
            <a:r>
              <a:rPr lang="hr-HR" dirty="0" err="1"/>
              <a:t>Urinary</a:t>
            </a:r>
            <a:r>
              <a:rPr lang="hr-HR" dirty="0"/>
              <a:t> </a:t>
            </a:r>
            <a:r>
              <a:rPr lang="hr-HR" dirty="0" err="1"/>
              <a:t>incontinence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women</a:t>
            </a:r>
            <a:r>
              <a:rPr lang="hr-HR" dirty="0"/>
              <a:t>. </a:t>
            </a:r>
            <a:r>
              <a:rPr lang="hr-HR" i="1" dirty="0"/>
              <a:t>Nature </a:t>
            </a:r>
            <a:r>
              <a:rPr lang="hr-HR" i="1" dirty="0" err="1"/>
              <a:t>reviews</a:t>
            </a:r>
            <a:r>
              <a:rPr lang="hr-HR" i="1" dirty="0"/>
              <a:t> </a:t>
            </a:r>
            <a:r>
              <a:rPr lang="hr-HR" i="1" dirty="0" err="1"/>
              <a:t>Disease</a:t>
            </a:r>
            <a:r>
              <a:rPr lang="hr-HR" i="1" dirty="0"/>
              <a:t> </a:t>
            </a:r>
            <a:r>
              <a:rPr lang="hr-HR" i="1" dirty="0" err="1"/>
              <a:t>primers</a:t>
            </a:r>
            <a:r>
              <a:rPr lang="hr-HR" dirty="0"/>
              <a:t>, </a:t>
            </a:r>
            <a:r>
              <a:rPr lang="hr-HR" i="1" dirty="0"/>
              <a:t>3</a:t>
            </a:r>
            <a:r>
              <a:rPr lang="hr-HR" dirty="0"/>
              <a:t>(1), 1-20.</a:t>
            </a:r>
          </a:p>
          <a:p>
            <a:r>
              <a:rPr lang="hr-HR" dirty="0" err="1"/>
              <a:t>Bartolone</a:t>
            </a:r>
            <a:r>
              <a:rPr lang="hr-HR" dirty="0"/>
              <a:t>, S. N., </a:t>
            </a:r>
            <a:r>
              <a:rPr lang="hr-HR" dirty="0" err="1"/>
              <a:t>Sharma</a:t>
            </a:r>
            <a:r>
              <a:rPr lang="hr-HR" dirty="0"/>
              <a:t>, P., </a:t>
            </a:r>
            <a:r>
              <a:rPr lang="hr-HR" dirty="0" err="1"/>
              <a:t>Chancellor</a:t>
            </a:r>
            <a:r>
              <a:rPr lang="hr-HR" dirty="0"/>
              <a:t>, M. B., &amp; </a:t>
            </a:r>
            <a:r>
              <a:rPr lang="hr-HR" dirty="0" err="1"/>
              <a:t>Lamb</a:t>
            </a:r>
            <a:r>
              <a:rPr lang="hr-HR" dirty="0"/>
              <a:t>, L. E. (2021). </a:t>
            </a:r>
            <a:r>
              <a:rPr lang="hr-HR" dirty="0" err="1"/>
              <a:t>Urinary</a:t>
            </a:r>
            <a:r>
              <a:rPr lang="hr-HR" dirty="0"/>
              <a:t> </a:t>
            </a:r>
            <a:r>
              <a:rPr lang="hr-HR" dirty="0" err="1"/>
              <a:t>incontinence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Alzheimer’s</a:t>
            </a:r>
            <a:r>
              <a:rPr lang="hr-HR" dirty="0"/>
              <a:t> </a:t>
            </a:r>
            <a:r>
              <a:rPr lang="hr-HR" dirty="0" err="1"/>
              <a:t>disease</a:t>
            </a:r>
            <a:r>
              <a:rPr lang="hr-HR" dirty="0"/>
              <a:t>: </a:t>
            </a:r>
            <a:r>
              <a:rPr lang="hr-HR" dirty="0" err="1"/>
              <a:t>Insights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patients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preclinical</a:t>
            </a:r>
            <a:r>
              <a:rPr lang="hr-HR" dirty="0"/>
              <a:t> </a:t>
            </a:r>
            <a:r>
              <a:rPr lang="hr-HR" dirty="0" err="1"/>
              <a:t>models</a:t>
            </a:r>
            <a:r>
              <a:rPr lang="hr-HR" dirty="0"/>
              <a:t>. </a:t>
            </a:r>
            <a:r>
              <a:rPr lang="hr-HR" i="1" dirty="0" err="1"/>
              <a:t>Frontiers</a:t>
            </a:r>
            <a:r>
              <a:rPr lang="hr-HR" i="1" dirty="0"/>
              <a:t> </a:t>
            </a:r>
            <a:r>
              <a:rPr lang="hr-HR" i="1" dirty="0" err="1"/>
              <a:t>in</a:t>
            </a:r>
            <a:r>
              <a:rPr lang="hr-HR" i="1" dirty="0"/>
              <a:t> </a:t>
            </a:r>
            <a:r>
              <a:rPr lang="hr-HR" i="1" dirty="0" err="1"/>
              <a:t>Aging</a:t>
            </a:r>
            <a:r>
              <a:rPr lang="hr-HR" i="1" dirty="0"/>
              <a:t> </a:t>
            </a:r>
            <a:r>
              <a:rPr lang="hr-HR" i="1" dirty="0" err="1"/>
              <a:t>Neuroscience</a:t>
            </a:r>
            <a:r>
              <a:rPr lang="hr-HR" dirty="0"/>
              <a:t>, </a:t>
            </a:r>
            <a:r>
              <a:rPr lang="hr-HR" i="1" dirty="0"/>
              <a:t>13</a:t>
            </a:r>
            <a:r>
              <a:rPr lang="hr-HR" dirty="0"/>
              <a:t>, 777819.</a:t>
            </a:r>
          </a:p>
          <a:p>
            <a:r>
              <a:rPr lang="hr-HR" dirty="0"/>
              <a:t>Chang, C. W., Juan, Y. S., Yang, Y. H., &amp; Lee, H. Y. (2021).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relationship</a:t>
            </a:r>
            <a:r>
              <a:rPr lang="hr-HR" dirty="0"/>
              <a:t> </a:t>
            </a:r>
            <a:r>
              <a:rPr lang="hr-HR" dirty="0" err="1"/>
              <a:t>between</a:t>
            </a:r>
            <a:r>
              <a:rPr lang="hr-HR" dirty="0"/>
              <a:t> </a:t>
            </a:r>
            <a:r>
              <a:rPr lang="hr-HR" dirty="0" err="1"/>
              <a:t>lower</a:t>
            </a:r>
            <a:r>
              <a:rPr lang="hr-HR" dirty="0"/>
              <a:t> </a:t>
            </a:r>
            <a:r>
              <a:rPr lang="hr-HR" dirty="0" err="1"/>
              <a:t>urinary</a:t>
            </a:r>
            <a:r>
              <a:rPr lang="hr-HR" dirty="0"/>
              <a:t> </a:t>
            </a:r>
            <a:r>
              <a:rPr lang="hr-HR" dirty="0" err="1"/>
              <a:t>tract</a:t>
            </a:r>
            <a:r>
              <a:rPr lang="hr-HR" dirty="0"/>
              <a:t> </a:t>
            </a:r>
            <a:r>
              <a:rPr lang="hr-HR" dirty="0" err="1"/>
              <a:t>symptoms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severity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Alzheimer’s</a:t>
            </a:r>
            <a:r>
              <a:rPr lang="hr-HR" dirty="0"/>
              <a:t> </a:t>
            </a:r>
            <a:r>
              <a:rPr lang="hr-HR" dirty="0" err="1"/>
              <a:t>disease</a:t>
            </a:r>
            <a:r>
              <a:rPr lang="hr-HR" dirty="0"/>
              <a:t>. </a:t>
            </a:r>
            <a:r>
              <a:rPr lang="hr-HR" i="1" dirty="0"/>
              <a:t>American Journal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Alzheimer's</a:t>
            </a:r>
            <a:r>
              <a:rPr lang="hr-HR" i="1" dirty="0"/>
              <a:t> </a:t>
            </a:r>
            <a:r>
              <a:rPr lang="hr-HR" i="1" dirty="0" err="1"/>
              <a:t>Disease</a:t>
            </a:r>
            <a:r>
              <a:rPr lang="hr-HR" i="1" dirty="0"/>
              <a:t> &amp; </a:t>
            </a:r>
            <a:r>
              <a:rPr lang="hr-HR" i="1" dirty="0" err="1"/>
              <a:t>Other</a:t>
            </a:r>
            <a:r>
              <a:rPr lang="hr-HR" i="1" dirty="0"/>
              <a:t> </a:t>
            </a:r>
            <a:r>
              <a:rPr lang="hr-HR" i="1" dirty="0" err="1"/>
              <a:t>Dementias</a:t>
            </a:r>
            <a:r>
              <a:rPr lang="hr-HR" i="1" dirty="0"/>
              <a:t>®</a:t>
            </a:r>
            <a:r>
              <a:rPr lang="hr-HR" dirty="0"/>
              <a:t>, </a:t>
            </a:r>
            <a:r>
              <a:rPr lang="hr-HR" i="1" dirty="0"/>
              <a:t>36</a:t>
            </a:r>
            <a:r>
              <a:rPr lang="hr-HR" dirty="0"/>
              <a:t>, 1533317521992657.</a:t>
            </a:r>
          </a:p>
          <a:p>
            <a:r>
              <a:rPr lang="hr-HR" dirty="0" err="1"/>
              <a:t>Diokno</a:t>
            </a:r>
            <a:r>
              <a:rPr lang="hr-HR" dirty="0"/>
              <a:t>, A. C., </a:t>
            </a:r>
            <a:r>
              <a:rPr lang="hr-HR" dirty="0" err="1"/>
              <a:t>Brock</a:t>
            </a:r>
            <a:r>
              <a:rPr lang="hr-HR" dirty="0"/>
              <a:t>, B. M., Brown, M. B., &amp; </a:t>
            </a:r>
            <a:r>
              <a:rPr lang="hr-HR" dirty="0" err="1"/>
              <a:t>Herzog</a:t>
            </a:r>
            <a:r>
              <a:rPr lang="hr-HR" dirty="0"/>
              <a:t>, A. R. (1986). </a:t>
            </a:r>
            <a:r>
              <a:rPr lang="hr-HR" dirty="0" err="1"/>
              <a:t>Prevalence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urinary</a:t>
            </a:r>
            <a:r>
              <a:rPr lang="hr-HR" dirty="0"/>
              <a:t> </a:t>
            </a:r>
            <a:r>
              <a:rPr lang="hr-HR" dirty="0" err="1"/>
              <a:t>incontinence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urological</a:t>
            </a:r>
            <a:r>
              <a:rPr lang="hr-HR" dirty="0"/>
              <a:t> </a:t>
            </a:r>
            <a:r>
              <a:rPr lang="hr-HR" dirty="0" err="1"/>
              <a:t>symptoms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noninstitutionalized</a:t>
            </a:r>
            <a:r>
              <a:rPr lang="hr-HR" dirty="0"/>
              <a:t> </a:t>
            </a:r>
            <a:r>
              <a:rPr lang="hr-HR" dirty="0" err="1"/>
              <a:t>elderly</a:t>
            </a:r>
            <a:r>
              <a:rPr lang="hr-HR" dirty="0"/>
              <a:t>. </a:t>
            </a:r>
            <a:r>
              <a:rPr lang="hr-HR" i="1" dirty="0" err="1"/>
              <a:t>The</a:t>
            </a:r>
            <a:r>
              <a:rPr lang="hr-HR" i="1" dirty="0"/>
              <a:t> Journal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urology</a:t>
            </a:r>
            <a:r>
              <a:rPr lang="hr-HR" dirty="0"/>
              <a:t>, </a:t>
            </a:r>
            <a:r>
              <a:rPr lang="hr-HR" i="1" dirty="0"/>
              <a:t>136</a:t>
            </a:r>
            <a:r>
              <a:rPr lang="hr-HR" dirty="0"/>
              <a:t>(5), 1021-1025.</a:t>
            </a:r>
          </a:p>
          <a:p>
            <a:r>
              <a:rPr lang="hr-HR" dirty="0" err="1"/>
              <a:t>Duffy</a:t>
            </a:r>
            <a:r>
              <a:rPr lang="hr-HR" dirty="0"/>
              <a:t>, L. M. (1990). </a:t>
            </a:r>
            <a:r>
              <a:rPr lang="hr-HR" dirty="0" err="1"/>
              <a:t>Helping</a:t>
            </a:r>
            <a:r>
              <a:rPr lang="hr-HR" dirty="0"/>
              <a:t> </a:t>
            </a:r>
            <a:r>
              <a:rPr lang="hr-HR" dirty="0" err="1"/>
              <a:t>caregivers</a:t>
            </a:r>
            <a:r>
              <a:rPr lang="hr-HR" dirty="0"/>
              <a:t> </a:t>
            </a:r>
            <a:r>
              <a:rPr lang="hr-HR" dirty="0" err="1"/>
              <a:t>cope</a:t>
            </a:r>
            <a:r>
              <a:rPr lang="hr-HR" dirty="0"/>
              <a:t>: </a:t>
            </a:r>
            <a:r>
              <a:rPr lang="hr-HR" dirty="0" err="1"/>
              <a:t>managing</a:t>
            </a:r>
            <a:r>
              <a:rPr lang="hr-HR" dirty="0"/>
              <a:t> </a:t>
            </a:r>
            <a:r>
              <a:rPr lang="hr-HR" dirty="0" err="1"/>
              <a:t>urinary</a:t>
            </a:r>
            <a:r>
              <a:rPr lang="hr-HR" dirty="0"/>
              <a:t> </a:t>
            </a:r>
            <a:r>
              <a:rPr lang="hr-HR" dirty="0" err="1"/>
              <a:t>incontinence</a:t>
            </a:r>
            <a:r>
              <a:rPr lang="hr-HR" dirty="0"/>
              <a:t> </a:t>
            </a:r>
            <a:r>
              <a:rPr lang="hr-HR" dirty="0" err="1"/>
              <a:t>associated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Alzheimer's</a:t>
            </a:r>
            <a:r>
              <a:rPr lang="hr-HR" dirty="0"/>
              <a:t> </a:t>
            </a:r>
            <a:r>
              <a:rPr lang="hr-HR" dirty="0" err="1"/>
              <a:t>disease</a:t>
            </a:r>
            <a:r>
              <a:rPr lang="hr-HR" dirty="0"/>
              <a:t>. </a:t>
            </a:r>
            <a:r>
              <a:rPr lang="hr-HR" i="1" dirty="0"/>
              <a:t>Journal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Enterostomal</a:t>
            </a:r>
            <a:r>
              <a:rPr lang="hr-HR" i="1" dirty="0"/>
              <a:t> </a:t>
            </a:r>
            <a:r>
              <a:rPr lang="hr-HR" i="1" dirty="0" err="1"/>
              <a:t>Therapy</a:t>
            </a:r>
            <a:r>
              <a:rPr lang="hr-HR" dirty="0"/>
              <a:t>, </a:t>
            </a:r>
            <a:r>
              <a:rPr lang="hr-HR" i="1" dirty="0"/>
              <a:t>17</a:t>
            </a:r>
            <a:r>
              <a:rPr lang="hr-HR" dirty="0"/>
              <a:t>(2), 87-93.</a:t>
            </a:r>
          </a:p>
          <a:p>
            <a:r>
              <a:rPr lang="hr-HR" dirty="0" err="1"/>
              <a:t>Hägglund</a:t>
            </a:r>
            <a:r>
              <a:rPr lang="hr-HR" dirty="0"/>
              <a:t>, D. (2010). A </a:t>
            </a:r>
            <a:r>
              <a:rPr lang="hr-HR" dirty="0" err="1"/>
              <a:t>systematic</a:t>
            </a:r>
            <a:r>
              <a:rPr lang="hr-HR" dirty="0"/>
              <a:t> literature </a:t>
            </a:r>
            <a:r>
              <a:rPr lang="hr-HR" dirty="0" err="1"/>
              <a:t>review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incontinence</a:t>
            </a:r>
            <a:r>
              <a:rPr lang="hr-HR" dirty="0"/>
              <a:t> care for </a:t>
            </a:r>
            <a:r>
              <a:rPr lang="hr-HR" dirty="0" err="1"/>
              <a:t>persons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dementia</a:t>
            </a:r>
            <a:r>
              <a:rPr lang="hr-HR" dirty="0"/>
              <a:t>: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research</a:t>
            </a:r>
            <a:r>
              <a:rPr lang="hr-HR" dirty="0"/>
              <a:t> </a:t>
            </a:r>
            <a:r>
              <a:rPr lang="hr-HR" dirty="0" err="1"/>
              <a:t>evidence</a:t>
            </a:r>
            <a:r>
              <a:rPr lang="hr-HR" dirty="0"/>
              <a:t>. </a:t>
            </a:r>
            <a:r>
              <a:rPr lang="hr-HR" i="1" dirty="0"/>
              <a:t>Journal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Clinical</a:t>
            </a:r>
            <a:r>
              <a:rPr lang="hr-HR" i="1" dirty="0"/>
              <a:t> </a:t>
            </a:r>
            <a:r>
              <a:rPr lang="hr-HR" i="1" dirty="0" err="1"/>
              <a:t>Nursing</a:t>
            </a:r>
            <a:r>
              <a:rPr lang="hr-HR" dirty="0"/>
              <a:t>, </a:t>
            </a:r>
            <a:r>
              <a:rPr lang="hr-HR" i="1" dirty="0"/>
              <a:t>19</a:t>
            </a:r>
            <a:r>
              <a:rPr lang="hr-HR" dirty="0"/>
              <a:t>(3‐4), 303-312.</a:t>
            </a:r>
          </a:p>
          <a:p>
            <a:r>
              <a:rPr lang="hr-HR" dirty="0" err="1"/>
              <a:t>O'Donnell</a:t>
            </a:r>
            <a:r>
              <a:rPr lang="hr-HR" dirty="0"/>
              <a:t>, B. F., </a:t>
            </a:r>
            <a:r>
              <a:rPr lang="hr-HR" dirty="0" err="1"/>
              <a:t>Drachman</a:t>
            </a:r>
            <a:r>
              <a:rPr lang="hr-HR" dirty="0"/>
              <a:t>, D. A., Barnes, H. J., Peterson, K. E., </a:t>
            </a:r>
            <a:r>
              <a:rPr lang="hr-HR" dirty="0" err="1"/>
              <a:t>Swearer</a:t>
            </a:r>
            <a:r>
              <a:rPr lang="hr-HR" dirty="0"/>
              <a:t>, J. M., &amp; </a:t>
            </a:r>
            <a:r>
              <a:rPr lang="hr-HR" dirty="0" err="1"/>
              <a:t>Lew</a:t>
            </a:r>
            <a:r>
              <a:rPr lang="hr-HR" dirty="0"/>
              <a:t>, R. A. (1992). </a:t>
            </a:r>
            <a:r>
              <a:rPr lang="hr-HR" dirty="0" err="1"/>
              <a:t>Incontinence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troublesome</a:t>
            </a:r>
            <a:r>
              <a:rPr lang="hr-HR" dirty="0"/>
              <a:t> </a:t>
            </a:r>
            <a:r>
              <a:rPr lang="hr-HR" dirty="0" err="1"/>
              <a:t>behaviors</a:t>
            </a:r>
            <a:r>
              <a:rPr lang="hr-HR" dirty="0"/>
              <a:t> </a:t>
            </a:r>
            <a:r>
              <a:rPr lang="hr-HR" dirty="0" err="1"/>
              <a:t>predict</a:t>
            </a:r>
            <a:r>
              <a:rPr lang="hr-HR" dirty="0"/>
              <a:t> </a:t>
            </a:r>
            <a:r>
              <a:rPr lang="hr-HR" dirty="0" err="1"/>
              <a:t>institutionalization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dementia</a:t>
            </a:r>
            <a:r>
              <a:rPr lang="hr-HR" dirty="0"/>
              <a:t>. </a:t>
            </a:r>
            <a:r>
              <a:rPr lang="hr-HR" i="1" dirty="0"/>
              <a:t>Journal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geriatric</a:t>
            </a:r>
            <a:r>
              <a:rPr lang="hr-HR" i="1" dirty="0"/>
              <a:t> </a:t>
            </a:r>
            <a:r>
              <a:rPr lang="hr-HR" i="1" dirty="0" err="1"/>
              <a:t>psychiatry</a:t>
            </a:r>
            <a:r>
              <a:rPr lang="hr-HR" i="1" dirty="0"/>
              <a:t> </a:t>
            </a:r>
            <a:r>
              <a:rPr lang="hr-HR" i="1" dirty="0" err="1"/>
              <a:t>and</a:t>
            </a:r>
            <a:r>
              <a:rPr lang="hr-HR" i="1" dirty="0"/>
              <a:t> </a:t>
            </a:r>
            <a:r>
              <a:rPr lang="hr-HR" i="1" dirty="0" err="1"/>
              <a:t>neurology</a:t>
            </a:r>
            <a:r>
              <a:rPr lang="hr-HR" dirty="0"/>
              <a:t>, </a:t>
            </a:r>
            <a:r>
              <a:rPr lang="hr-HR" i="1" dirty="0"/>
              <a:t>5</a:t>
            </a:r>
            <a:r>
              <a:rPr lang="hr-HR" dirty="0"/>
              <a:t>(1), 45-52.</a:t>
            </a:r>
          </a:p>
          <a:p>
            <a:r>
              <a:rPr lang="hr-HR" dirty="0" err="1"/>
              <a:t>Ouslander</a:t>
            </a:r>
            <a:r>
              <a:rPr lang="hr-HR" dirty="0"/>
              <a:t>, J., </a:t>
            </a:r>
            <a:r>
              <a:rPr lang="hr-HR" dirty="0" err="1"/>
              <a:t>Leach</a:t>
            </a:r>
            <a:r>
              <a:rPr lang="hr-HR" dirty="0"/>
              <a:t>, G., </a:t>
            </a:r>
            <a:r>
              <a:rPr lang="hr-HR" dirty="0" err="1"/>
              <a:t>Staskin</a:t>
            </a:r>
            <a:r>
              <a:rPr lang="hr-HR" dirty="0"/>
              <a:t>, D., </a:t>
            </a:r>
            <a:r>
              <a:rPr lang="hr-HR" dirty="0" err="1"/>
              <a:t>Abelson</a:t>
            </a:r>
            <a:r>
              <a:rPr lang="hr-HR" dirty="0"/>
              <a:t>, S., </a:t>
            </a:r>
            <a:r>
              <a:rPr lang="hr-HR" dirty="0" err="1"/>
              <a:t>Blaustein</a:t>
            </a:r>
            <a:r>
              <a:rPr lang="hr-HR" dirty="0"/>
              <a:t>, J., </a:t>
            </a:r>
            <a:r>
              <a:rPr lang="hr-HR" dirty="0" err="1"/>
              <a:t>Morishita</a:t>
            </a:r>
            <a:r>
              <a:rPr lang="hr-HR" dirty="0"/>
              <a:t>, L., &amp; </a:t>
            </a:r>
            <a:r>
              <a:rPr lang="hr-HR" dirty="0" err="1"/>
              <a:t>Raz</a:t>
            </a:r>
            <a:r>
              <a:rPr lang="hr-HR" dirty="0"/>
              <a:t>, S. (1989). </a:t>
            </a:r>
            <a:r>
              <a:rPr lang="hr-HR" dirty="0" err="1"/>
              <a:t>Prospective</a:t>
            </a:r>
            <a:r>
              <a:rPr lang="hr-HR" dirty="0"/>
              <a:t> </a:t>
            </a:r>
            <a:r>
              <a:rPr lang="hr-HR" dirty="0" err="1"/>
              <a:t>evaluation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 </a:t>
            </a:r>
            <a:r>
              <a:rPr lang="hr-HR" dirty="0" err="1"/>
              <a:t>strategy</a:t>
            </a:r>
            <a:r>
              <a:rPr lang="hr-HR" dirty="0"/>
              <a:t> for </a:t>
            </a:r>
            <a:r>
              <a:rPr lang="hr-HR" dirty="0" err="1"/>
              <a:t>geriatric</a:t>
            </a:r>
            <a:r>
              <a:rPr lang="hr-HR" dirty="0"/>
              <a:t> </a:t>
            </a:r>
            <a:r>
              <a:rPr lang="hr-HR" dirty="0" err="1"/>
              <a:t>urinary</a:t>
            </a:r>
            <a:r>
              <a:rPr lang="hr-HR" dirty="0"/>
              <a:t> </a:t>
            </a:r>
            <a:r>
              <a:rPr lang="hr-HR" dirty="0" err="1"/>
              <a:t>incontinence</a:t>
            </a:r>
            <a:r>
              <a:rPr lang="hr-HR" dirty="0"/>
              <a:t>. </a:t>
            </a:r>
            <a:r>
              <a:rPr lang="hr-HR" i="1" dirty="0"/>
              <a:t>Journal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the</a:t>
            </a:r>
            <a:r>
              <a:rPr lang="hr-HR" i="1" dirty="0"/>
              <a:t> American </a:t>
            </a:r>
            <a:r>
              <a:rPr lang="hr-HR" i="1" dirty="0" err="1"/>
              <a:t>Geriatrics</a:t>
            </a:r>
            <a:r>
              <a:rPr lang="hr-HR" i="1" dirty="0"/>
              <a:t> </a:t>
            </a:r>
            <a:r>
              <a:rPr lang="hr-HR" i="1" dirty="0" err="1"/>
              <a:t>Society</a:t>
            </a:r>
            <a:r>
              <a:rPr lang="hr-HR" dirty="0"/>
              <a:t>, </a:t>
            </a:r>
            <a:r>
              <a:rPr lang="hr-HR" i="1" dirty="0"/>
              <a:t>37</a:t>
            </a:r>
            <a:r>
              <a:rPr lang="hr-HR" dirty="0"/>
              <a:t>(8), 715-724.</a:t>
            </a:r>
          </a:p>
          <a:p>
            <a:r>
              <a:rPr lang="hr-HR" dirty="0" err="1"/>
              <a:t>Ouslander</a:t>
            </a:r>
            <a:r>
              <a:rPr lang="hr-HR" dirty="0"/>
              <a:t>, J. G., Zarit, S. H., </a:t>
            </a:r>
            <a:r>
              <a:rPr lang="hr-HR" dirty="0" err="1"/>
              <a:t>Orr</a:t>
            </a:r>
            <a:r>
              <a:rPr lang="hr-HR" dirty="0"/>
              <a:t>, N. K., &amp; </a:t>
            </a:r>
            <a:r>
              <a:rPr lang="hr-HR" dirty="0" err="1"/>
              <a:t>Muira</a:t>
            </a:r>
            <a:r>
              <a:rPr lang="hr-HR" dirty="0"/>
              <a:t>, S. A. (1990). </a:t>
            </a:r>
            <a:r>
              <a:rPr lang="hr-HR" dirty="0" err="1"/>
              <a:t>Incontinence</a:t>
            </a:r>
            <a:r>
              <a:rPr lang="hr-HR" dirty="0"/>
              <a:t> </a:t>
            </a:r>
            <a:r>
              <a:rPr lang="hr-HR" dirty="0" err="1"/>
              <a:t>among</a:t>
            </a:r>
            <a:r>
              <a:rPr lang="hr-HR" dirty="0"/>
              <a:t> </a:t>
            </a:r>
            <a:r>
              <a:rPr lang="hr-HR" dirty="0" err="1"/>
              <a:t>elderly</a:t>
            </a:r>
            <a:r>
              <a:rPr lang="hr-HR" dirty="0"/>
              <a:t> </a:t>
            </a:r>
            <a:r>
              <a:rPr lang="hr-HR" dirty="0" err="1"/>
              <a:t>community‐dwelling</a:t>
            </a:r>
            <a:r>
              <a:rPr lang="hr-HR" dirty="0"/>
              <a:t> </a:t>
            </a:r>
            <a:r>
              <a:rPr lang="hr-HR" dirty="0" err="1"/>
              <a:t>dementia</a:t>
            </a:r>
            <a:r>
              <a:rPr lang="hr-HR" dirty="0"/>
              <a:t> </a:t>
            </a:r>
            <a:r>
              <a:rPr lang="hr-HR" dirty="0" err="1"/>
              <a:t>patients</a:t>
            </a:r>
            <a:r>
              <a:rPr lang="hr-HR" dirty="0"/>
              <a:t>: </a:t>
            </a:r>
            <a:r>
              <a:rPr lang="hr-HR" dirty="0" err="1"/>
              <a:t>characteristics</a:t>
            </a:r>
            <a:r>
              <a:rPr lang="hr-HR" dirty="0"/>
              <a:t>, management,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impact</a:t>
            </a:r>
            <a:r>
              <a:rPr lang="hr-HR" dirty="0"/>
              <a:t> on </a:t>
            </a:r>
            <a:r>
              <a:rPr lang="hr-HR" dirty="0" err="1"/>
              <a:t>caregivers</a:t>
            </a:r>
            <a:r>
              <a:rPr lang="hr-HR" dirty="0"/>
              <a:t>. </a:t>
            </a:r>
            <a:r>
              <a:rPr lang="hr-HR" i="1" dirty="0"/>
              <a:t>Journal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the</a:t>
            </a:r>
            <a:r>
              <a:rPr lang="hr-HR" i="1" dirty="0"/>
              <a:t> American </a:t>
            </a:r>
            <a:r>
              <a:rPr lang="hr-HR" i="1" dirty="0" err="1"/>
              <a:t>Geriatrics</a:t>
            </a:r>
            <a:r>
              <a:rPr lang="hr-HR" i="1" dirty="0"/>
              <a:t> </a:t>
            </a:r>
            <a:r>
              <a:rPr lang="hr-HR" i="1" dirty="0" err="1"/>
              <a:t>Society</a:t>
            </a:r>
            <a:r>
              <a:rPr lang="hr-HR" dirty="0"/>
              <a:t>, </a:t>
            </a:r>
            <a:r>
              <a:rPr lang="hr-HR" i="1" dirty="0"/>
              <a:t>38</a:t>
            </a:r>
            <a:r>
              <a:rPr lang="hr-HR" dirty="0"/>
              <a:t>(4), 440-445.</a:t>
            </a:r>
          </a:p>
          <a:p>
            <a:r>
              <a:rPr lang="hr-HR" dirty="0"/>
              <a:t>Price, H. (2011). </a:t>
            </a:r>
            <a:r>
              <a:rPr lang="hr-HR" dirty="0" err="1"/>
              <a:t>Incontinence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patients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dementia</a:t>
            </a:r>
            <a:r>
              <a:rPr lang="hr-HR" dirty="0"/>
              <a:t>. </a:t>
            </a:r>
            <a:r>
              <a:rPr lang="hr-HR" i="1" dirty="0"/>
              <a:t>British Journal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Nursing</a:t>
            </a:r>
            <a:r>
              <a:rPr lang="hr-HR" dirty="0"/>
              <a:t>, </a:t>
            </a:r>
            <a:r>
              <a:rPr lang="hr-HR" i="1" dirty="0"/>
              <a:t>20</a:t>
            </a:r>
            <a:r>
              <a:rPr lang="hr-HR" dirty="0"/>
              <a:t>(12), 721-725.</a:t>
            </a:r>
          </a:p>
          <a:p>
            <a:r>
              <a:rPr lang="hr-HR" dirty="0" err="1"/>
              <a:t>Skelly</a:t>
            </a:r>
            <a:r>
              <a:rPr lang="hr-HR" dirty="0"/>
              <a:t>, J., &amp; Flint, A. J. (1995). </a:t>
            </a:r>
            <a:r>
              <a:rPr lang="hr-HR" dirty="0" err="1"/>
              <a:t>Urinary</a:t>
            </a:r>
            <a:r>
              <a:rPr lang="hr-HR" dirty="0"/>
              <a:t> </a:t>
            </a:r>
            <a:r>
              <a:rPr lang="hr-HR" dirty="0" err="1"/>
              <a:t>incontinence</a:t>
            </a:r>
            <a:r>
              <a:rPr lang="hr-HR" dirty="0"/>
              <a:t> </a:t>
            </a:r>
            <a:r>
              <a:rPr lang="hr-HR" dirty="0" err="1"/>
              <a:t>associated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dementia</a:t>
            </a:r>
            <a:r>
              <a:rPr lang="hr-HR" dirty="0"/>
              <a:t>. </a:t>
            </a:r>
            <a:r>
              <a:rPr lang="hr-HR" i="1" dirty="0"/>
              <a:t>Journal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the</a:t>
            </a:r>
            <a:r>
              <a:rPr lang="hr-HR" i="1" dirty="0"/>
              <a:t> American </a:t>
            </a:r>
            <a:r>
              <a:rPr lang="hr-HR" i="1" dirty="0" err="1"/>
              <a:t>Geriatrics</a:t>
            </a:r>
            <a:r>
              <a:rPr lang="hr-HR" i="1" dirty="0"/>
              <a:t> </a:t>
            </a:r>
            <a:r>
              <a:rPr lang="hr-HR" i="1" dirty="0" err="1"/>
              <a:t>Society</a:t>
            </a:r>
            <a:r>
              <a:rPr lang="hr-HR" dirty="0"/>
              <a:t>, </a:t>
            </a:r>
            <a:r>
              <a:rPr lang="hr-HR" i="1" dirty="0"/>
              <a:t>43</a:t>
            </a:r>
            <a:r>
              <a:rPr lang="hr-HR" dirty="0"/>
              <a:t>(3), 286-294.</a:t>
            </a:r>
          </a:p>
          <a:p>
            <a:r>
              <a:rPr lang="hr-HR" dirty="0" err="1"/>
              <a:t>Yap</a:t>
            </a:r>
            <a:r>
              <a:rPr lang="hr-HR" dirty="0"/>
              <a:t>, P., &amp; Tan, D. (2006). </a:t>
            </a:r>
            <a:r>
              <a:rPr lang="hr-HR" dirty="0" err="1"/>
              <a:t>Urinary</a:t>
            </a:r>
            <a:r>
              <a:rPr lang="hr-HR" dirty="0"/>
              <a:t> </a:t>
            </a:r>
            <a:r>
              <a:rPr lang="hr-HR" dirty="0" err="1"/>
              <a:t>incontinence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dementia</a:t>
            </a:r>
            <a:r>
              <a:rPr lang="hr-HR" dirty="0"/>
              <a:t>: A </a:t>
            </a:r>
            <a:r>
              <a:rPr lang="hr-HR" dirty="0" err="1"/>
              <a:t>practical</a:t>
            </a:r>
            <a:r>
              <a:rPr lang="hr-HR" dirty="0"/>
              <a:t> </a:t>
            </a:r>
            <a:r>
              <a:rPr lang="hr-HR" dirty="0" err="1"/>
              <a:t>approach</a:t>
            </a:r>
            <a:r>
              <a:rPr lang="hr-HR" dirty="0"/>
              <a:t>. </a:t>
            </a:r>
            <a:r>
              <a:rPr lang="hr-HR" i="1" dirty="0" err="1"/>
              <a:t>Australian</a:t>
            </a:r>
            <a:r>
              <a:rPr lang="hr-HR" i="1" dirty="0"/>
              <a:t> </a:t>
            </a:r>
            <a:r>
              <a:rPr lang="hr-HR" i="1" dirty="0" err="1"/>
              <a:t>family</a:t>
            </a:r>
            <a:r>
              <a:rPr lang="hr-HR" i="1" dirty="0"/>
              <a:t> </a:t>
            </a:r>
            <a:r>
              <a:rPr lang="hr-HR" i="1" dirty="0" err="1"/>
              <a:t>physician</a:t>
            </a:r>
            <a:r>
              <a:rPr lang="hr-HR" dirty="0"/>
              <a:t>, </a:t>
            </a:r>
            <a:r>
              <a:rPr lang="hr-HR" i="1" dirty="0"/>
              <a:t>35</a:t>
            </a:r>
            <a:r>
              <a:rPr lang="hr-HR" dirty="0"/>
              <a:t>(4).</a:t>
            </a:r>
          </a:p>
          <a:p>
            <a:r>
              <a:rPr lang="hr-HR" dirty="0"/>
              <a:t>United </a:t>
            </a:r>
            <a:r>
              <a:rPr lang="hr-HR" dirty="0" err="1"/>
              <a:t>States</a:t>
            </a:r>
            <a:r>
              <a:rPr lang="hr-HR" dirty="0"/>
              <a:t>. </a:t>
            </a:r>
            <a:r>
              <a:rPr lang="hr-HR" dirty="0" err="1"/>
              <a:t>Urinary</a:t>
            </a:r>
            <a:r>
              <a:rPr lang="hr-HR" dirty="0"/>
              <a:t> </a:t>
            </a:r>
            <a:r>
              <a:rPr lang="hr-HR" dirty="0" err="1"/>
              <a:t>Incontinence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Adults</a:t>
            </a:r>
            <a:r>
              <a:rPr lang="hr-HR" dirty="0"/>
              <a:t> </a:t>
            </a:r>
            <a:r>
              <a:rPr lang="hr-HR" dirty="0" err="1"/>
              <a:t>Guideline</a:t>
            </a:r>
            <a:r>
              <a:rPr lang="hr-HR" dirty="0"/>
              <a:t> </a:t>
            </a:r>
            <a:r>
              <a:rPr lang="hr-HR" dirty="0" err="1"/>
              <a:t>Update</a:t>
            </a:r>
            <a:r>
              <a:rPr lang="hr-HR" dirty="0"/>
              <a:t> Panel, &amp; United </a:t>
            </a:r>
            <a:r>
              <a:rPr lang="hr-HR" dirty="0" err="1"/>
              <a:t>States</a:t>
            </a:r>
            <a:r>
              <a:rPr lang="hr-HR" dirty="0"/>
              <a:t>. </a:t>
            </a:r>
            <a:r>
              <a:rPr lang="hr-HR" dirty="0" err="1"/>
              <a:t>Agency</a:t>
            </a:r>
            <a:r>
              <a:rPr lang="hr-HR" dirty="0"/>
              <a:t> for Health Care </a:t>
            </a:r>
            <a:r>
              <a:rPr lang="hr-HR" dirty="0" err="1"/>
              <a:t>Policy</a:t>
            </a:r>
            <a:r>
              <a:rPr lang="hr-HR" dirty="0"/>
              <a:t>. (1996). </a:t>
            </a:r>
            <a:r>
              <a:rPr lang="hr-HR" i="1" dirty="0" err="1"/>
              <a:t>Urinary</a:t>
            </a:r>
            <a:r>
              <a:rPr lang="hr-HR" i="1" dirty="0"/>
              <a:t> </a:t>
            </a:r>
            <a:r>
              <a:rPr lang="hr-HR" i="1" dirty="0" err="1"/>
              <a:t>incontinence</a:t>
            </a:r>
            <a:r>
              <a:rPr lang="hr-HR" i="1" dirty="0"/>
              <a:t> </a:t>
            </a:r>
            <a:r>
              <a:rPr lang="hr-HR" i="1" dirty="0" err="1"/>
              <a:t>in</a:t>
            </a:r>
            <a:r>
              <a:rPr lang="hr-HR" i="1" dirty="0"/>
              <a:t> </a:t>
            </a:r>
            <a:r>
              <a:rPr lang="hr-HR" i="1" dirty="0" err="1"/>
              <a:t>adults</a:t>
            </a:r>
            <a:r>
              <a:rPr lang="hr-HR" i="1" dirty="0"/>
              <a:t>: </a:t>
            </a:r>
            <a:r>
              <a:rPr lang="hr-HR" i="1" dirty="0" err="1"/>
              <a:t>acute</a:t>
            </a:r>
            <a:r>
              <a:rPr lang="hr-HR" i="1" dirty="0"/>
              <a:t> </a:t>
            </a:r>
            <a:r>
              <a:rPr lang="hr-HR" i="1" dirty="0" err="1"/>
              <a:t>and</a:t>
            </a:r>
            <a:r>
              <a:rPr lang="hr-HR" i="1" dirty="0"/>
              <a:t> </a:t>
            </a:r>
            <a:r>
              <a:rPr lang="hr-HR" i="1" dirty="0" err="1"/>
              <a:t>chronic</a:t>
            </a:r>
            <a:r>
              <a:rPr lang="hr-HR" i="1" dirty="0"/>
              <a:t> management</a:t>
            </a:r>
            <a:r>
              <a:rPr lang="hr-HR" dirty="0"/>
              <a:t> (No. 96). Department </a:t>
            </a:r>
            <a:r>
              <a:rPr lang="hr-HR" dirty="0" err="1"/>
              <a:t>of</a:t>
            </a:r>
            <a:r>
              <a:rPr lang="hr-HR" dirty="0"/>
              <a:t> Health </a:t>
            </a:r>
            <a:r>
              <a:rPr lang="hr-HR" dirty="0" err="1"/>
              <a:t>and</a:t>
            </a:r>
            <a:r>
              <a:rPr lang="hr-HR" dirty="0"/>
              <a:t> Human </a:t>
            </a:r>
            <a:r>
              <a:rPr lang="hr-HR" dirty="0" err="1"/>
              <a:t>Services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7231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00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BFF8FB-6972-3430-1446-CBAF5BC0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6245"/>
          </a:xfrm>
        </p:spPr>
        <p:txBody>
          <a:bodyPr/>
          <a:lstStyle/>
          <a:p>
            <a:r>
              <a:rPr lang="hr-HR" dirty="0"/>
              <a:t>Kontrola mokrenja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7480D1-6001-4E79-0ADC-D6CA5B09C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99535"/>
            <a:ext cx="6224911" cy="4841828"/>
          </a:xfrm>
        </p:spPr>
        <p:txBody>
          <a:bodyPr>
            <a:normAutofit/>
          </a:bodyPr>
          <a:lstStyle/>
          <a:p>
            <a:r>
              <a:rPr lang="hr-HR" b="1" dirty="0"/>
              <a:t>Živčani sustav: </a:t>
            </a:r>
            <a:r>
              <a:rPr lang="hr-HR" dirty="0"/>
              <a:t>mozak frontalni korteks, bazalna ganglija i </a:t>
            </a:r>
            <a:r>
              <a:rPr lang="hr-HR" dirty="0" err="1"/>
              <a:t>mikcijski</a:t>
            </a:r>
            <a:r>
              <a:rPr lang="hr-HR" dirty="0"/>
              <a:t> centar u </a:t>
            </a:r>
            <a:r>
              <a:rPr lang="hr-HR" dirty="0" err="1"/>
              <a:t>ponsu</a:t>
            </a:r>
            <a:r>
              <a:rPr lang="hr-HR" dirty="0"/>
              <a:t>  te kralježnička moždina šalju signale koji pokreću i zaustavljaju mokrenje, </a:t>
            </a:r>
          </a:p>
          <a:p>
            <a:r>
              <a:rPr lang="hr-HR" dirty="0"/>
              <a:t>somatski živčani sustav i autonomni živčani sustav za kontrolu mjehura i sfinkter mišića.</a:t>
            </a:r>
          </a:p>
          <a:p>
            <a:r>
              <a:rPr lang="hr-HR" b="1" dirty="0"/>
              <a:t>Mišići zdjeličnog dna:</a:t>
            </a:r>
            <a:r>
              <a:rPr lang="hr-HR" dirty="0"/>
              <a:t> Ovi mišići podržavaju mjehur i uretru te ih drže zatvorenima. </a:t>
            </a:r>
          </a:p>
          <a:p>
            <a:r>
              <a:rPr lang="hr-HR" b="1" dirty="0"/>
              <a:t>Mišići sfinktera:</a:t>
            </a:r>
            <a:r>
              <a:rPr lang="hr-HR" dirty="0"/>
              <a:t> Dva sfinktera (unutarnji i vanjski) okružuju uretru i kontroliraju protok mokraće</a:t>
            </a:r>
          </a:p>
          <a:p>
            <a:r>
              <a:rPr lang="hr-HR" b="1" dirty="0"/>
              <a:t>Mišići stijenki mokraćnog mjehura (</a:t>
            </a:r>
            <a:r>
              <a:rPr lang="hr-HR" b="1" dirty="0" err="1"/>
              <a:t>detruzor</a:t>
            </a:r>
            <a:r>
              <a:rPr lang="hr-HR" b="1" dirty="0"/>
              <a:t>):</a:t>
            </a:r>
            <a:r>
              <a:rPr lang="hr-HR" dirty="0"/>
              <a:t> Ove mišiće je potrebno kontrahirati kako bi se mjehur ispraznio. 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C9A3C98-1AD3-2CDE-DC26-A563C58F454E}"/>
              </a:ext>
            </a:extLst>
          </p:cNvPr>
          <p:cNvSpPr txBox="1"/>
          <p:nvPr/>
        </p:nvSpPr>
        <p:spPr>
          <a:xfrm>
            <a:off x="0" y="613533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7.Regionalna konferencija o Alzheimerovoj bolesti sa međunarodnim sudjelovanjem, „Izazovi u skrbi i liječenju pacijenata sa demencijom–kompleksni pacijenti”; Lipik, 26.09.2025</a:t>
            </a:r>
          </a:p>
        </p:txBody>
      </p:sp>
      <p:pic>
        <p:nvPicPr>
          <p:cNvPr id="1026" name="Picture 2" descr="Fiziologija mokrenja - Zdravlje">
            <a:extLst>
              <a:ext uri="{FF2B5EF4-FFF2-40B4-BE49-F238E27FC236}">
                <a16:creationId xmlns:a16="http://schemas.microsoft.com/office/drawing/2014/main" id="{730C70BE-0C58-C5B2-C21D-3AB68E2AF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 r="11469"/>
          <a:stretch>
            <a:fillRect/>
          </a:stretch>
        </p:blipFill>
        <p:spPr bwMode="auto">
          <a:xfrm>
            <a:off x="7148052" y="943897"/>
            <a:ext cx="4838563" cy="455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6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9A6BE7-8887-E7DF-764D-FB9ED4EA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Proces mokrenja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E226BC-8412-A30E-D16B-7447710DF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5007"/>
            <a:ext cx="8596668" cy="4576356"/>
          </a:xfrm>
        </p:spPr>
        <p:txBody>
          <a:bodyPr>
            <a:normAutofit fontScale="85000" lnSpcReduction="10000"/>
          </a:bodyPr>
          <a:lstStyle/>
          <a:p>
            <a:r>
              <a:rPr lang="hr-HR" b="1" dirty="0"/>
              <a:t>Popunjavanje mjehura:</a:t>
            </a:r>
            <a:r>
              <a:rPr lang="hr-HR" dirty="0"/>
              <a:t> </a:t>
            </a:r>
          </a:p>
          <a:p>
            <a:r>
              <a:rPr lang="hr-HR" dirty="0"/>
              <a:t>Frontalni korteks i bazalna ganglija inhibiraju </a:t>
            </a:r>
            <a:r>
              <a:rPr lang="hr-HR" dirty="0" err="1"/>
              <a:t>parasimpatikus</a:t>
            </a:r>
            <a:r>
              <a:rPr lang="hr-HR" dirty="0"/>
              <a:t> a simpatički živci stimuliraju </a:t>
            </a:r>
            <a:r>
              <a:rPr lang="hr-HR" dirty="0" err="1"/>
              <a:t>detruzor</a:t>
            </a:r>
            <a:r>
              <a:rPr lang="hr-HR" dirty="0"/>
              <a:t>  mjehura da ostane opušten i unutarnji sfinkter uretre da zatvori vrat mjehura.</a:t>
            </a:r>
          </a:p>
          <a:p>
            <a:r>
              <a:rPr lang="hr-HR" dirty="0"/>
              <a:t>Kad se mjehur puni urinom, </a:t>
            </a:r>
            <a:r>
              <a:rPr lang="hr-HR" dirty="0" err="1"/>
              <a:t>proprioceptori</a:t>
            </a:r>
            <a:r>
              <a:rPr lang="hr-HR" dirty="0"/>
              <a:t> u stijenkama  mjehura šalju signale mozgu, dajući osjećaj potrebe za mokrenjem.</a:t>
            </a:r>
          </a:p>
          <a:p>
            <a:r>
              <a:rPr lang="hr-HR" b="1" dirty="0"/>
              <a:t>Opuštanje:</a:t>
            </a:r>
            <a:r>
              <a:rPr lang="hr-HR" dirty="0"/>
              <a:t> </a:t>
            </a:r>
          </a:p>
          <a:p>
            <a:r>
              <a:rPr lang="hr-HR" dirty="0"/>
              <a:t>U fazi mokrenja refleks ovisi o dva svjesna signala: iz mozga i od senzornih vlakana iz mjehura i uretre. Kada je mjehur pun, živčani signali upozoravaju refleksni centar u sakralnom dijelu leđne moždine. Ovi signali brzo stežu mjehur i opuštaju sfinkter mišiće.</a:t>
            </a:r>
          </a:p>
          <a:p>
            <a:r>
              <a:rPr lang="hr-HR" b="1" dirty="0"/>
              <a:t>Kontrakcija:</a:t>
            </a:r>
            <a:r>
              <a:rPr lang="hr-HR" dirty="0"/>
              <a:t> </a:t>
            </a:r>
          </a:p>
          <a:p>
            <a:r>
              <a:rPr lang="hr-HR" dirty="0"/>
              <a:t>Parasimpatički živci potiču </a:t>
            </a:r>
            <a:r>
              <a:rPr lang="hr-HR" dirty="0" err="1"/>
              <a:t>detruzor</a:t>
            </a:r>
            <a:r>
              <a:rPr lang="hr-HR" dirty="0"/>
              <a:t> koji  se kontrahira, i unutarnji sfinkter mišić se otvara kako bi omogućio mokrenje .</a:t>
            </a:r>
          </a:p>
          <a:p>
            <a:r>
              <a:rPr lang="hr-HR" b="1" dirty="0"/>
              <a:t>Zatvaranje:</a:t>
            </a:r>
            <a:r>
              <a:rPr lang="hr-HR" dirty="0"/>
              <a:t> </a:t>
            </a:r>
          </a:p>
          <a:p>
            <a:r>
              <a:rPr lang="hr-HR" dirty="0"/>
              <a:t>Nakon mokrenja,  simpatički živci  potiču </a:t>
            </a:r>
            <a:r>
              <a:rPr lang="hr-HR" dirty="0" err="1"/>
              <a:t>detruzor</a:t>
            </a:r>
            <a:r>
              <a:rPr lang="hr-HR" dirty="0"/>
              <a:t> da se opusti i sfinkteri se ponovno stežu, zatvarajući uretru i sprječavajući curenje urina.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7246FBC-6B23-7718-1664-534D8CD4E94A}"/>
              </a:ext>
            </a:extLst>
          </p:cNvPr>
          <p:cNvSpPr txBox="1"/>
          <p:nvPr/>
        </p:nvSpPr>
        <p:spPr>
          <a:xfrm>
            <a:off x="0" y="618652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7.Regionalna konferencija o Alzheimerovoj bolesti sa međunarodnim sudjelovanjem, „Izazovi u skrbi i liječenju pacijenata sa demencijom–kompleksni pacijenti”; Lipik, 26.09.2025</a:t>
            </a:r>
          </a:p>
        </p:txBody>
      </p:sp>
    </p:spTree>
    <p:extLst>
      <p:ext uri="{BB962C8B-B14F-4D97-AF65-F5344CB8AC3E}">
        <p14:creationId xmlns:p14="http://schemas.microsoft.com/office/powerpoint/2010/main" val="141261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D6AEC565-6561-758C-80BA-780AB5D169A2}"/>
              </a:ext>
            </a:extLst>
          </p:cNvPr>
          <p:cNvSpPr/>
          <p:nvPr/>
        </p:nvSpPr>
        <p:spPr>
          <a:xfrm>
            <a:off x="0" y="6072213"/>
            <a:ext cx="4101483" cy="785787"/>
          </a:xfrm>
          <a:prstGeom prst="rect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91000">
                <a:schemeClr val="bg1"/>
              </a:gs>
              <a:gs pos="41588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F87653E-2484-E25D-1BB7-4A7E5B7AE797}"/>
              </a:ext>
            </a:extLst>
          </p:cNvPr>
          <p:cNvSpPr txBox="1"/>
          <p:nvPr/>
        </p:nvSpPr>
        <p:spPr>
          <a:xfrm>
            <a:off x="1012723" y="304801"/>
            <a:ext cx="10341077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PROBLEMATIKA </a:t>
            </a:r>
            <a:r>
              <a:rPr lang="hr-HR" sz="2400" b="1" dirty="0">
                <a:solidFill>
                  <a:srgbClr val="009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INKONTINENCIJE</a:t>
            </a:r>
          </a:p>
          <a:p>
            <a:r>
              <a:rPr lang="hr-HR" sz="2400" b="1" dirty="0">
                <a:solidFill>
                  <a:srgbClr val="009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Nevoljno otjecanje mokraće izvan </a:t>
            </a:r>
            <a:r>
              <a:rPr lang="hr-HR" sz="2400" b="1" dirty="0" err="1">
                <a:solidFill>
                  <a:srgbClr val="009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mikcije</a:t>
            </a:r>
            <a:r>
              <a:rPr lang="hr-HR" sz="2400" b="1" dirty="0">
                <a:solidFill>
                  <a:srgbClr val="009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(International </a:t>
            </a:r>
            <a:r>
              <a:rPr lang="hr-HR" sz="2400" b="1" dirty="0" err="1">
                <a:solidFill>
                  <a:srgbClr val="009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Continence</a:t>
            </a:r>
            <a:r>
              <a:rPr lang="hr-HR" sz="2400" b="1" dirty="0">
                <a:solidFill>
                  <a:srgbClr val="009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>
                <a:solidFill>
                  <a:srgbClr val="009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hr-HR" sz="2400" b="1" dirty="0">
                <a:solidFill>
                  <a:srgbClr val="009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dirty="0"/>
              <a:t> </a:t>
            </a:r>
            <a:endParaRPr lang="hr-HR" sz="2400" b="1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9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 NAFC – Stresnoj urinarnoj inkontinenciji, najčešćem obliku inkontinencije kod žena, izloženo je oko 15 milijuna žena samo u SAD.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9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 GFI* - Većina žena pati od SUI, dok većina muškaraca pati od urgentne inkontinencije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050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050" dirty="0">
                <a:solidFill>
                  <a:srgbClr val="009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*GFI – Global Forum of </a:t>
            </a:r>
            <a:r>
              <a:rPr lang="hr-HR" sz="1050" dirty="0" err="1">
                <a:solidFill>
                  <a:srgbClr val="009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Incontinence</a:t>
            </a:r>
            <a:endParaRPr lang="hr-HR" sz="1050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050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93B9084C-79EC-0DC2-63E6-5DC92022E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8" y="5027491"/>
            <a:ext cx="1229970" cy="1152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Tablica 9">
            <a:extLst>
              <a:ext uri="{FF2B5EF4-FFF2-40B4-BE49-F238E27FC236}">
                <a16:creationId xmlns:a16="http://schemas.microsoft.com/office/drawing/2014/main" id="{AF94DDDF-4B70-6819-DB16-5882E7C3A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793631"/>
              </p:ext>
            </p:extLst>
          </p:nvPr>
        </p:nvGraphicFramePr>
        <p:xfrm>
          <a:off x="623330" y="1514168"/>
          <a:ext cx="10945340" cy="348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35">
                  <a:extLst>
                    <a:ext uri="{9D8B030D-6E8A-4147-A177-3AD203B41FA5}">
                      <a16:colId xmlns:a16="http://schemas.microsoft.com/office/drawing/2014/main" val="646435350"/>
                    </a:ext>
                  </a:extLst>
                </a:gridCol>
                <a:gridCol w="2736335">
                  <a:extLst>
                    <a:ext uri="{9D8B030D-6E8A-4147-A177-3AD203B41FA5}">
                      <a16:colId xmlns:a16="http://schemas.microsoft.com/office/drawing/2014/main" val="472231442"/>
                    </a:ext>
                  </a:extLst>
                </a:gridCol>
                <a:gridCol w="2736335">
                  <a:extLst>
                    <a:ext uri="{9D8B030D-6E8A-4147-A177-3AD203B41FA5}">
                      <a16:colId xmlns:a16="http://schemas.microsoft.com/office/drawing/2014/main" val="171992102"/>
                    </a:ext>
                  </a:extLst>
                </a:gridCol>
                <a:gridCol w="2736335">
                  <a:extLst>
                    <a:ext uri="{9D8B030D-6E8A-4147-A177-3AD203B41FA5}">
                      <a16:colId xmlns:a16="http://schemas.microsoft.com/office/drawing/2014/main" val="2236100545"/>
                    </a:ext>
                  </a:extLst>
                </a:gridCol>
              </a:tblGrid>
              <a:tr h="68602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INKONTINENCIJA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SIMPTOMI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PACIJENTI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ZAHTJEVI PACIJENATA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9879481"/>
                  </a:ext>
                </a:extLst>
              </a:tr>
              <a:tr h="934055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Stres-urinarna</a:t>
                      </a:r>
                    </a:p>
                    <a:p>
                      <a:pPr algn="ctr"/>
                      <a:r>
                        <a:rPr lang="hr-HR" dirty="0"/>
                        <a:t>inkontinencija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Curenje urina tijekom kašljanja, kihanja ili tjelesne aktivnosti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Većinom </a:t>
                      </a:r>
                      <a:r>
                        <a:rPr lang="hr-HR" dirty="0" err="1"/>
                        <a:t>postpartum</a:t>
                      </a:r>
                      <a:r>
                        <a:rPr lang="hr-HR" dirty="0"/>
                        <a:t> žene i muškarci nakon </a:t>
                      </a:r>
                      <a:r>
                        <a:rPr lang="hr-HR" dirty="0" err="1"/>
                        <a:t>prostatektomije</a:t>
                      </a:r>
                      <a:endParaRPr lang="hr-H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hr-HR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hr-HR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hr-HR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Kvaliteta života</a:t>
                      </a:r>
                    </a:p>
                    <a:p>
                      <a:pPr algn="ctr"/>
                      <a:r>
                        <a:rPr lang="hr-HR" sz="2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Samopuzdanje</a:t>
                      </a:r>
                      <a:endParaRPr lang="hr-HR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702556"/>
                  </a:ext>
                </a:extLst>
              </a:tr>
              <a:tr h="934055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Urgentna urinarna</a:t>
                      </a:r>
                    </a:p>
                    <a:p>
                      <a:pPr algn="ctr"/>
                      <a:r>
                        <a:rPr lang="hr-HR" dirty="0"/>
                        <a:t>inkontinencija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Curenje urina tijekom jake i iznenadne potrebe za mokrenjem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Žene i muškarci svih dobnih skupina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661610"/>
                  </a:ext>
                </a:extLst>
              </a:tr>
              <a:tr h="934055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Kombinirana urinarna inkontinencija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Kombinacija stresne i urgentne urinarne inkontinencije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Većinom žene u </a:t>
                      </a:r>
                      <a:r>
                        <a:rPr lang="hr-HR" dirty="0" err="1"/>
                        <a:t>postmenopauzi</a:t>
                      </a:r>
                      <a:r>
                        <a:rPr lang="hr-HR" dirty="0"/>
                        <a:t> i stariji muškarci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795759"/>
                  </a:ext>
                </a:extLst>
              </a:tr>
            </a:tbl>
          </a:graphicData>
        </a:graphic>
      </p:graphicFrame>
      <p:sp>
        <p:nvSpPr>
          <p:cNvPr id="2" name="TekstniOkvir 1">
            <a:extLst>
              <a:ext uri="{FF2B5EF4-FFF2-40B4-BE49-F238E27FC236}">
                <a16:creationId xmlns:a16="http://schemas.microsoft.com/office/drawing/2014/main" id="{3D3EB387-E02F-BBD0-3F9A-C196FA4345BE}"/>
              </a:ext>
            </a:extLst>
          </p:cNvPr>
          <p:cNvSpPr txBox="1"/>
          <p:nvPr/>
        </p:nvSpPr>
        <p:spPr>
          <a:xfrm>
            <a:off x="0" y="618652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7.Regionalna konferencija o Alzheimerovoj bolesti sa međunarodnim sudjelovanjem, „Izazovi u skrbi i liječenju pacijenata sa demencijom–kompleksni pacijenti” Lipik, 26.09.2025</a:t>
            </a:r>
          </a:p>
        </p:txBody>
      </p:sp>
    </p:spTree>
    <p:extLst>
      <p:ext uri="{BB962C8B-B14F-4D97-AF65-F5344CB8AC3E}">
        <p14:creationId xmlns:p14="http://schemas.microsoft.com/office/powerpoint/2010/main" val="18924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5B9C0684-C97D-90D4-0CAF-95A1AD500A10}"/>
              </a:ext>
            </a:extLst>
          </p:cNvPr>
          <p:cNvSpPr/>
          <p:nvPr/>
        </p:nvSpPr>
        <p:spPr>
          <a:xfrm>
            <a:off x="-4758" y="6065821"/>
            <a:ext cx="4101483" cy="785787"/>
          </a:xfrm>
          <a:prstGeom prst="rect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91000">
                <a:schemeClr val="bg1"/>
              </a:gs>
              <a:gs pos="41588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E2E9C1C-0F4A-549D-B52C-132372097AC6}"/>
              </a:ext>
            </a:extLst>
          </p:cNvPr>
          <p:cNvSpPr txBox="1"/>
          <p:nvPr/>
        </p:nvSpPr>
        <p:spPr>
          <a:xfrm>
            <a:off x="1350818" y="880917"/>
            <a:ext cx="1084118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9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ULOGA ZDJELIČNOG DNA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INKONTINENCIJI</a:t>
            </a:r>
            <a:endParaRPr lang="hr-HR" sz="2400" b="1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Mišići zdjeličnog dna sačinjeni su od nekoliko mišićnih grupa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 mišići formiraju </a:t>
            </a:r>
            <a:r>
              <a:rPr lang="hr-HR" b="1" dirty="0">
                <a:solidFill>
                  <a:srgbClr val="009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podršku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organe smještene u zdjelici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Mišići zdjeličnog dna su odgovorni za </a:t>
            </a:r>
            <a:r>
              <a:rPr lang="hr-HR" b="1" dirty="0">
                <a:solidFill>
                  <a:srgbClr val="009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kontrolu </a:t>
            </a:r>
            <a:r>
              <a:rPr lang="hr-HR" b="1" dirty="0" err="1">
                <a:solidFill>
                  <a:srgbClr val="009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kontinencije</a:t>
            </a:r>
            <a:r>
              <a:rPr lang="hr-HR" b="1" dirty="0">
                <a:solidFill>
                  <a:srgbClr val="009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r-HR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050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050" dirty="0">
              <a:solidFill>
                <a:srgbClr val="0098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7AC6638-2FD4-CAA1-BB1D-C3969D31D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3381"/>
            <a:ext cx="12192000" cy="3049616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0F0F6944-59A2-3311-9049-7576F7C5E883}"/>
              </a:ext>
            </a:extLst>
          </p:cNvPr>
          <p:cNvSpPr txBox="1"/>
          <p:nvPr/>
        </p:nvSpPr>
        <p:spPr>
          <a:xfrm>
            <a:off x="0" y="618652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7.Regionalna konferencija o Alzheimerovoj bolesti sa međunarodnim sudjelovanjem, „Izazovi u skrbi i liječenju pacijenata sa demencijom–kompleksni pacijenti”; Lipik, 26.09.2025</a:t>
            </a:r>
          </a:p>
        </p:txBody>
      </p:sp>
    </p:spTree>
    <p:extLst>
      <p:ext uri="{BB962C8B-B14F-4D97-AF65-F5344CB8AC3E}">
        <p14:creationId xmlns:p14="http://schemas.microsoft.com/office/powerpoint/2010/main" val="92078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162A72-0353-AFD1-F802-99C4AED3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Anketa pacijenata u ginekološkoj ordinaciji koji su došli iz drugih razloga </a:t>
            </a:r>
          </a:p>
        </p:txBody>
      </p:sp>
      <p:pic>
        <p:nvPicPr>
          <p:cNvPr id="2050" name="Picture 2" descr="Grafikon obrasca odgovora. Naslov pitanja: Koliko često vam bježi mokraća?. Broj odgovora: 307 odgovora.">
            <a:extLst>
              <a:ext uri="{FF2B5EF4-FFF2-40B4-BE49-F238E27FC236}">
                <a16:creationId xmlns:a16="http://schemas.microsoft.com/office/drawing/2014/main" id="{1755E495-9D9E-6C17-80E8-9C34D46FAA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292793"/>
            <a:ext cx="8515298" cy="361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828FF8E-DC13-48E9-558E-B8B915249E7D}"/>
              </a:ext>
            </a:extLst>
          </p:cNvPr>
          <p:cNvSpPr txBox="1"/>
          <p:nvPr/>
        </p:nvSpPr>
        <p:spPr>
          <a:xfrm>
            <a:off x="0" y="618652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7.Regionalna konferencija o Alzheimerovoj bolesti sa međunarodnim sudjelovanjem, „Izazovi u skrbi i liječenju pacijenata sa demencijom–kompleksni pacijenti”; Lipik, 26.09.2025</a:t>
            </a:r>
          </a:p>
        </p:txBody>
      </p:sp>
    </p:spTree>
    <p:extLst>
      <p:ext uri="{BB962C8B-B14F-4D97-AF65-F5344CB8AC3E}">
        <p14:creationId xmlns:p14="http://schemas.microsoft.com/office/powerpoint/2010/main" val="117294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19409C-6841-9253-C219-FB885D1C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6245"/>
          </a:xfrm>
        </p:spPr>
        <p:txBody>
          <a:bodyPr/>
          <a:lstStyle/>
          <a:p>
            <a:r>
              <a:rPr lang="hr-HR" dirty="0"/>
              <a:t>Lijekovi za UI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7937F6-E286-A71C-908C-E295A3473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99535"/>
            <a:ext cx="8596668" cy="4841827"/>
          </a:xfrm>
        </p:spPr>
        <p:txBody>
          <a:bodyPr>
            <a:normAutofit lnSpcReduction="10000"/>
          </a:bodyPr>
          <a:lstStyle/>
          <a:p>
            <a:r>
              <a:rPr lang="hr-HR" b="1" dirty="0" err="1"/>
              <a:t>Antikolinergici</a:t>
            </a:r>
            <a:r>
              <a:rPr lang="hr-HR" b="1" dirty="0"/>
              <a:t> (npr. </a:t>
            </a:r>
            <a:r>
              <a:rPr lang="hr-HR" b="1" dirty="0" err="1"/>
              <a:t>oksibutinin</a:t>
            </a:r>
            <a:r>
              <a:rPr lang="hr-HR" b="1" dirty="0"/>
              <a:t>, </a:t>
            </a:r>
            <a:r>
              <a:rPr lang="hr-HR" b="1" dirty="0" err="1"/>
              <a:t>tolterodin</a:t>
            </a:r>
            <a:r>
              <a:rPr lang="hr-HR" b="1" dirty="0"/>
              <a:t>)</a:t>
            </a:r>
            <a:r>
              <a:rPr lang="hr-HR" dirty="0"/>
              <a:t>: </a:t>
            </a:r>
          </a:p>
          <a:p>
            <a:r>
              <a:rPr lang="hr-HR" dirty="0"/>
              <a:t>Ovi lijekovi blokiraju živčane signale koji uzrokuju grčeve i nekontrolirane kontrakcije mokraćnog mjehura, smanjujući učestalost i hitnost mokrenja. </a:t>
            </a:r>
          </a:p>
          <a:p>
            <a:r>
              <a:rPr lang="hr-HR" b="1" dirty="0">
                <a:hlinkClick r:id="rId2"/>
              </a:rPr>
              <a:t>Beta-3 </a:t>
            </a:r>
            <a:r>
              <a:rPr lang="hr-HR" b="1" dirty="0" err="1">
                <a:hlinkClick r:id="rId2"/>
              </a:rPr>
              <a:t>agonisti</a:t>
            </a:r>
            <a:r>
              <a:rPr lang="hr-HR" b="1" dirty="0"/>
              <a:t> (npr. </a:t>
            </a:r>
            <a:r>
              <a:rPr lang="hr-HR" b="1" dirty="0" err="1"/>
              <a:t>mirabegron</a:t>
            </a:r>
            <a:r>
              <a:rPr lang="hr-HR" b="1" dirty="0"/>
              <a:t>)</a:t>
            </a:r>
            <a:r>
              <a:rPr lang="hr-HR" dirty="0"/>
              <a:t>: </a:t>
            </a:r>
          </a:p>
          <a:p>
            <a:r>
              <a:rPr lang="hr-HR" dirty="0"/>
              <a:t>Djeluju na mišiće mokraćnog mjehura, opuštajući ih i omogućujući mjehuru da se napuni više prije potrebe za mokrenjem. </a:t>
            </a:r>
          </a:p>
          <a:p>
            <a:r>
              <a:rPr lang="hr-HR" b="1" dirty="0"/>
              <a:t>Antidepresivi (npr. </a:t>
            </a:r>
            <a:r>
              <a:rPr lang="hr-HR" b="1" dirty="0" err="1"/>
              <a:t>duloksetin</a:t>
            </a:r>
            <a:r>
              <a:rPr lang="hr-HR" b="1" dirty="0"/>
              <a:t>)</a:t>
            </a:r>
            <a:r>
              <a:rPr lang="hr-HR" dirty="0"/>
              <a:t>: </a:t>
            </a:r>
          </a:p>
          <a:p>
            <a:r>
              <a:rPr lang="hr-HR" dirty="0"/>
              <a:t>Ovi lijekovi mogu pomoći kod «stresne inkontinencije» (gubitak urina pri fizičkom naporu) tako što jačaju mišiće sfinktera. </a:t>
            </a:r>
          </a:p>
          <a:p>
            <a:r>
              <a:rPr lang="hr-HR" dirty="0" err="1"/>
              <a:t>Botox</a:t>
            </a:r>
            <a:endParaRPr lang="hr-HR" dirty="0"/>
          </a:p>
          <a:p>
            <a:r>
              <a:rPr lang="hr-HR" dirty="0"/>
              <a:t>Promjena načina života</a:t>
            </a:r>
          </a:p>
          <a:p>
            <a:r>
              <a:rPr lang="hr-HR" dirty="0"/>
              <a:t>Vježbe za jačanje mišića dna male zdjelice- fizikalna terapija </a:t>
            </a:r>
          </a:p>
          <a:p>
            <a:r>
              <a:rPr lang="hr-HR" dirty="0"/>
              <a:t>HIFEM tehnologija- </a:t>
            </a:r>
            <a:r>
              <a:rPr lang="hr-HR" dirty="0" err="1"/>
              <a:t>Emsella</a:t>
            </a:r>
            <a:r>
              <a:rPr lang="hr-HR" dirty="0"/>
              <a:t> BTL elektromagnetna stimulacija mišića dna male zdjelice uz poboljšanje prokrvljenosti i stimulaciju nervnih završetaka 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A591EDE-31A4-8F8B-1A5E-8FA450734EE2}"/>
              </a:ext>
            </a:extLst>
          </p:cNvPr>
          <p:cNvSpPr txBox="1"/>
          <p:nvPr/>
        </p:nvSpPr>
        <p:spPr>
          <a:xfrm>
            <a:off x="0" y="618652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7.Regionalna konferencija o Alzheimerovoj bolesti sa međunarodnim sudjelovanjem, „Izazovi u skrbi i liječenju pacijenata sa demencijom–kompleksni pacijenti”; Lipik, 26.09.2025</a:t>
            </a:r>
          </a:p>
        </p:txBody>
      </p:sp>
    </p:spTree>
    <p:extLst>
      <p:ext uri="{BB962C8B-B14F-4D97-AF65-F5344CB8AC3E}">
        <p14:creationId xmlns:p14="http://schemas.microsoft.com/office/powerpoint/2010/main" val="399820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1426D-9614-C2BE-2A8E-B7F24A204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42EAB8-C39E-49F5-490B-62C8F388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Alzheimerova bolest i urinarna inkontinencija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3F55B0-ED25-0E9F-1681-A83CE617E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err="1"/>
              <a:t>Multipli</a:t>
            </a:r>
            <a:r>
              <a:rPr lang="hr-HR" dirty="0"/>
              <a:t> uzroci</a:t>
            </a:r>
          </a:p>
          <a:p>
            <a:r>
              <a:rPr lang="hr-HR" dirty="0" err="1"/>
              <a:t>Amiloidni</a:t>
            </a:r>
            <a:r>
              <a:rPr lang="hr-HR" dirty="0"/>
              <a:t> </a:t>
            </a:r>
            <a:r>
              <a:rPr lang="hr-HR" dirty="0" err="1"/>
              <a:t>plakovi</a:t>
            </a:r>
            <a:r>
              <a:rPr lang="hr-HR" dirty="0"/>
              <a:t> i </a:t>
            </a:r>
            <a:r>
              <a:rPr lang="hr-HR" dirty="0" err="1"/>
              <a:t>neurofibrilatorni</a:t>
            </a:r>
            <a:r>
              <a:rPr lang="hr-HR" dirty="0"/>
              <a:t> spletovi u centrima za kontrolu mokrenja mogu uzrokovati gubitak signala prema mokraćnom mjehuru i dovesti do nevoljnog mokrenja </a:t>
            </a:r>
          </a:p>
          <a:p>
            <a:r>
              <a:rPr lang="hr-HR" dirty="0"/>
              <a:t>Napredovanjem bolesti pacijenti manje prepoznaju potrebu za mokrenjem</a:t>
            </a:r>
          </a:p>
          <a:p>
            <a:r>
              <a:rPr lang="hr-HR" dirty="0"/>
              <a:t>Terapija  </a:t>
            </a:r>
            <a:r>
              <a:rPr lang="hr-HR" dirty="0" err="1"/>
              <a:t>muskarinskih</a:t>
            </a:r>
            <a:r>
              <a:rPr lang="hr-HR" dirty="0"/>
              <a:t> i ß3 </a:t>
            </a:r>
            <a:r>
              <a:rPr lang="hr-HR" dirty="0" err="1"/>
              <a:t>adrenergičkih</a:t>
            </a:r>
            <a:r>
              <a:rPr lang="hr-HR" dirty="0"/>
              <a:t> receptora koji se nalaze u mokraćnom mjehuru za liječenje urinarne inkontinencije mogu uzrokovati oštećenje kognitivne funkcije kao nuspojavu</a:t>
            </a:r>
          </a:p>
          <a:p>
            <a:r>
              <a:rPr lang="hr-HR" dirty="0"/>
              <a:t>Selektivni </a:t>
            </a:r>
            <a:r>
              <a:rPr lang="hr-HR" dirty="0" err="1"/>
              <a:t>antimuskarinici</a:t>
            </a:r>
            <a:r>
              <a:rPr lang="hr-HR" dirty="0"/>
              <a:t> za M3 receptore, neselektivni koji djeluju i na M1 i M2 receptore mogu djelovanjem na cerebralni korteks i </a:t>
            </a:r>
            <a:r>
              <a:rPr lang="hr-HR" dirty="0" err="1"/>
              <a:t>hipokampus</a:t>
            </a:r>
            <a:r>
              <a:rPr lang="hr-HR" dirty="0"/>
              <a:t> uzrokovati glavobolju i mučninu</a:t>
            </a:r>
          </a:p>
          <a:p>
            <a:r>
              <a:rPr lang="hr-HR" dirty="0" err="1"/>
              <a:t>Inhibitori</a:t>
            </a:r>
            <a:r>
              <a:rPr lang="hr-HR" dirty="0"/>
              <a:t> </a:t>
            </a:r>
            <a:r>
              <a:rPr lang="hr-HR" dirty="0" err="1"/>
              <a:t>acetilkolinesteraze</a:t>
            </a:r>
            <a:r>
              <a:rPr lang="hr-HR" dirty="0"/>
              <a:t> za liječenje Alzheimerove bolesti direktno  se </a:t>
            </a:r>
            <a:r>
              <a:rPr lang="hr-HR" dirty="0" err="1"/>
              <a:t>suprostavljaju</a:t>
            </a:r>
            <a:r>
              <a:rPr lang="hr-HR" dirty="0"/>
              <a:t> djelovanju </a:t>
            </a:r>
            <a:r>
              <a:rPr lang="hr-HR" dirty="0" err="1"/>
              <a:t>antimuskarinskim</a:t>
            </a:r>
            <a:r>
              <a:rPr lang="hr-HR" dirty="0"/>
              <a:t> lijekovima za UI što još otežava liječenje UI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FB25D8B-A707-E578-08EA-7F0A890EC90F}"/>
              </a:ext>
            </a:extLst>
          </p:cNvPr>
          <p:cNvSpPr txBox="1"/>
          <p:nvPr/>
        </p:nvSpPr>
        <p:spPr>
          <a:xfrm>
            <a:off x="0" y="618652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7.Regionalna konferencija o Alzheimerovoj bolesti sa međunarodnim sudjelovanjem, „Izazovi u skrbi i liječenju pacijenata sa demencijom–kompleksni pacijenti”; Lipik, 26.09.2025</a:t>
            </a:r>
          </a:p>
        </p:txBody>
      </p:sp>
    </p:spTree>
    <p:extLst>
      <p:ext uri="{BB962C8B-B14F-4D97-AF65-F5344CB8AC3E}">
        <p14:creationId xmlns:p14="http://schemas.microsoft.com/office/powerpoint/2010/main" val="357192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75C96A-2C27-B59F-2B33-E382A577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01213"/>
          </a:xfrm>
        </p:spPr>
        <p:txBody>
          <a:bodyPr>
            <a:normAutofit fontScale="90000"/>
          </a:bodyPr>
          <a:lstStyle/>
          <a:p>
            <a:r>
              <a:rPr lang="hr-HR" dirty="0"/>
              <a:t>Urinarna inkontinencije kod oboljelih od demencije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912D31-C9EA-DFDE-4139-7ABD195EC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0813"/>
            <a:ext cx="8596668" cy="4330549"/>
          </a:xfrm>
        </p:spPr>
        <p:txBody>
          <a:bodyPr/>
          <a:lstStyle/>
          <a:p>
            <a:r>
              <a:rPr lang="hr-HR" dirty="0"/>
              <a:t>Studije su pokazale da su pacijenti sa AD svjesni potrebe za mokrenjem ali su u nemogućnosti stići do toaleta na vrijeme –funkcionalna inkontinencija</a:t>
            </a:r>
          </a:p>
          <a:p>
            <a:r>
              <a:rPr lang="hr-HR" dirty="0"/>
              <a:t>Funkcionalna IU uz kognitivno propadanje bez oštećenja donjeg urinarnog trakta dovodi do kognitivnih nemogućnosti kontrole mokrenja </a:t>
            </a:r>
          </a:p>
          <a:p>
            <a:r>
              <a:rPr lang="hr-HR" dirty="0"/>
              <a:t>Kompleksna etiologija</a:t>
            </a:r>
          </a:p>
          <a:p>
            <a:r>
              <a:rPr lang="hr-HR" dirty="0"/>
              <a:t>Psihološki faktor: anksioznost i depresija u kombinaciji sa kognitivnim padom kao što je gubitak pamćenja, promjene osobnosti, konfuzija dovode do  nesposobnosti za obavljanje dnevnih zadataka pa i za dnevnu toaletu </a:t>
            </a:r>
          </a:p>
          <a:p>
            <a:r>
              <a:rPr lang="hr-HR" dirty="0" err="1"/>
              <a:t>Amiloidni</a:t>
            </a:r>
            <a:r>
              <a:rPr lang="hr-HR" dirty="0"/>
              <a:t> </a:t>
            </a:r>
            <a:r>
              <a:rPr lang="hr-HR" dirty="0" err="1"/>
              <a:t>plakovi</a:t>
            </a:r>
            <a:r>
              <a:rPr lang="hr-HR" dirty="0"/>
              <a:t> i </a:t>
            </a:r>
            <a:r>
              <a:rPr lang="hr-HR" dirty="0" err="1"/>
              <a:t>neurofibromatozni</a:t>
            </a:r>
            <a:r>
              <a:rPr lang="hr-HR" dirty="0"/>
              <a:t> spletovi koji se talože u centrima za </a:t>
            </a:r>
            <a:r>
              <a:rPr lang="hr-HR" dirty="0" err="1"/>
              <a:t>mikciju</a:t>
            </a:r>
            <a:r>
              <a:rPr lang="hr-HR" dirty="0"/>
              <a:t> sa razvojem bolesti dovode do sve težih oblika UI 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095454D-6C5F-992E-B65F-39CE6793603F}"/>
              </a:ext>
            </a:extLst>
          </p:cNvPr>
          <p:cNvSpPr txBox="1"/>
          <p:nvPr/>
        </p:nvSpPr>
        <p:spPr>
          <a:xfrm>
            <a:off x="0" y="618652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7.Regionalna konferencija o Alzheimerovoj bolesti sa međunarodnim sudjelovanjem, „Izazovi u skrbi i liječenju pacijenata sa demencijom–kompleksni pacijenti”; Lipik, 26.09.2025</a:t>
            </a:r>
          </a:p>
        </p:txBody>
      </p:sp>
    </p:spTree>
    <p:extLst>
      <p:ext uri="{BB962C8B-B14F-4D97-AF65-F5344CB8AC3E}">
        <p14:creationId xmlns:p14="http://schemas.microsoft.com/office/powerpoint/2010/main" val="361000648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278</TotalTime>
  <Words>1945</Words>
  <Application>Microsoft Office PowerPoint</Application>
  <PresentationFormat>Široki zaslon</PresentationFormat>
  <Paragraphs>142</Paragraphs>
  <Slides>14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1" baseType="lpstr">
      <vt:lpstr>Arial</vt:lpstr>
      <vt:lpstr>Arial</vt:lpstr>
      <vt:lpstr>Calibri</vt:lpstr>
      <vt:lpstr>Open Sans</vt:lpstr>
      <vt:lpstr>Trebuchet MS</vt:lpstr>
      <vt:lpstr>Wingdings 3</vt:lpstr>
      <vt:lpstr>Faseta</vt:lpstr>
      <vt:lpstr>Urinarna inkontinencija kod osoba sa demencijom    </vt:lpstr>
      <vt:lpstr>Kontrola mokrenja</vt:lpstr>
      <vt:lpstr>Proces mokrenja </vt:lpstr>
      <vt:lpstr>PowerPoint prezentacija</vt:lpstr>
      <vt:lpstr>PowerPoint prezentacija</vt:lpstr>
      <vt:lpstr>Anketa pacijenata u ginekološkoj ordinaciji koji su došli iz drugih razloga </vt:lpstr>
      <vt:lpstr>Lijekovi za UI</vt:lpstr>
      <vt:lpstr>Alzheimerova bolest i urinarna inkontinencija</vt:lpstr>
      <vt:lpstr>Urinarna inkontinencije kod oboljelih od demencije</vt:lpstr>
      <vt:lpstr>Kvaliteta života i njega pacijenata sa AD i UI </vt:lpstr>
      <vt:lpstr>Zaključak</vt:lpstr>
      <vt:lpstr>PowerPoint prezentacija</vt:lpstr>
      <vt:lpstr>Literatura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mirjana semi</dc:creator>
  <cp:lastModifiedBy>mirjana semi</cp:lastModifiedBy>
  <cp:revision>4</cp:revision>
  <dcterms:created xsi:type="dcterms:W3CDTF">2025-09-17T15:39:42Z</dcterms:created>
  <dcterms:modified xsi:type="dcterms:W3CDTF">2025-09-21T12:57:36Z</dcterms:modified>
</cp:coreProperties>
</file>