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</p:sldIdLst>
  <p:sldSz cx="18288000" cy="10287000"/>
  <p:notesSz cx="6858000" cy="9144000"/>
  <p:embeddedFontLst>
    <p:embeddedFont>
      <p:font typeface="Garet Bold" panose="020B0604020202020204" charset="-18"/>
      <p:regular r:id="rId29"/>
    </p:embeddedFont>
    <p:embeddedFont>
      <p:font typeface="Montserrat Bold" panose="020B0604020202020204" charset="-1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 Bold" panose="020B0604020202020204" charset="-18"/>
      <p:regular r:id="rId35"/>
    </p:embeddedFont>
    <p:embeddedFont>
      <p:font typeface="Canva Sans" panose="020B0604020202020204" charset="0"/>
      <p:regular r:id="rId36"/>
    </p:embeddedFont>
    <p:embeddedFont>
      <p:font typeface="Montserrat" panose="020B0604020202020204" charset="-18"/>
      <p:regular r:id="rId37"/>
    </p:embeddedFont>
    <p:embeddedFont>
      <p:font typeface="Canva Sans Italics" panose="020B0604020202020204" charset="0"/>
      <p:regular r:id="rId38"/>
    </p:embeddedFont>
    <p:embeddedFont>
      <p:font typeface="Inter Bold" panose="020B0604020202020204" charset="0"/>
      <p:regular r:id="rId39"/>
    </p:embeddedFont>
    <p:embeddedFont>
      <p:font typeface="Nunito Bold" panose="020B0604020202020204" charset="-18"/>
      <p:regular r:id="rId40"/>
    </p:embeddedFont>
    <p:embeddedFont>
      <p:font typeface="Canva Sans Medium" panose="020B0604020202020204" charset="0"/>
      <p:regular r:id="rId41"/>
    </p:embeddedFont>
    <p:embeddedFont>
      <p:font typeface="Canva Sans Bold" panose="020B0604020202020204" charset="0"/>
      <p:regular r:id="rId42"/>
    </p:embeddedFont>
    <p:embeddedFont>
      <p:font typeface="Poppins" panose="020B0604020202020204" charset="-18"/>
      <p:regular r:id="rId43"/>
    </p:embeddedFont>
    <p:embeddedFont>
      <p:font typeface="Nunito" panose="020B0604020202020204" charset="-18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792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Demencija je jedan od najvećih javnozdravstvenih izazova 21. stoljeća. Iako se često govori o zdravstvenom sustavu, najveći dio skrbi zapravo pružaju obitelj i prijatelji — neformalni njegovatelji. Oni su nevidljivi stup sustava, a njihova uloga nosi emocionalno, fizičko i financijsko opterećenje. Kvaliteta života osoba s demencijom ovisi o kapacitetima njegovatelja, stoga je ključno razumjeti njihov kontekst — osobne resurse, obiteljsku dinamiku, radne uvjete i dostupnost podrške.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7008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Stres-proces</a:t>
            </a:r>
            <a:r>
              <a:rPr lang="en-US" dirty="0"/>
              <a:t> model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događa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Bronfenbrennerov</a:t>
            </a:r>
            <a:r>
              <a:rPr lang="en-US" dirty="0"/>
              <a:t> </a:t>
            </a:r>
            <a:r>
              <a:rPr lang="en-US" dirty="0" err="1"/>
              <a:t>bioekološki</a:t>
            </a:r>
            <a:r>
              <a:rPr lang="en-US" dirty="0"/>
              <a:t> model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. On </a:t>
            </a:r>
            <a:r>
              <a:rPr lang="en-US" dirty="0" err="1"/>
              <a:t>pokazuje</a:t>
            </a:r>
            <a:r>
              <a:rPr lang="en-US" dirty="0"/>
              <a:t> da </a:t>
            </a:r>
            <a:r>
              <a:rPr lang="en-US" dirty="0" err="1"/>
              <a:t>njegovatelj</a:t>
            </a:r>
            <a:r>
              <a:rPr lang="en-US" dirty="0"/>
              <a:t>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– </a:t>
            </a:r>
            <a:r>
              <a:rPr lang="en-US" dirty="0" err="1"/>
              <a:t>uklopljen</a:t>
            </a:r>
            <a:r>
              <a:rPr lang="en-US" dirty="0"/>
              <a:t> je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: od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, do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intervencije</a:t>
            </a:r>
            <a:r>
              <a:rPr lang="en-US" dirty="0"/>
              <a:t> ne </a:t>
            </a:r>
            <a:r>
              <a:rPr lang="en-US" dirty="0" err="1"/>
              <a:t>smiju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usmjerene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okružuju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4257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Ovdje vidimo kako različite razine sustava utječu na iskustvo njegovatelja. Na primjer, egzistencijalna nesigurnost, rigidni radni uvjeti ili nedostatak lokalnih usluga mogu dodatno opteretiti njegovatelja. S druge strane, podržavajući odnosi, fleksibilni poslodavci i dostupne usluge mogu biti snažni zaštitni čimbenici. Važno je da prepoznamo ove međusobne utjecaje i djelujemo na više razina.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995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Kako bismo u potpunosti razumjeli potrebe njegovatelja, koristimo integrirani okvir koji povezuje Bronfenbrennerov model, stres-proces model i koncepte otpornosti. Ova kombinacija omogućuje nam da sagledamo njegovatelja kao osobu, ali i kao dio šireg sustava. Tako možemo precizno identificirati rizične i zaštitne čimbenike na svakoj razini i razviti učinkovite, kontekstualno osjetljive intervencije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7830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 razini osobe, važno je prepoznati individualne karakteristike – poput psihološke otpornosti, prethodnih trauma, motivacije i zdravlja. Intervencije ovdje uključuju individualno savjetovanje, psihoedukaciju i trening vještina. Cilj je osnažiti njegovatelja da prepozna vlastite potrebe, razvije strategije suočavanja i očuva osjećaj svrhe i smisla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6908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 razini mikrosustava fokusiramo se na odnose – s osobom s demencijom, članovima obitelji i zdravstvenim djelatnicima. Rizični faktori uključuju obiteljske konflikte, zahtjevnu skrb i socijalnu izolaciju. S druge strane, emocionalna povezanost, dobra komunikacija i dostupna formalna pomoć mogu biti snažni zaštitni čimbenici. Intervencije uključuju obiteljsku terapiju, grupe podrške i edukaciju o demenciji."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028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Mezosustav se odnosi na povezanost različitih dijelova sustava – obitelji, zdravstvenih i socijalnih službi. Rizični faktori su nedostatak integriranih usluga, loša koordinacija i nepovjerenje u sustav. Intervencije uključuju case management, edukaciju za profesionalce i jasno definirane uloge svih uključenih. Ključno je graditi povjerenje i osigurati da sustavi međusobno surađuju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2513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Ovdje naglašavamo da sve razine međusobno djeluju. Promjene u jednom području – primjerice, gubitak posla – mogu utjecati na zdravlje, obitelj i skrb. Zato je važno da javne politike prepoznaju i formaliziraju ulogu njegovatelja. Obiteljska dinamika također snažno utječe na stres i otpornost, pa je važno uključiti i tu perspektivu u planiranje intervencija.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8220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"Potrebe njegovatelja mijenjaju se kroz vrijeme – kako bolest napreduje, kako se mijenja obiteljska situacija ili nastupe krizne okolnosti poput pandemije. Intervencije moraju biti fleksibilne i prilagodljive. Također, moramo biti svjesni da zaštitni čimbenici nisu jednako dostupni svima – geografske, obrazovne i socijalne razlike igraju veliku ulogu.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24694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„Kada govorimo o podršci neformalnim njegovateljima osoba s demencijom, važno je razumjeti da intervencije moraju biti višeslojne i prilagođene stvarnim potrebama. U literaturi se najčešće razlikuje pet osnovnih tipova intervencija.</a:t>
            </a:r>
          </a:p>
          <a:p>
            <a:endParaRPr lang="en-US"/>
          </a:p>
          <a:p>
            <a:r>
              <a:rPr lang="en-US"/>
              <a:t>Prvo, informativne intervencije — one uključuju psihoedukaciju, informacije o demenciji, pravima i dostupnim uslugama. Istraživanja pokazuju da je psihoedukacija jedina intervencija koja ima statistički značajan učinak na smanjenje anksioznosti kod njegovatelja.</a:t>
            </a:r>
          </a:p>
          <a:p>
            <a:endParaRPr lang="en-US"/>
          </a:p>
          <a:p>
            <a:r>
              <a:rPr lang="en-US"/>
              <a:t>Zatim, psihološke intervencije — tu spadaju individualno savjetovanje, grupe podrške, trening komunikacijskih vještina i pomoć u procesu žalovanja. One su pokazale pozitivan učinak na kvalitetu života njegovatelja, osobito kada se provode u zajednici ili online.</a:t>
            </a:r>
          </a:p>
          <a:p>
            <a:endParaRPr lang="en-US"/>
          </a:p>
          <a:p>
            <a:r>
              <a:rPr lang="en-US"/>
              <a:t>Treće su kliničke intervencije, koje uključuju psihofarmakološko liječenje i psihoterapijske tehnike poput kognitivno-bihevioralne terapije i mindfulnessa. Ove intervencije su učinkovite u smanjenju depresije i osjećaja opterećenja, ali zahtijevaju stručnu podršku terapeuta.</a:t>
            </a:r>
          </a:p>
          <a:p>
            <a:endParaRPr lang="en-US"/>
          </a:p>
          <a:p>
            <a:r>
              <a:rPr lang="en-US"/>
              <a:t>Četvrta skupina su tehnološke intervencije — digitalni alati poput online savjetovanja, edukacijskih platformi i aplikacija za organizaciju skrbi. Posebno su korisne u ruralnim područjima jer povećavaju dostupnost uz niske troškove.</a:t>
            </a:r>
          </a:p>
          <a:p>
            <a:endParaRPr lang="en-US"/>
          </a:p>
          <a:p>
            <a:r>
              <a:rPr lang="en-US"/>
              <a:t>I naposljetku, multikomponentne intervencije — kombiniraju više pristupa kako bi se postigao maksimalan učinak. Primjer je START program, koji uključuje psihoedukaciju, emocionalnu podršku, mindfulness i praktične savjete. Pokazao je dugoročne učinke na smanjenje depresije i anksioznosti, uz financijsku učinkovitost.</a:t>
            </a:r>
          </a:p>
          <a:p>
            <a:endParaRPr lang="en-US"/>
          </a:p>
          <a:p>
            <a:r>
              <a:rPr lang="en-US"/>
              <a:t>Ovi nalazi potvrđuju da je podrška njegovateljima ne samo poželjna, već i znanstveno utemeljena — i da može značajno poboljšati njihovu otpornost, mentalno zdravlje i kvalitetu života.“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77002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„START, što je kratica za STrAtegies for RelaTives, je strukturirani program podrške razvijen u Ujedinjenom Kraljevstvu od strane tima stručnjaka iz područja gerijatrijske psihijatrije i javnog zdravstva, uključujući Gill Livingston i suradnike. Program je znanstveno utemeljen i višestruko evaluiran kroz randomizirane kontrolirane studije.</a:t>
            </a:r>
          </a:p>
          <a:p>
            <a:endParaRPr lang="en-US"/>
          </a:p>
          <a:p>
            <a:r>
              <a:rPr lang="en-US"/>
              <a:t>START se sastoji od osam individualnih susreta s educiranim psihologom, koji se mogu provoditi uživo, kod kuće ili online. Fokusiran je na osnaživanje neformalnih njegovatelja kroz psihoedukaciju, emocionalnu podršku, razvoj strategija suočavanja, mindfulness vježbe i praktične savjete za svakodnevnu skrb.</a:t>
            </a:r>
          </a:p>
          <a:p>
            <a:endParaRPr lang="en-US"/>
          </a:p>
          <a:p>
            <a:r>
              <a:rPr lang="en-US"/>
              <a:t>Ono što ga čini posebno vrijednim jest njegova učinkovitost — pokazao je dugoročne učinke na smanjenje depresije i anksioznosti kod njegovatelja, bez povećanja troškova skrbi. Štoviše, može smanjiti potrebu za institucionalizacijom osoba s demencijom.</a:t>
            </a:r>
          </a:p>
          <a:p>
            <a:endParaRPr lang="en-US"/>
          </a:p>
          <a:p>
            <a:r>
              <a:rPr lang="en-US"/>
              <a:t>  U Hrvatskoj smo započeli pilot implementaciju START programa kroz rad Mobilnog tima za mentalno zdravlje Nastavnog zavoda za javno zdravstvo 'Dr. Andrija Štampar'. Trenutno prevodimo i prilagođavamo materijale lokalnom kontekstu. Cilj nam je omogućiti dostupnu, učinkovitu i održivu psihološku podršku neformalnim njegovateljima, posebno onima koji su najopterećeniji i najizoliraniji.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2313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Unatoč sve većem broju osoba s demencijom, u Hrvatskoj još uvijek nemamo službene podatke o broju neformalnih njegovatelja. Fokus sustava je na formalnoj skrbi, dok obiteljska skrb ostaje izvan evidencije. U SAD-u, 83 % podrške starijima dolazi od neformalnih njegovatelja, a oni snose više od polovice ukupnih troškova demencije. Prosječno pružaju 5 sati skrbi dnevno, često bez zamjene. Većinom su to žene — kćeri i supruge. Ovi podaci ukazuju na potrebu za sustavnim praćenjem i podrškom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20256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Ovdje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– </a:t>
            </a:r>
            <a:r>
              <a:rPr lang="en-US" dirty="0" err="1"/>
              <a:t>gđa</a:t>
            </a:r>
            <a:r>
              <a:rPr lang="en-US" dirty="0"/>
              <a:t> </a:t>
            </a:r>
            <a:r>
              <a:rPr lang="en-US" dirty="0" err="1"/>
              <a:t>Vesna</a:t>
            </a:r>
            <a:r>
              <a:rPr lang="en-US" dirty="0"/>
              <a:t>, 74-godišnja </a:t>
            </a:r>
            <a:r>
              <a:rPr lang="en-US" dirty="0" err="1"/>
              <a:t>supruga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Alzheimerovom</a:t>
            </a:r>
            <a:r>
              <a:rPr lang="en-US" dirty="0"/>
              <a:t> </a:t>
            </a:r>
            <a:r>
              <a:rPr lang="en-US" dirty="0" err="1"/>
              <a:t>bolešću</a:t>
            </a:r>
            <a:r>
              <a:rPr lang="en-US" dirty="0"/>
              <a:t>. </a:t>
            </a:r>
            <a:r>
              <a:rPr lang="en-US" dirty="0" err="1"/>
              <a:t>Njezina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 </a:t>
            </a:r>
            <a:r>
              <a:rPr lang="en-US" dirty="0" err="1"/>
              <a:t>ilustrira</a:t>
            </a:r>
            <a:r>
              <a:rPr lang="en-US" dirty="0"/>
              <a:t> </a:t>
            </a:r>
            <a:r>
              <a:rPr lang="en-US" dirty="0" err="1"/>
              <a:t>kompleksnost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njegovatelja</a:t>
            </a:r>
            <a:r>
              <a:rPr lang="en-US" dirty="0"/>
              <a:t>: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simptomi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umora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nesanice</a:t>
            </a:r>
            <a:r>
              <a:rPr lang="en-US" dirty="0"/>
              <a:t>, </a:t>
            </a:r>
            <a:r>
              <a:rPr lang="en-US" dirty="0" err="1"/>
              <a:t>psihološki</a:t>
            </a:r>
            <a:r>
              <a:rPr lang="en-US" dirty="0"/>
              <a:t> </a:t>
            </a:r>
            <a:r>
              <a:rPr lang="en-US" dirty="0" err="1"/>
              <a:t>izazovi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krivnje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tjeskobe</a:t>
            </a:r>
            <a:r>
              <a:rPr lang="en-US" dirty="0"/>
              <a:t>,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izolacija</a:t>
            </a:r>
            <a:r>
              <a:rPr lang="en-US" dirty="0"/>
              <a:t>, </a:t>
            </a:r>
            <a:r>
              <a:rPr lang="en-US" dirty="0" err="1"/>
              <a:t>promjene</a:t>
            </a:r>
            <a:r>
              <a:rPr lang="en-US" dirty="0"/>
              <a:t> u </a:t>
            </a:r>
            <a:r>
              <a:rPr lang="en-US" dirty="0" err="1"/>
              <a:t>partnerskom</a:t>
            </a:r>
            <a:r>
              <a:rPr lang="en-US" dirty="0"/>
              <a:t>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dostupnih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No,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protektivni</a:t>
            </a:r>
            <a:r>
              <a:rPr lang="en-US" dirty="0"/>
              <a:t> </a:t>
            </a:r>
            <a:r>
              <a:rPr lang="en-US" dirty="0" err="1"/>
              <a:t>čimbenici</a:t>
            </a:r>
            <a:r>
              <a:rPr lang="en-US" dirty="0"/>
              <a:t> – </a:t>
            </a:r>
            <a:r>
              <a:rPr lang="en-US" dirty="0" err="1"/>
              <a:t>osjećaj</a:t>
            </a:r>
            <a:r>
              <a:rPr lang="en-US" dirty="0"/>
              <a:t> </a:t>
            </a:r>
            <a:r>
              <a:rPr lang="en-US" dirty="0" err="1"/>
              <a:t>smisla</a:t>
            </a:r>
            <a:r>
              <a:rPr lang="en-US" dirty="0"/>
              <a:t>, dobra </a:t>
            </a:r>
            <a:r>
              <a:rPr lang="en-US" dirty="0" err="1"/>
              <a:t>komunikacija</a:t>
            </a:r>
            <a:r>
              <a:rPr lang="en-US" dirty="0"/>
              <a:t> s </a:t>
            </a:r>
            <a:r>
              <a:rPr lang="en-US" dirty="0" err="1"/>
              <a:t>patronažnom</a:t>
            </a:r>
            <a:r>
              <a:rPr lang="en-US" dirty="0"/>
              <a:t> </a:t>
            </a:r>
            <a:r>
              <a:rPr lang="en-US" dirty="0" err="1"/>
              <a:t>sestrom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. </a:t>
            </a:r>
            <a:r>
              <a:rPr lang="en-US" dirty="0" err="1"/>
              <a:t>Predložene</a:t>
            </a:r>
            <a:r>
              <a:rPr lang="en-US" dirty="0"/>
              <a:t> </a:t>
            </a:r>
            <a:r>
              <a:rPr lang="en-US" dirty="0" err="1"/>
              <a:t>intervencije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individualno</a:t>
            </a:r>
            <a:r>
              <a:rPr lang="en-US" dirty="0"/>
              <a:t> </a:t>
            </a:r>
            <a:r>
              <a:rPr lang="en-US" dirty="0" err="1"/>
              <a:t>savjetovanje</a:t>
            </a:r>
            <a:r>
              <a:rPr lang="en-US" dirty="0"/>
              <a:t>,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,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znakova</a:t>
            </a:r>
            <a:r>
              <a:rPr lang="en-US" dirty="0"/>
              <a:t> </a:t>
            </a:r>
            <a:r>
              <a:rPr lang="en-US" dirty="0" err="1"/>
              <a:t>sagorijevanja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2059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Ova infografika prikazuje podatke iz SAD-a, gdje je 1 od 5 odraslih osoba njegovatelj. Većina njih skrbi najmanje dvije godine, a trećina više od 20 sati tjedno. Iako su to američki podaci, kvalitativna istraživanja u Hrvatskoj pokazuju slične obrasce – dugotrajna skrb, emocionalno iscrpljenje i nedostatak podrške."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023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Neformalni njegovatelji suočavaju se s brojnim emocionalnim i fizičkim izazovima. Prevalencija depresije među njima doseže 30–50 %, a anksioznosti 20–30 %. Tri četvrtine njih zanemaruje vlastito zdravlje. Dugotrajna izloženost stresu bez podrške može dovesti do burnout sindroma, koji smanjuje kapacitete za skrb i povećava rizik za institucionalizaciju oboljele osobe. Ovi podaci jasno pokazuju da psihološka podrška nije luksuz, već nužnost.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863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Ja bi tu samo kratko naglasila da ljudi imaju i pozitivne aspkete reuzimanja ulige npr, povećan smisao i doprinos u obitelji, povezanost s roditeljem itd.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253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Ovdje vidimo konkretne rizike s kojima se suočavaju neformalni njegovatelji: emocionalno iscrpljenje, izolacija, nedostatak institucionalne podrške, visoka prevalencija stresa, depresije i anksioznosti. Financijski teret i fizički stres dodatno pogoršavaju situaciju. Sve to može dovesti do sagorijevanja, što ne utječe samo na njegovatelja, već i na osobu o kojoj skrbi.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801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Kako bismo razumjeli što njegovateljima zaista treba, koristimo C.A.R.E. model koji obuhvaća četiri dimenzije: emocionalnu, informacijsku, praktičnu i socijalnu. Čak 97% njegovatelja ima barem jednu neispunjenu potrebu – najčešće emocionalnu podršku i informacije. To nam jasno pokazuje gdje trebamo intervenirati – ne samo znanjem, već i razumijevanjem i povezivanjem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4226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Pearlinov</a:t>
            </a:r>
            <a:r>
              <a:rPr lang="en-US" dirty="0"/>
              <a:t> </a:t>
            </a:r>
            <a:r>
              <a:rPr lang="en-US" dirty="0" err="1"/>
              <a:t>stres-proces</a:t>
            </a:r>
            <a:r>
              <a:rPr lang="en-US" dirty="0"/>
              <a:t> model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njegovatelj</a:t>
            </a:r>
            <a:r>
              <a:rPr lang="en-US" dirty="0"/>
              <a:t>.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stresori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same </a:t>
            </a:r>
            <a:r>
              <a:rPr lang="en-US" dirty="0" err="1"/>
              <a:t>bolesti</a:t>
            </a:r>
            <a:r>
              <a:rPr lang="en-US" dirty="0"/>
              <a:t> –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kognitivnog</a:t>
            </a:r>
            <a:r>
              <a:rPr lang="en-US" dirty="0"/>
              <a:t> </a:t>
            </a:r>
            <a:r>
              <a:rPr lang="en-US" dirty="0" err="1"/>
              <a:t>propadanja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ponašajnih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. </a:t>
            </a:r>
            <a:r>
              <a:rPr lang="en-US" dirty="0" err="1"/>
              <a:t>Sekundarni</a:t>
            </a:r>
            <a:r>
              <a:rPr lang="en-US" dirty="0"/>
              <a:t> </a:t>
            </a:r>
            <a:r>
              <a:rPr lang="en-US" dirty="0" err="1"/>
              <a:t>stresori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financijske</a:t>
            </a:r>
            <a:r>
              <a:rPr lang="en-US" dirty="0"/>
              <a:t> </a:t>
            </a:r>
            <a:r>
              <a:rPr lang="en-US" dirty="0" err="1"/>
              <a:t>pritiske</a:t>
            </a:r>
            <a:r>
              <a:rPr lang="en-US" dirty="0"/>
              <a:t>, </a:t>
            </a:r>
            <a:r>
              <a:rPr lang="en-US" dirty="0" err="1"/>
              <a:t>obiteljske</a:t>
            </a:r>
            <a:r>
              <a:rPr lang="en-US" dirty="0"/>
              <a:t> </a:t>
            </a:r>
            <a:r>
              <a:rPr lang="en-US" dirty="0" err="1"/>
              <a:t>konflikte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. </a:t>
            </a:r>
            <a:r>
              <a:rPr lang="en-US" dirty="0" err="1"/>
              <a:t>Medijatori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suočavanja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ublažiti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učinke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, </a:t>
            </a:r>
            <a:r>
              <a:rPr lang="en-US" dirty="0" err="1"/>
              <a:t>posljedice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depresija</a:t>
            </a:r>
            <a:r>
              <a:rPr lang="en-US" dirty="0"/>
              <a:t>, </a:t>
            </a:r>
            <a:r>
              <a:rPr lang="en-US" dirty="0" err="1"/>
              <a:t>anksioznost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burnout.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048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Ovdje vidimo gdje konkretno možemo intervenirati. Na razini primarnih i sekundarnih stresora, možemo pružiti edukaciju, praktičnu pomoć i podršku u skrbi. Na razini medijatora – jačati otpornost, razvijati strategije suočavanja i osigurati socijalnu podršku. Cilj je prevenirati negativne ishode poput sagorijevanja i depresije, te očuvati zdravlje njegovatelja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7519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0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rcak.srce.hr/215676" TargetMode="External"/><Relationship Id="rId3" Type="http://schemas.openxmlformats.org/officeDocument/2006/relationships/image" Target="../media/image7.svg"/><Relationship Id="rId7" Type="http://schemas.openxmlformats.org/officeDocument/2006/relationships/hyperlink" Target="https://doi.org/10.3389/fpsyt.2021.7448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hyperlink" Target="https://doi.org/10.1016/j.aggp.2025.100197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cdc.gov/healthy-aging-data/media/pdfs/2024/08/BRFSS-caregiver-brief-5081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jgs.12549" TargetMode="External"/><Relationship Id="rId13" Type="http://schemas.openxmlformats.org/officeDocument/2006/relationships/hyperlink" Target="https://doi.org/10.1186/s12877-017-0654-6" TargetMode="External"/><Relationship Id="rId3" Type="http://schemas.openxmlformats.org/officeDocument/2006/relationships/image" Target="../media/image7.svg"/><Relationship Id="rId7" Type="http://schemas.openxmlformats.org/officeDocument/2006/relationships/hyperlink" Target="https://doi.org/10.1017/s1041610219000243" TargetMode="External"/><Relationship Id="rId12" Type="http://schemas.openxmlformats.org/officeDocument/2006/relationships/hyperlink" Target="https://doi.org/10.1186/s40359-024-02027-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hyperlink" Target="https://doi.org/10.1007/s11920-019-1045-9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doi.org/10.1093/geront/30.5.58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mc.ncbi.nlm.nih.gov/articles/PMC12081546/" TargetMode="External"/><Relationship Id="rId14" Type="http://schemas.openxmlformats.org/officeDocument/2006/relationships/hyperlink" Target="https://doi.org/10.3310/hta186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sv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sv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2.png"/><Relationship Id="rId15" Type="http://schemas.openxmlformats.org/officeDocument/2006/relationships/image" Target="../media/image27.svg"/><Relationship Id="rId10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2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9957" y="1911835"/>
            <a:ext cx="5249343" cy="4924838"/>
          </a:xfrm>
          <a:custGeom>
            <a:avLst/>
            <a:gdLst/>
            <a:ahLst/>
            <a:cxnLst/>
            <a:rect l="l" t="t" r="r" b="b"/>
            <a:pathLst>
              <a:path w="5249343" h="4924838">
                <a:moveTo>
                  <a:pt x="0" y="0"/>
                </a:moveTo>
                <a:lnTo>
                  <a:pt x="5249343" y="0"/>
                </a:lnTo>
                <a:lnTo>
                  <a:pt x="5249343" y="4924838"/>
                </a:lnTo>
                <a:lnTo>
                  <a:pt x="0" y="4924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623" y="7916276"/>
            <a:ext cx="3149070" cy="1259628"/>
          </a:xfrm>
          <a:custGeom>
            <a:avLst/>
            <a:gdLst/>
            <a:ahLst/>
            <a:cxnLst/>
            <a:rect l="l" t="t" r="r" b="b"/>
            <a:pathLst>
              <a:path w="3149070" h="1259628">
                <a:moveTo>
                  <a:pt x="0" y="0"/>
                </a:moveTo>
                <a:lnTo>
                  <a:pt x="3149071" y="0"/>
                </a:lnTo>
                <a:lnTo>
                  <a:pt x="3149071" y="1259628"/>
                </a:lnTo>
                <a:lnTo>
                  <a:pt x="0" y="1259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52616" y="2325818"/>
            <a:ext cx="10373403" cy="342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4"/>
              </a:lnSpc>
            </a:pPr>
            <a:r>
              <a:rPr lang="en-US" sz="6394" b="1">
                <a:solidFill>
                  <a:srgbClr val="263DC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PSIHOLOŠKA POMOĆ NEFORMALNIM NJEGOVATELJIMA OSOBA S DEMENCIJOM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48623" y="6652420"/>
            <a:ext cx="1080688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7"/>
              </a:lnSpc>
              <a:spcBef>
                <a:spcPct val="0"/>
              </a:spcBef>
            </a:pP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Prim. dr. sc. Marija Kušan Jukić, dr. med. </a:t>
            </a:r>
            <a:r>
              <a:rPr lang="hr-HR" sz="2480" dirty="0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spec. psihijatrije</a:t>
            </a:r>
          </a:p>
          <a:p>
            <a:pPr algn="l">
              <a:lnSpc>
                <a:spcPts val="2927"/>
              </a:lnSpc>
              <a:spcBef>
                <a:spcPct val="0"/>
              </a:spcBef>
            </a:pPr>
            <a:r>
              <a:rPr lang="hr-HR" sz="2480" dirty="0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Ana Kraljević, mag.psych. </a:t>
            </a:r>
          </a:p>
          <a:p>
            <a:pPr algn="l">
              <a:lnSpc>
                <a:spcPts val="2927"/>
              </a:lnSpc>
              <a:spcBef>
                <a:spcPct val="0"/>
              </a:spcBef>
            </a:pPr>
            <a:r>
              <a:rPr lang="hr-HR" sz="2480" dirty="0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2480" dirty="0" err="1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lužb</a:t>
            </a:r>
            <a:r>
              <a:rPr lang="hr-HR" sz="2480" dirty="0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480" dirty="0" smtClean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za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mentalno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zdravlje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prevenciju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0" dirty="0" err="1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ovisnosti</a:t>
            </a:r>
            <a:r>
              <a:rPr lang="en-US" sz="2480" dirty="0">
                <a:solidFill>
                  <a:srgbClr val="263DC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14877603" y="8063375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3"/>
                </a:lnTo>
                <a:lnTo>
                  <a:pt x="0" y="3122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99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96628" y="-926112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2" y="0"/>
                </a:lnTo>
                <a:lnTo>
                  <a:pt x="3122962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4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52616" y="1019175"/>
            <a:ext cx="6870452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9"/>
              </a:lnSpc>
              <a:spcBef>
                <a:spcPct val="0"/>
              </a:spcBef>
            </a:pPr>
            <a:r>
              <a:rPr lang="en-US" sz="2499" b="1" spc="124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Služba za mentalno zdravlje i prevenciju ovisnosti NZJZ Dr. Andrija Štampar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6900042" y="6988391"/>
            <a:ext cx="0" cy="1305647"/>
          </a:xfrm>
          <a:prstGeom prst="line">
            <a:avLst/>
          </a:prstGeom>
          <a:ln w="57150" cap="rnd">
            <a:solidFill>
              <a:srgbClr val="263DC7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3" name="AutoShape 3"/>
          <p:cNvSpPr/>
          <p:nvPr/>
        </p:nvSpPr>
        <p:spPr>
          <a:xfrm flipV="1">
            <a:off x="914040" y="2441031"/>
            <a:ext cx="2522445" cy="0"/>
          </a:xfrm>
          <a:prstGeom prst="line">
            <a:avLst/>
          </a:prstGeom>
          <a:ln w="57150" cap="flat">
            <a:solidFill>
              <a:srgbClr val="BDCDE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5629156" y="4912921"/>
            <a:ext cx="3227959" cy="1753285"/>
            <a:chOff x="0" y="0"/>
            <a:chExt cx="812800" cy="4414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27445" y="4786816"/>
            <a:ext cx="3227959" cy="1753285"/>
            <a:chOff x="0" y="0"/>
            <a:chExt cx="812800" cy="4414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263DC7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 flipV="1">
            <a:off x="8857116" y="5789564"/>
            <a:ext cx="1026222" cy="3758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910820" y="7218935"/>
            <a:ext cx="3104589" cy="1686275"/>
            <a:chOff x="0" y="0"/>
            <a:chExt cx="812800" cy="4414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5191" y="7336203"/>
            <a:ext cx="2333754" cy="1267592"/>
            <a:chOff x="0" y="0"/>
            <a:chExt cx="812800" cy="4414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53558" y="0"/>
                  </a:moveTo>
                  <a:lnTo>
                    <a:pt x="759242" y="0"/>
                  </a:lnTo>
                  <a:cubicBezTo>
                    <a:pt x="788821" y="0"/>
                    <a:pt x="812800" y="23979"/>
                    <a:pt x="812800" y="53558"/>
                  </a:cubicBezTo>
                  <a:lnTo>
                    <a:pt x="812800" y="387919"/>
                  </a:lnTo>
                  <a:cubicBezTo>
                    <a:pt x="812800" y="417498"/>
                    <a:pt x="788821" y="441477"/>
                    <a:pt x="759242" y="441477"/>
                  </a:cubicBezTo>
                  <a:lnTo>
                    <a:pt x="53558" y="441477"/>
                  </a:lnTo>
                  <a:cubicBezTo>
                    <a:pt x="23979" y="441477"/>
                    <a:pt x="0" y="417498"/>
                    <a:pt x="0" y="387919"/>
                  </a:cubicBezTo>
                  <a:lnTo>
                    <a:pt x="0" y="53558"/>
                  </a:lnTo>
                  <a:cubicBezTo>
                    <a:pt x="0" y="23979"/>
                    <a:pt x="23979" y="0"/>
                    <a:pt x="53558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3952500" y="5663458"/>
            <a:ext cx="1574945" cy="2271002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875870" y="7031959"/>
            <a:ext cx="3076630" cy="1805001"/>
            <a:chOff x="0" y="0"/>
            <a:chExt cx="1071529" cy="6286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0820" y="3242970"/>
            <a:ext cx="3104589" cy="1686275"/>
            <a:chOff x="0" y="0"/>
            <a:chExt cx="812800" cy="44147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42672" y="3191593"/>
            <a:ext cx="3209828" cy="1743436"/>
            <a:chOff x="0" y="0"/>
            <a:chExt cx="812800" cy="4414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940" y="0"/>
                  </a:moveTo>
                  <a:lnTo>
                    <a:pt x="773860" y="0"/>
                  </a:lnTo>
                  <a:cubicBezTo>
                    <a:pt x="784187" y="0"/>
                    <a:pt x="794092" y="4103"/>
                    <a:pt x="801395" y="11405"/>
                  </a:cubicBezTo>
                  <a:cubicBezTo>
                    <a:pt x="808697" y="18708"/>
                    <a:pt x="812800" y="28613"/>
                    <a:pt x="812800" y="38940"/>
                  </a:cubicBezTo>
                  <a:lnTo>
                    <a:pt x="812800" y="402537"/>
                  </a:lnTo>
                  <a:cubicBezTo>
                    <a:pt x="812800" y="412864"/>
                    <a:pt x="808697" y="422769"/>
                    <a:pt x="801395" y="430072"/>
                  </a:cubicBezTo>
                  <a:cubicBezTo>
                    <a:pt x="794092" y="437374"/>
                    <a:pt x="784187" y="441477"/>
                    <a:pt x="773860" y="441477"/>
                  </a:cubicBezTo>
                  <a:lnTo>
                    <a:pt x="38940" y="441477"/>
                  </a:lnTo>
                  <a:cubicBezTo>
                    <a:pt x="28613" y="441477"/>
                    <a:pt x="18708" y="437374"/>
                    <a:pt x="11405" y="430072"/>
                  </a:cubicBezTo>
                  <a:cubicBezTo>
                    <a:pt x="4103" y="422769"/>
                    <a:pt x="0" y="412864"/>
                    <a:pt x="0" y="402537"/>
                  </a:cubicBezTo>
                  <a:lnTo>
                    <a:pt x="0" y="38940"/>
                  </a:lnTo>
                  <a:cubicBezTo>
                    <a:pt x="0" y="28613"/>
                    <a:pt x="4103" y="18708"/>
                    <a:pt x="11405" y="11405"/>
                  </a:cubicBezTo>
                  <a:cubicBezTo>
                    <a:pt x="18708" y="4103"/>
                    <a:pt x="28613" y="0"/>
                    <a:pt x="389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 flipH="1" flipV="1">
            <a:off x="3952500" y="4063311"/>
            <a:ext cx="1574945" cy="1600147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6128908" y="8461002"/>
            <a:ext cx="1538531" cy="153853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46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14040" y="475095"/>
            <a:ext cx="8119438" cy="144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3501" b="1">
                <a:solidFill>
                  <a:srgbClr val="263DC7"/>
                </a:solidFill>
                <a:latin typeface="Inter Bold"/>
                <a:ea typeface="Inter Bold"/>
                <a:cs typeface="Inter Bold"/>
                <a:sym typeface="Inter Bold"/>
              </a:rPr>
              <a:t>Model procesa stresa kod neformalnih njegovatelja osoba s demencijom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83650" y="8955779"/>
            <a:ext cx="1429046" cy="44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1"/>
              </a:lnSpc>
              <a:spcBef>
                <a:spcPct val="0"/>
              </a:spcBef>
            </a:pPr>
            <a:r>
              <a:rPr lang="en-US" sz="1308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MJESTO INTERVENCIJE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4246" y="7279387"/>
            <a:ext cx="2917959" cy="151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614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Financijsko opterećenje</a:t>
            </a:r>
          </a:p>
          <a:p>
            <a:pPr algn="ctr">
              <a:lnSpc>
                <a:spcPts val="2470"/>
              </a:lnSpc>
            </a:pPr>
            <a:r>
              <a:rPr lang="en-US" sz="1614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Obiteljski konflikti</a:t>
            </a:r>
          </a:p>
          <a:p>
            <a:pPr algn="ctr">
              <a:lnSpc>
                <a:spcPts val="2470"/>
              </a:lnSpc>
            </a:pPr>
            <a:r>
              <a:rPr lang="en-US" sz="1614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Neravnoteža između posla i privatnog života</a:t>
            </a:r>
          </a:p>
          <a:p>
            <a:pPr algn="ctr">
              <a:lnSpc>
                <a:spcPts val="2470"/>
              </a:lnSpc>
            </a:pPr>
            <a:endParaRPr lang="en-US" sz="1614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38780" y="3474313"/>
            <a:ext cx="2899481" cy="122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5"/>
              </a:lnSpc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Zahtjevi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njege</a:t>
            </a: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2465"/>
              </a:lnSpc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Ponašajni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simptomi</a:t>
            </a: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2465"/>
              </a:lnSpc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Kognitivno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propadanje</a:t>
            </a: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2465"/>
              </a:lnSpc>
              <a:spcBef>
                <a:spcPct val="0"/>
              </a:spcBef>
            </a:pP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14040" y="2016721"/>
            <a:ext cx="8119438" cy="25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5"/>
              </a:lnSpc>
            </a:pPr>
            <a:r>
              <a:rPr lang="en-US" sz="1886" b="1">
                <a:solidFill>
                  <a:srgbClr val="263DC7"/>
                </a:solidFill>
                <a:latin typeface="Inter Bold"/>
                <a:ea typeface="Inter Bold"/>
                <a:cs typeface="Inter Bold"/>
                <a:sym typeface="Inter Bold"/>
              </a:rPr>
              <a:t>(engl. Stress Process Model, Pearlin et al., 1981)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2860" y="2683247"/>
            <a:ext cx="2899481" cy="119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Primarni</a:t>
            </a:r>
            <a:r>
              <a:rPr lang="en-US" sz="2348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348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stresori</a:t>
            </a:r>
            <a:endParaRPr lang="en-US" sz="2348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3287"/>
              </a:lnSpc>
            </a:pPr>
            <a:endParaRPr lang="en-US" sz="2348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3287"/>
              </a:lnSpc>
              <a:spcBef>
                <a:spcPct val="0"/>
              </a:spcBef>
            </a:pPr>
            <a:endParaRPr lang="en-US" sz="2348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61890" y="6464600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Sekundarni stresori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12996" y="5181373"/>
            <a:ext cx="3142409" cy="11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Socijalna podrška</a:t>
            </a:r>
          </a:p>
          <a:p>
            <a:pPr algn="ctr">
              <a:lnSpc>
                <a:spcPts val="2671"/>
              </a:lnSpc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Strategije suočavanja</a:t>
            </a:r>
          </a:p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Otpornost</a:t>
            </a:r>
          </a:p>
          <a:p>
            <a:pPr algn="ctr">
              <a:lnSpc>
                <a:spcPts val="1145"/>
              </a:lnSpc>
              <a:spcBef>
                <a:spcPct val="0"/>
              </a:spcBef>
            </a:pPr>
            <a:endParaRPr lang="en-US" sz="190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527445" y="4193250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Medijatori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883337" y="5152668"/>
            <a:ext cx="3104589" cy="1686275"/>
            <a:chOff x="0" y="0"/>
            <a:chExt cx="812800" cy="44147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318262" y="5236773"/>
            <a:ext cx="2333754" cy="1267592"/>
            <a:chOff x="0" y="0"/>
            <a:chExt cx="812800" cy="44147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53558" y="0"/>
                  </a:moveTo>
                  <a:lnTo>
                    <a:pt x="759242" y="0"/>
                  </a:lnTo>
                  <a:cubicBezTo>
                    <a:pt x="788821" y="0"/>
                    <a:pt x="812800" y="23979"/>
                    <a:pt x="812800" y="53558"/>
                  </a:cubicBezTo>
                  <a:lnTo>
                    <a:pt x="812800" y="387919"/>
                  </a:lnTo>
                  <a:cubicBezTo>
                    <a:pt x="812800" y="417498"/>
                    <a:pt x="788821" y="441477"/>
                    <a:pt x="759242" y="441477"/>
                  </a:cubicBezTo>
                  <a:lnTo>
                    <a:pt x="53558" y="441477"/>
                  </a:lnTo>
                  <a:cubicBezTo>
                    <a:pt x="23979" y="441477"/>
                    <a:pt x="0" y="417498"/>
                    <a:pt x="0" y="387919"/>
                  </a:cubicBezTo>
                  <a:lnTo>
                    <a:pt x="0" y="53558"/>
                  </a:lnTo>
                  <a:cubicBezTo>
                    <a:pt x="0" y="23979"/>
                    <a:pt x="23979" y="0"/>
                    <a:pt x="53558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911297" y="4987119"/>
            <a:ext cx="3076630" cy="1805001"/>
            <a:chOff x="0" y="0"/>
            <a:chExt cx="1071529" cy="62864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9897317" y="5217561"/>
            <a:ext cx="2917959" cy="132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Sagorijevanje</a:t>
            </a:r>
          </a:p>
          <a:p>
            <a:pPr algn="ctr">
              <a:lnSpc>
                <a:spcPts val="2694"/>
              </a:lnSpc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Depresija i anksioznost</a:t>
            </a:r>
          </a:p>
          <a:p>
            <a:pPr algn="ctr">
              <a:lnSpc>
                <a:spcPts val="2694"/>
              </a:lnSpc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Narušeno tjelesno zdravlje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24962" y="4248056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Ishodi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4543268" y="1769465"/>
            <a:ext cx="2614556" cy="1420111"/>
            <a:chOff x="0" y="0"/>
            <a:chExt cx="812800" cy="44147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7806" y="0"/>
                  </a:moveTo>
                  <a:lnTo>
                    <a:pt x="764994" y="0"/>
                  </a:lnTo>
                  <a:cubicBezTo>
                    <a:pt x="777673" y="0"/>
                    <a:pt x="789833" y="5037"/>
                    <a:pt x="798798" y="14002"/>
                  </a:cubicBezTo>
                  <a:cubicBezTo>
                    <a:pt x="807763" y="22967"/>
                    <a:pt x="812800" y="35127"/>
                    <a:pt x="812800" y="47806"/>
                  </a:cubicBezTo>
                  <a:lnTo>
                    <a:pt x="812800" y="393671"/>
                  </a:lnTo>
                  <a:cubicBezTo>
                    <a:pt x="812800" y="420074"/>
                    <a:pt x="791397" y="441477"/>
                    <a:pt x="764994" y="441477"/>
                  </a:cubicBezTo>
                  <a:lnTo>
                    <a:pt x="47806" y="441477"/>
                  </a:lnTo>
                  <a:cubicBezTo>
                    <a:pt x="35127" y="441477"/>
                    <a:pt x="22967" y="436440"/>
                    <a:pt x="14002" y="427475"/>
                  </a:cubicBezTo>
                  <a:cubicBezTo>
                    <a:pt x="5037" y="418510"/>
                    <a:pt x="0" y="406350"/>
                    <a:pt x="0" y="393671"/>
                  </a:cubicBezTo>
                  <a:lnTo>
                    <a:pt x="0" y="47806"/>
                  </a:lnTo>
                  <a:cubicBezTo>
                    <a:pt x="0" y="35127"/>
                    <a:pt x="5037" y="22967"/>
                    <a:pt x="14002" y="14002"/>
                  </a:cubicBezTo>
                  <a:cubicBezTo>
                    <a:pt x="22967" y="5037"/>
                    <a:pt x="35127" y="0"/>
                    <a:pt x="47806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4909544" y="1840295"/>
            <a:ext cx="1965390" cy="1067513"/>
            <a:chOff x="0" y="0"/>
            <a:chExt cx="812800" cy="44147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63596" y="0"/>
                  </a:moveTo>
                  <a:lnTo>
                    <a:pt x="749204" y="0"/>
                  </a:lnTo>
                  <a:cubicBezTo>
                    <a:pt x="784327" y="0"/>
                    <a:pt x="812800" y="28473"/>
                    <a:pt x="812800" y="63596"/>
                  </a:cubicBezTo>
                  <a:lnTo>
                    <a:pt x="812800" y="377881"/>
                  </a:lnTo>
                  <a:cubicBezTo>
                    <a:pt x="812800" y="413004"/>
                    <a:pt x="784327" y="441477"/>
                    <a:pt x="749204" y="441477"/>
                  </a:cubicBezTo>
                  <a:lnTo>
                    <a:pt x="63596" y="441477"/>
                  </a:lnTo>
                  <a:cubicBezTo>
                    <a:pt x="28473" y="441477"/>
                    <a:pt x="0" y="413004"/>
                    <a:pt x="0" y="377881"/>
                  </a:cubicBezTo>
                  <a:lnTo>
                    <a:pt x="0" y="63596"/>
                  </a:lnTo>
                  <a:cubicBezTo>
                    <a:pt x="0" y="28473"/>
                    <a:pt x="28473" y="0"/>
                    <a:pt x="63596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4633413" y="2074672"/>
            <a:ext cx="2457383" cy="83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30–50%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njegovatelja</a:t>
            </a: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razvije</a:t>
            </a: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klinički</a:t>
            </a: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značajne</a:t>
            </a: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simptome</a:t>
            </a:r>
            <a:r>
              <a:rPr lang="en-US" sz="1483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483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depresije</a:t>
            </a:r>
            <a:endParaRPr lang="en-US" sz="1483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58" name="AutoShape 58"/>
          <p:cNvSpPr/>
          <p:nvPr/>
        </p:nvSpPr>
        <p:spPr>
          <a:xfrm flipH="1">
            <a:off x="12987926" y="3242970"/>
            <a:ext cx="2671277" cy="2630694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59" name="Group 59"/>
          <p:cNvGrpSpPr/>
          <p:nvPr/>
        </p:nvGrpSpPr>
        <p:grpSpPr>
          <a:xfrm>
            <a:off x="14531270" y="4768967"/>
            <a:ext cx="2669189" cy="1449785"/>
            <a:chOff x="0" y="0"/>
            <a:chExt cx="812800" cy="44147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6827" y="0"/>
                  </a:moveTo>
                  <a:lnTo>
                    <a:pt x="765973" y="0"/>
                  </a:lnTo>
                  <a:cubicBezTo>
                    <a:pt x="791835" y="0"/>
                    <a:pt x="812800" y="20965"/>
                    <a:pt x="812800" y="46827"/>
                  </a:cubicBezTo>
                  <a:lnTo>
                    <a:pt x="812800" y="394650"/>
                  </a:lnTo>
                  <a:cubicBezTo>
                    <a:pt x="812800" y="420512"/>
                    <a:pt x="791835" y="441477"/>
                    <a:pt x="765973" y="441477"/>
                  </a:cubicBezTo>
                  <a:lnTo>
                    <a:pt x="46827" y="441477"/>
                  </a:lnTo>
                  <a:cubicBezTo>
                    <a:pt x="20965" y="441477"/>
                    <a:pt x="0" y="420512"/>
                    <a:pt x="0" y="394650"/>
                  </a:cubicBezTo>
                  <a:lnTo>
                    <a:pt x="0" y="46827"/>
                  </a:lnTo>
                  <a:cubicBezTo>
                    <a:pt x="0" y="20965"/>
                    <a:pt x="20965" y="0"/>
                    <a:pt x="46827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4905199" y="4841277"/>
            <a:ext cx="2006458" cy="1089819"/>
            <a:chOff x="0" y="0"/>
            <a:chExt cx="812800" cy="441477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62294" y="0"/>
                  </a:moveTo>
                  <a:lnTo>
                    <a:pt x="750506" y="0"/>
                  </a:lnTo>
                  <a:cubicBezTo>
                    <a:pt x="784910" y="0"/>
                    <a:pt x="812800" y="27890"/>
                    <a:pt x="812800" y="62294"/>
                  </a:cubicBezTo>
                  <a:lnTo>
                    <a:pt x="812800" y="379183"/>
                  </a:lnTo>
                  <a:cubicBezTo>
                    <a:pt x="812800" y="413587"/>
                    <a:pt x="784910" y="441477"/>
                    <a:pt x="750506" y="441477"/>
                  </a:cubicBezTo>
                  <a:lnTo>
                    <a:pt x="62294" y="441477"/>
                  </a:lnTo>
                  <a:cubicBezTo>
                    <a:pt x="45773" y="441477"/>
                    <a:pt x="29928" y="434914"/>
                    <a:pt x="18246" y="423231"/>
                  </a:cubicBezTo>
                  <a:cubicBezTo>
                    <a:pt x="6563" y="411549"/>
                    <a:pt x="0" y="395704"/>
                    <a:pt x="0" y="379183"/>
                  </a:cubicBezTo>
                  <a:lnTo>
                    <a:pt x="0" y="62294"/>
                  </a:lnTo>
                  <a:cubicBezTo>
                    <a:pt x="0" y="27890"/>
                    <a:pt x="27890" y="0"/>
                    <a:pt x="62294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4543290" y="5114731"/>
            <a:ext cx="2508732" cy="56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6"/>
              </a:lnSpc>
            </a:pPr>
            <a:r>
              <a:rPr lang="en-US" sz="1514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20–30% ima simptome anksioznosti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14640580" y="7678438"/>
            <a:ext cx="2559879" cy="1390413"/>
            <a:chOff x="0" y="0"/>
            <a:chExt cx="812800" cy="44147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8827" y="0"/>
                  </a:moveTo>
                  <a:lnTo>
                    <a:pt x="763973" y="0"/>
                  </a:lnTo>
                  <a:cubicBezTo>
                    <a:pt x="790939" y="0"/>
                    <a:pt x="812800" y="21861"/>
                    <a:pt x="812800" y="48827"/>
                  </a:cubicBezTo>
                  <a:lnTo>
                    <a:pt x="812800" y="392650"/>
                  </a:lnTo>
                  <a:cubicBezTo>
                    <a:pt x="812800" y="419616"/>
                    <a:pt x="790939" y="441477"/>
                    <a:pt x="763973" y="441477"/>
                  </a:cubicBezTo>
                  <a:lnTo>
                    <a:pt x="48827" y="441477"/>
                  </a:lnTo>
                  <a:cubicBezTo>
                    <a:pt x="21861" y="441477"/>
                    <a:pt x="0" y="419616"/>
                    <a:pt x="0" y="392650"/>
                  </a:cubicBezTo>
                  <a:lnTo>
                    <a:pt x="0" y="48827"/>
                  </a:lnTo>
                  <a:cubicBezTo>
                    <a:pt x="0" y="21861"/>
                    <a:pt x="21861" y="0"/>
                    <a:pt x="48827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999196" y="7747787"/>
            <a:ext cx="1924289" cy="1045188"/>
            <a:chOff x="0" y="0"/>
            <a:chExt cx="812800" cy="44147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64954" y="0"/>
                  </a:moveTo>
                  <a:lnTo>
                    <a:pt x="747846" y="0"/>
                  </a:lnTo>
                  <a:cubicBezTo>
                    <a:pt x="765073" y="0"/>
                    <a:pt x="781594" y="6843"/>
                    <a:pt x="793775" y="19025"/>
                  </a:cubicBezTo>
                  <a:cubicBezTo>
                    <a:pt x="805957" y="31206"/>
                    <a:pt x="812800" y="47727"/>
                    <a:pt x="812800" y="64954"/>
                  </a:cubicBezTo>
                  <a:lnTo>
                    <a:pt x="812800" y="376522"/>
                  </a:lnTo>
                  <a:cubicBezTo>
                    <a:pt x="812800" y="393749"/>
                    <a:pt x="805957" y="410271"/>
                    <a:pt x="793775" y="422452"/>
                  </a:cubicBezTo>
                  <a:cubicBezTo>
                    <a:pt x="781594" y="434634"/>
                    <a:pt x="765073" y="441477"/>
                    <a:pt x="747846" y="441477"/>
                  </a:cubicBezTo>
                  <a:lnTo>
                    <a:pt x="64954" y="441477"/>
                  </a:lnTo>
                  <a:cubicBezTo>
                    <a:pt x="47727" y="441477"/>
                    <a:pt x="31206" y="434634"/>
                    <a:pt x="19025" y="422452"/>
                  </a:cubicBezTo>
                  <a:cubicBezTo>
                    <a:pt x="6843" y="410271"/>
                    <a:pt x="0" y="393749"/>
                    <a:pt x="0" y="376522"/>
                  </a:cubicBezTo>
                  <a:lnTo>
                    <a:pt x="0" y="64954"/>
                  </a:lnTo>
                  <a:cubicBezTo>
                    <a:pt x="0" y="47727"/>
                    <a:pt x="6843" y="31206"/>
                    <a:pt x="19025" y="19025"/>
                  </a:cubicBezTo>
                  <a:cubicBezTo>
                    <a:pt x="31206" y="6843"/>
                    <a:pt x="47727" y="0"/>
                    <a:pt x="64954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14746548" y="8043022"/>
            <a:ext cx="2372435" cy="54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1"/>
              </a:lnSpc>
            </a:pPr>
            <a:r>
              <a:rPr lang="en-US" sz="1452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Rizik značajno veći kod žena i osoba nižeg SES-a</a:t>
            </a:r>
          </a:p>
        </p:txBody>
      </p:sp>
      <p:sp>
        <p:nvSpPr>
          <p:cNvPr id="73" name="AutoShape 73"/>
          <p:cNvSpPr/>
          <p:nvPr/>
        </p:nvSpPr>
        <p:spPr>
          <a:xfrm flipH="1" flipV="1">
            <a:off x="12987927" y="5889619"/>
            <a:ext cx="1652654" cy="2484026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flipH="1">
            <a:off x="12987927" y="5553810"/>
            <a:ext cx="1555363" cy="335810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5" name="Freeform 75"/>
          <p:cNvSpPr/>
          <p:nvPr/>
        </p:nvSpPr>
        <p:spPr>
          <a:xfrm>
            <a:off x="745892" y="9214796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747" y="-785383"/>
            <a:ext cx="7047683" cy="7047683"/>
          </a:xfrm>
          <a:custGeom>
            <a:avLst/>
            <a:gdLst/>
            <a:ahLst/>
            <a:cxnLst/>
            <a:rect l="l" t="t" r="r" b="b"/>
            <a:pathLst>
              <a:path w="7047683" h="7047683">
                <a:moveTo>
                  <a:pt x="0" y="0"/>
                </a:moveTo>
                <a:lnTo>
                  <a:pt x="7047682" y="0"/>
                </a:lnTo>
                <a:lnTo>
                  <a:pt x="7047682" y="7047683"/>
                </a:lnTo>
                <a:lnTo>
                  <a:pt x="0" y="7047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93320" y="1497734"/>
            <a:ext cx="8105100" cy="329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4"/>
              </a:lnSpc>
            </a:pPr>
            <a:r>
              <a:rPr lang="en-US" sz="77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Njegovatelj u širem kontekstu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3320" y="4885608"/>
            <a:ext cx="774675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Bronfenbrennerov bioekološki model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3320" y="5856233"/>
            <a:ext cx="6906821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„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Stres-proces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model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nam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pomaže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razumjeti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što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se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događa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unutar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osobe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ali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Bronfenbrennerov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okvir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širi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sliku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pokazuje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da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njegovatelj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nikada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nije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sam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– on je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uklopljen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različite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razine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sustava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 Od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najbližeg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odnosa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s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obitelji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preko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interakcija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zdravstvenim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socijalnim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institucijama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do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šireg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društvenog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zakonskog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okvira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Kada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gledamo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kroz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ovu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hr-HR" sz="1871" dirty="0" smtClean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prizmu</a:t>
            </a:r>
            <a:r>
              <a:rPr lang="en-US" sz="1871" dirty="0" smtClean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postaje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jasno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da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intervencije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ne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trebaju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biti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usmjerene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samo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pojedinca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nego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sustave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koji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ga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71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okružuju</a:t>
            </a:r>
            <a:r>
              <a:rPr lang="en-US" sz="1871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.“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17451" y="2089069"/>
            <a:ext cx="6389114" cy="638911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DCDEE">
                <a:alpha val="4078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91447" y="2927903"/>
            <a:ext cx="4684658" cy="46846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54643">
            <a:off x="2580643" y="3817099"/>
            <a:ext cx="2906266" cy="2906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263DC7"/>
              </a:solidFill>
              <a:prstDash val="lgDash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48165" y="4337663"/>
            <a:ext cx="1963936" cy="196393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38662" y="4708309"/>
            <a:ext cx="1182941" cy="118294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DCDEE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4291" y="5092937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7"/>
                </a:lnTo>
                <a:lnTo>
                  <a:pt x="0" y="453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182416" y="2579398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263572" y="2680532"/>
            <a:ext cx="1569372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MAKROSUSTAV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64291" y="4322511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316427" y="4410617"/>
            <a:ext cx="1479080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MIKROSUSTAV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200541" y="1916789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3" y="0"/>
                </a:lnTo>
                <a:lnTo>
                  <a:pt x="1731683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303418" y="2035084"/>
            <a:ext cx="1551247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KRONOSUSTAV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3146166" y="3707415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294236" y="3811750"/>
            <a:ext cx="1479080" cy="23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MEZOSUSTAV</a:t>
            </a:r>
          </a:p>
        </p:txBody>
      </p:sp>
      <p:sp>
        <p:nvSpPr>
          <p:cNvPr id="30" name="Freeform 30"/>
          <p:cNvSpPr/>
          <p:nvPr/>
        </p:nvSpPr>
        <p:spPr>
          <a:xfrm>
            <a:off x="3164291" y="3170195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258842" y="3269614"/>
            <a:ext cx="1569372" cy="23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EGZOSUSTAV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03418" y="5167754"/>
            <a:ext cx="1480220" cy="25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</a:pPr>
            <a:r>
              <a:rPr lang="en-US" sz="156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NJEGOVATELJ</a:t>
            </a:r>
          </a:p>
        </p:txBody>
      </p:sp>
      <p:sp>
        <p:nvSpPr>
          <p:cNvPr id="33" name="Freeform 33"/>
          <p:cNvSpPr/>
          <p:nvPr/>
        </p:nvSpPr>
        <p:spPr>
          <a:xfrm>
            <a:off x="817451" y="9046799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4509" y="1879211"/>
            <a:ext cx="6389114" cy="63891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DCDEE">
                <a:alpha val="4078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505" y="2718045"/>
            <a:ext cx="4684658" cy="4684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33541" y="3093082"/>
            <a:ext cx="3934585" cy="39345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54643">
            <a:off x="7747700" y="3607241"/>
            <a:ext cx="2906266" cy="29062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263DC7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15223" y="4127805"/>
            <a:ext cx="1963936" cy="196393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6262514" y="5109772"/>
            <a:ext cx="2068835" cy="3385949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grpSp>
        <p:nvGrpSpPr>
          <p:cNvPr id="18" name="Group 18"/>
          <p:cNvGrpSpPr/>
          <p:nvPr/>
        </p:nvGrpSpPr>
        <p:grpSpPr>
          <a:xfrm>
            <a:off x="8605720" y="4498451"/>
            <a:ext cx="1182941" cy="118294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DCDEE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9197191" y="2160317"/>
            <a:ext cx="36250" cy="2689698"/>
          </a:xfrm>
          <a:prstGeom prst="line">
            <a:avLst/>
          </a:prstGeom>
          <a:ln w="9525" cap="rnd">
            <a:solidFill>
              <a:srgbClr val="263DC7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22" name="Freeform 22"/>
          <p:cNvSpPr/>
          <p:nvPr/>
        </p:nvSpPr>
        <p:spPr>
          <a:xfrm>
            <a:off x="8331349" y="4883079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7"/>
                </a:lnTo>
                <a:lnTo>
                  <a:pt x="0" y="453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349474" y="2369540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8430630" y="2470674"/>
            <a:ext cx="1569372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MAKROSUSTAV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8331349" y="4112653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483485" y="4200759"/>
            <a:ext cx="1479080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MIKROSUSTAV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8367599" y="1706930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3" y="0"/>
                </a:lnTo>
                <a:lnTo>
                  <a:pt x="1731683" y="453387"/>
                </a:lnTo>
                <a:lnTo>
                  <a:pt x="0" y="453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470476" y="1825226"/>
            <a:ext cx="1551247" cy="48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KRONOSUSTAV</a:t>
            </a:r>
          </a:p>
          <a:p>
            <a:pPr algn="ctr">
              <a:lnSpc>
                <a:spcPts val="2097"/>
              </a:lnSpc>
            </a:pPr>
            <a:endParaRPr lang="en-US" sz="1497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3314700" y="7631008"/>
            <a:ext cx="2947814" cy="1729427"/>
            <a:chOff x="0" y="0"/>
            <a:chExt cx="1071529" cy="62864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548832" y="8076484"/>
            <a:ext cx="2479551" cy="79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398" lvl="1" indent="-155699" algn="l">
              <a:lnSpc>
                <a:spcPts val="2206"/>
              </a:lnSpc>
              <a:buFont typeface="Arial"/>
              <a:buChar char="•"/>
            </a:pPr>
            <a:r>
              <a:rPr lang="en-US" sz="1442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Osobine njegovatelja</a:t>
            </a:r>
          </a:p>
          <a:p>
            <a:pPr marL="311398" lvl="1" indent="-155699" algn="l">
              <a:lnSpc>
                <a:spcPts val="2206"/>
              </a:lnSpc>
              <a:buFont typeface="Arial"/>
              <a:buChar char="•"/>
            </a:pPr>
            <a:r>
              <a:rPr lang="en-US" sz="1442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Psihološka otpornost</a:t>
            </a:r>
          </a:p>
          <a:p>
            <a:pPr marL="311398" lvl="1" indent="-155699" algn="l">
              <a:lnSpc>
                <a:spcPts val="2206"/>
              </a:lnSpc>
              <a:buFont typeface="Arial"/>
              <a:buChar char="•"/>
            </a:pPr>
            <a:r>
              <a:rPr lang="en-US" sz="1442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Motivacija</a:t>
            </a:r>
          </a:p>
        </p:txBody>
      </p:sp>
      <p:sp>
        <p:nvSpPr>
          <p:cNvPr id="33" name="AutoShape 33"/>
          <p:cNvSpPr/>
          <p:nvPr/>
        </p:nvSpPr>
        <p:spPr>
          <a:xfrm flipH="1">
            <a:off x="10099282" y="1388485"/>
            <a:ext cx="1776536" cy="545139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grpSp>
        <p:nvGrpSpPr>
          <p:cNvPr id="34" name="Group 34"/>
          <p:cNvGrpSpPr/>
          <p:nvPr/>
        </p:nvGrpSpPr>
        <p:grpSpPr>
          <a:xfrm>
            <a:off x="11875818" y="252340"/>
            <a:ext cx="3890472" cy="2272289"/>
            <a:chOff x="0" y="0"/>
            <a:chExt cx="1132998" cy="66174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32998" cy="661744"/>
            </a:xfrm>
            <a:custGeom>
              <a:avLst/>
              <a:gdLst/>
              <a:ahLst/>
              <a:cxnLst/>
              <a:rect l="l" t="t" r="r" b="b"/>
              <a:pathLst>
                <a:path w="1132998" h="661744">
                  <a:moveTo>
                    <a:pt x="30782" y="0"/>
                  </a:moveTo>
                  <a:lnTo>
                    <a:pt x="1102215" y="0"/>
                  </a:lnTo>
                  <a:cubicBezTo>
                    <a:pt x="1119216" y="0"/>
                    <a:pt x="1132998" y="13782"/>
                    <a:pt x="1132998" y="30782"/>
                  </a:cubicBezTo>
                  <a:lnTo>
                    <a:pt x="1132998" y="630962"/>
                  </a:lnTo>
                  <a:cubicBezTo>
                    <a:pt x="1132998" y="639126"/>
                    <a:pt x="1129755" y="646956"/>
                    <a:pt x="1123982" y="652729"/>
                  </a:cubicBezTo>
                  <a:cubicBezTo>
                    <a:pt x="1118209" y="658501"/>
                    <a:pt x="1110379" y="661744"/>
                    <a:pt x="1102215" y="661744"/>
                  </a:cubicBezTo>
                  <a:lnTo>
                    <a:pt x="30782" y="661744"/>
                  </a:lnTo>
                  <a:cubicBezTo>
                    <a:pt x="13782" y="661744"/>
                    <a:pt x="0" y="647963"/>
                    <a:pt x="0" y="630962"/>
                  </a:cubicBezTo>
                  <a:lnTo>
                    <a:pt x="0" y="30782"/>
                  </a:lnTo>
                  <a:cubicBezTo>
                    <a:pt x="0" y="13782"/>
                    <a:pt x="13782" y="0"/>
                    <a:pt x="307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132998" cy="661744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48276" y="416770"/>
            <a:ext cx="3511194" cy="21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9894" lvl="1" indent="-154947" algn="l">
              <a:lnSpc>
                <a:spcPts val="2196"/>
              </a:lnSpc>
              <a:buFont typeface="Arial"/>
              <a:buChar char="•"/>
            </a:pPr>
            <a:r>
              <a:rPr lang="en-US" sz="1435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Progresija bolesti</a:t>
            </a:r>
          </a:p>
          <a:p>
            <a:pPr marL="309894" lvl="1" indent="-154947" algn="l">
              <a:lnSpc>
                <a:spcPts val="2196"/>
              </a:lnSpc>
              <a:buFont typeface="Arial"/>
              <a:buChar char="•"/>
            </a:pPr>
            <a:r>
              <a:rPr lang="en-US" sz="1435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Promjene u obiteljskoj dinamici (npr.odlazak djece u inozemstvo, bolest i smrt njegovatelja)</a:t>
            </a:r>
          </a:p>
          <a:p>
            <a:pPr marL="309894" lvl="1" indent="-154947" algn="l">
              <a:lnSpc>
                <a:spcPts val="2196"/>
              </a:lnSpc>
              <a:buFont typeface="Arial"/>
              <a:buChar char="•"/>
            </a:pPr>
            <a:r>
              <a:rPr lang="en-US" sz="1435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Promjene u dostupnosti usluga</a:t>
            </a:r>
          </a:p>
          <a:p>
            <a:pPr marL="309894" lvl="1" indent="-154947" algn="l">
              <a:lnSpc>
                <a:spcPts val="2196"/>
              </a:lnSpc>
              <a:buFont typeface="Arial"/>
              <a:buChar char="•"/>
            </a:pPr>
            <a:r>
              <a:rPr lang="en-US" sz="1435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Životne tranzicije (npr. odlazak u dom, gubitak posla)</a:t>
            </a:r>
          </a:p>
          <a:p>
            <a:pPr algn="ctr">
              <a:lnSpc>
                <a:spcPts val="1989"/>
              </a:lnSpc>
            </a:pPr>
            <a:endParaRPr lang="en-US" sz="1435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8313224" y="3497557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8461294" y="3601892"/>
            <a:ext cx="1479080" cy="23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MEZOSUSTAV</a:t>
            </a:r>
          </a:p>
        </p:txBody>
      </p:sp>
      <p:sp>
        <p:nvSpPr>
          <p:cNvPr id="40" name="Freeform 40"/>
          <p:cNvSpPr/>
          <p:nvPr/>
        </p:nvSpPr>
        <p:spPr>
          <a:xfrm>
            <a:off x="8331349" y="2960337"/>
            <a:ext cx="1731684" cy="453386"/>
          </a:xfrm>
          <a:custGeom>
            <a:avLst/>
            <a:gdLst/>
            <a:ahLst/>
            <a:cxnLst/>
            <a:rect l="l" t="t" r="r" b="b"/>
            <a:pathLst>
              <a:path w="1731684" h="453386">
                <a:moveTo>
                  <a:pt x="0" y="0"/>
                </a:moveTo>
                <a:lnTo>
                  <a:pt x="1731684" y="0"/>
                </a:lnTo>
                <a:lnTo>
                  <a:pt x="1731684" y="453386"/>
                </a:lnTo>
                <a:lnTo>
                  <a:pt x="0" y="45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8425900" y="3059756"/>
            <a:ext cx="1569372" cy="23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"/>
              </a:lnSpc>
            </a:pPr>
            <a:r>
              <a:rPr lang="en-US" sz="1497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EGZOSUSTAV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541097" y="4160912"/>
            <a:ext cx="3282678" cy="1925885"/>
            <a:chOff x="0" y="0"/>
            <a:chExt cx="1071529" cy="62864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36482" y="0"/>
                  </a:moveTo>
                  <a:lnTo>
                    <a:pt x="1035047" y="0"/>
                  </a:lnTo>
                  <a:cubicBezTo>
                    <a:pt x="1055196" y="0"/>
                    <a:pt x="1071529" y="16333"/>
                    <a:pt x="1071529" y="36482"/>
                  </a:cubicBezTo>
                  <a:lnTo>
                    <a:pt x="1071529" y="592164"/>
                  </a:lnTo>
                  <a:cubicBezTo>
                    <a:pt x="1071529" y="612312"/>
                    <a:pt x="1055196" y="628646"/>
                    <a:pt x="1035047" y="628646"/>
                  </a:cubicBezTo>
                  <a:lnTo>
                    <a:pt x="36482" y="628646"/>
                  </a:lnTo>
                  <a:cubicBezTo>
                    <a:pt x="26806" y="628646"/>
                    <a:pt x="17527" y="624802"/>
                    <a:pt x="10685" y="617961"/>
                  </a:cubicBezTo>
                  <a:cubicBezTo>
                    <a:pt x="3844" y="611119"/>
                    <a:pt x="0" y="601840"/>
                    <a:pt x="0" y="592164"/>
                  </a:cubicBezTo>
                  <a:lnTo>
                    <a:pt x="0" y="36482"/>
                  </a:lnTo>
                  <a:cubicBezTo>
                    <a:pt x="0" y="16333"/>
                    <a:pt x="16333" y="0"/>
                    <a:pt x="364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636655" y="4220146"/>
            <a:ext cx="3019548" cy="176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33" lvl="1" indent="-145017" algn="l">
              <a:lnSpc>
                <a:spcPts val="2055"/>
              </a:lnSpc>
              <a:buFont typeface="Arial"/>
              <a:buChar char="•"/>
            </a:pPr>
            <a:r>
              <a:rPr lang="en-US" sz="134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OsD</a:t>
            </a:r>
          </a:p>
          <a:p>
            <a:pPr marL="290033" lvl="1" indent="-145017" algn="l">
              <a:lnSpc>
                <a:spcPts val="2055"/>
              </a:lnSpc>
              <a:buFont typeface="Arial"/>
              <a:buChar char="•"/>
            </a:pPr>
            <a:r>
              <a:rPr lang="en-US" sz="134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Obitelj (partner, djeca, roditelji)</a:t>
            </a:r>
          </a:p>
          <a:p>
            <a:pPr marL="290033" lvl="1" indent="-145017" algn="l">
              <a:lnSpc>
                <a:spcPts val="2055"/>
              </a:lnSpc>
              <a:buFont typeface="Arial"/>
              <a:buChar char="•"/>
            </a:pPr>
            <a:r>
              <a:rPr lang="en-US" sz="134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Prijatelji</a:t>
            </a:r>
          </a:p>
          <a:p>
            <a:pPr marL="290033" lvl="1" indent="-145017" algn="l">
              <a:lnSpc>
                <a:spcPts val="2055"/>
              </a:lnSpc>
              <a:buFont typeface="Arial"/>
              <a:buChar char="•"/>
            </a:pPr>
            <a:r>
              <a:rPr lang="en-US" sz="134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Zdravstveni djelatnici (npr. patronažna sestra, fizioterapeut, LOM)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2632755" y="506739"/>
            <a:ext cx="3629759" cy="2129511"/>
            <a:chOff x="0" y="0"/>
            <a:chExt cx="1071529" cy="62864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32993" y="0"/>
                  </a:moveTo>
                  <a:lnTo>
                    <a:pt x="1038536" y="0"/>
                  </a:lnTo>
                  <a:cubicBezTo>
                    <a:pt x="1056757" y="0"/>
                    <a:pt x="1071529" y="14772"/>
                    <a:pt x="1071529" y="32993"/>
                  </a:cubicBezTo>
                  <a:lnTo>
                    <a:pt x="1071529" y="595653"/>
                  </a:lnTo>
                  <a:cubicBezTo>
                    <a:pt x="1071529" y="613874"/>
                    <a:pt x="1056757" y="628646"/>
                    <a:pt x="1038536" y="628646"/>
                  </a:cubicBezTo>
                  <a:lnTo>
                    <a:pt x="32993" y="628646"/>
                  </a:lnTo>
                  <a:cubicBezTo>
                    <a:pt x="24243" y="628646"/>
                    <a:pt x="15851" y="625170"/>
                    <a:pt x="9664" y="618982"/>
                  </a:cubicBezTo>
                  <a:cubicBezTo>
                    <a:pt x="3476" y="612795"/>
                    <a:pt x="0" y="604403"/>
                    <a:pt x="0" y="595653"/>
                  </a:cubicBezTo>
                  <a:lnTo>
                    <a:pt x="0" y="32993"/>
                  </a:lnTo>
                  <a:cubicBezTo>
                    <a:pt x="0" y="14772"/>
                    <a:pt x="14772" y="0"/>
                    <a:pt x="32993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2764699" y="633709"/>
            <a:ext cx="3382363" cy="217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205" lvl="1" indent="-159102" algn="l">
              <a:lnSpc>
                <a:spcPts val="2254"/>
              </a:lnSpc>
              <a:buFont typeface="Arial"/>
              <a:buChar char="•"/>
            </a:pPr>
            <a:r>
              <a:rPr lang="en-US" sz="147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Suradnja između obitelji i zdravstvenih djelatnika</a:t>
            </a:r>
          </a:p>
          <a:p>
            <a:pPr marL="318205" lvl="1" indent="-159102" algn="l">
              <a:lnSpc>
                <a:spcPts val="2254"/>
              </a:lnSpc>
              <a:buFont typeface="Arial"/>
              <a:buChar char="•"/>
            </a:pPr>
            <a:r>
              <a:rPr lang="en-US" sz="147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Komunikacija s radnim mjestom (ako njegovatelj radi)</a:t>
            </a:r>
          </a:p>
          <a:p>
            <a:pPr marL="318205" lvl="1" indent="-159102" algn="l">
              <a:lnSpc>
                <a:spcPts val="2254"/>
              </a:lnSpc>
              <a:buFont typeface="Arial"/>
              <a:buChar char="•"/>
            </a:pPr>
            <a:r>
              <a:rPr lang="en-US" sz="147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Podrška iz zajednice (npr. susjedi, lokalne grupe podrške)</a:t>
            </a:r>
          </a:p>
          <a:p>
            <a:pPr algn="ctr">
              <a:lnSpc>
                <a:spcPts val="2254"/>
              </a:lnSpc>
            </a:pPr>
            <a:endParaRPr lang="en-US" sz="1473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12119127" y="3787076"/>
            <a:ext cx="3785937" cy="2221138"/>
            <a:chOff x="0" y="0"/>
            <a:chExt cx="1071529" cy="62864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31632" y="0"/>
                  </a:moveTo>
                  <a:lnTo>
                    <a:pt x="1039897" y="0"/>
                  </a:lnTo>
                  <a:cubicBezTo>
                    <a:pt x="1048286" y="0"/>
                    <a:pt x="1056332" y="3333"/>
                    <a:pt x="1062264" y="9265"/>
                  </a:cubicBezTo>
                  <a:cubicBezTo>
                    <a:pt x="1068196" y="15197"/>
                    <a:pt x="1071529" y="23243"/>
                    <a:pt x="1071529" y="31632"/>
                  </a:cubicBezTo>
                  <a:lnTo>
                    <a:pt x="1071529" y="597014"/>
                  </a:lnTo>
                  <a:cubicBezTo>
                    <a:pt x="1071529" y="605403"/>
                    <a:pt x="1068196" y="613449"/>
                    <a:pt x="1062264" y="619381"/>
                  </a:cubicBezTo>
                  <a:cubicBezTo>
                    <a:pt x="1056332" y="625313"/>
                    <a:pt x="1048286" y="628646"/>
                    <a:pt x="1039897" y="628646"/>
                  </a:cubicBezTo>
                  <a:lnTo>
                    <a:pt x="31632" y="628646"/>
                  </a:lnTo>
                  <a:cubicBezTo>
                    <a:pt x="23243" y="628646"/>
                    <a:pt x="15197" y="625313"/>
                    <a:pt x="9265" y="619381"/>
                  </a:cubicBezTo>
                  <a:cubicBezTo>
                    <a:pt x="3333" y="613449"/>
                    <a:pt x="0" y="605403"/>
                    <a:pt x="0" y="597014"/>
                  </a:cubicBezTo>
                  <a:lnTo>
                    <a:pt x="0" y="31632"/>
                  </a:lnTo>
                  <a:cubicBezTo>
                    <a:pt x="0" y="23243"/>
                    <a:pt x="3333" y="15197"/>
                    <a:pt x="9265" y="9265"/>
                  </a:cubicBezTo>
                  <a:cubicBezTo>
                    <a:pt x="15197" y="3333"/>
                    <a:pt x="23243" y="0"/>
                    <a:pt x="316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2273953" y="3959446"/>
            <a:ext cx="3492336" cy="201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435" lvl="1" indent="-146717" algn="l">
              <a:lnSpc>
                <a:spcPts val="2079"/>
              </a:lnSpc>
              <a:buFont typeface="Arial"/>
              <a:buChar char="•"/>
            </a:pPr>
            <a:r>
              <a:rPr lang="en-US" sz="1359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Društvene norme o skrbi i starenju</a:t>
            </a:r>
          </a:p>
          <a:p>
            <a:pPr marL="293435" lvl="1" indent="-146717" algn="l">
              <a:lnSpc>
                <a:spcPts val="2079"/>
              </a:lnSpc>
              <a:buFont typeface="Arial"/>
              <a:buChar char="•"/>
            </a:pPr>
            <a:r>
              <a:rPr lang="en-US" sz="1359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Kultura i stavovi prema demenciji</a:t>
            </a:r>
          </a:p>
          <a:p>
            <a:pPr marL="293435" lvl="1" indent="-146717" algn="l">
              <a:lnSpc>
                <a:spcPts val="2079"/>
              </a:lnSpc>
              <a:buFont typeface="Arial"/>
              <a:buChar char="•"/>
            </a:pPr>
            <a:r>
              <a:rPr lang="en-US" sz="1359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Zakonodavni okvir (npr. Zakon o socijalnoj skrbi, Zakon o zdravstvenoj zaštiti)</a:t>
            </a:r>
          </a:p>
          <a:p>
            <a:pPr marL="293435" lvl="1" indent="-146717" algn="l">
              <a:lnSpc>
                <a:spcPts val="2079"/>
              </a:lnSpc>
              <a:buFont typeface="Arial"/>
              <a:buChar char="•"/>
            </a:pPr>
            <a:r>
              <a:rPr lang="en-US" sz="1359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Ekonomska situacija (npr. utjecaj na dostupnost resursa)</a:t>
            </a:r>
          </a:p>
          <a:p>
            <a:pPr algn="ctr">
              <a:lnSpc>
                <a:spcPts val="2079"/>
              </a:lnSpc>
            </a:pPr>
            <a:endParaRPr lang="en-US" sz="1359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54" name="AutoShape 54"/>
          <p:cNvSpPr/>
          <p:nvPr/>
        </p:nvSpPr>
        <p:spPr>
          <a:xfrm flipH="1" flipV="1">
            <a:off x="10063033" y="3187030"/>
            <a:ext cx="2400962" cy="5488295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grpSp>
        <p:nvGrpSpPr>
          <p:cNvPr id="55" name="Group 55"/>
          <p:cNvGrpSpPr/>
          <p:nvPr/>
        </p:nvGrpSpPr>
        <p:grpSpPr>
          <a:xfrm>
            <a:off x="12463995" y="7396311"/>
            <a:ext cx="4360167" cy="2558028"/>
            <a:chOff x="0" y="0"/>
            <a:chExt cx="1071529" cy="628646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27466" y="0"/>
                  </a:moveTo>
                  <a:lnTo>
                    <a:pt x="1044063" y="0"/>
                  </a:lnTo>
                  <a:cubicBezTo>
                    <a:pt x="1059232" y="0"/>
                    <a:pt x="1071529" y="12297"/>
                    <a:pt x="1071529" y="27466"/>
                  </a:cubicBezTo>
                  <a:lnTo>
                    <a:pt x="1071529" y="601180"/>
                  </a:lnTo>
                  <a:cubicBezTo>
                    <a:pt x="1071529" y="616349"/>
                    <a:pt x="1059232" y="628646"/>
                    <a:pt x="1044063" y="628646"/>
                  </a:cubicBezTo>
                  <a:lnTo>
                    <a:pt x="27466" y="628646"/>
                  </a:lnTo>
                  <a:cubicBezTo>
                    <a:pt x="12297" y="628646"/>
                    <a:pt x="0" y="616349"/>
                    <a:pt x="0" y="601180"/>
                  </a:cubicBezTo>
                  <a:lnTo>
                    <a:pt x="0" y="27466"/>
                  </a:lnTo>
                  <a:cubicBezTo>
                    <a:pt x="0" y="12297"/>
                    <a:pt x="12297" y="0"/>
                    <a:pt x="2746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71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2572072" y="7489482"/>
            <a:ext cx="4166471" cy="251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7713" lvl="1" indent="-158856" algn="l">
              <a:lnSpc>
                <a:spcPts val="2251"/>
              </a:lnSpc>
              <a:buFont typeface="Arial"/>
              <a:buChar char="•"/>
            </a:pPr>
            <a:r>
              <a:rPr lang="en-US" sz="147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Hrvatski zavod za socijalni rad (HZSR)</a:t>
            </a:r>
          </a:p>
          <a:p>
            <a:pPr marL="317713" lvl="1" indent="-158856" algn="l">
              <a:lnSpc>
                <a:spcPts val="2251"/>
              </a:lnSpc>
              <a:buFont typeface="Arial"/>
              <a:buChar char="•"/>
            </a:pPr>
            <a:r>
              <a:rPr lang="en-US" sz="147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Poslodavac njegovatelja (npr. u kontekstu bolovanja)</a:t>
            </a:r>
          </a:p>
          <a:p>
            <a:pPr marL="317713" lvl="1" indent="-158856" algn="l">
              <a:lnSpc>
                <a:spcPts val="2251"/>
              </a:lnSpc>
              <a:buFont typeface="Arial"/>
              <a:buChar char="•"/>
            </a:pPr>
            <a:r>
              <a:rPr lang="en-US" sz="147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Mediji (utjecaj informacija o demenciji)</a:t>
            </a:r>
          </a:p>
          <a:p>
            <a:pPr marL="317713" lvl="1" indent="-158856" algn="l">
              <a:lnSpc>
                <a:spcPts val="2251"/>
              </a:lnSpc>
              <a:buFont typeface="Arial"/>
              <a:buChar char="•"/>
            </a:pPr>
            <a:r>
              <a:rPr lang="en-US" sz="147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Lokalne politike i usluge (npr. dostupnost dnevnih boravaka, mobilnih timova)</a:t>
            </a:r>
          </a:p>
          <a:p>
            <a:pPr algn="l">
              <a:lnSpc>
                <a:spcPts val="2251"/>
              </a:lnSpc>
            </a:pPr>
            <a:endParaRPr lang="en-US" sz="1471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59" name="AutoShape 59"/>
          <p:cNvSpPr/>
          <p:nvPr/>
        </p:nvSpPr>
        <p:spPr>
          <a:xfrm flipV="1">
            <a:off x="5823775" y="4339346"/>
            <a:ext cx="2507575" cy="784508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sp>
        <p:nvSpPr>
          <p:cNvPr id="60" name="AutoShape 60"/>
          <p:cNvSpPr/>
          <p:nvPr/>
        </p:nvSpPr>
        <p:spPr>
          <a:xfrm>
            <a:off x="6262514" y="1571495"/>
            <a:ext cx="2050710" cy="2152755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sp>
        <p:nvSpPr>
          <p:cNvPr id="61" name="AutoShape 61"/>
          <p:cNvSpPr/>
          <p:nvPr/>
        </p:nvSpPr>
        <p:spPr>
          <a:xfrm flipH="1" flipV="1">
            <a:off x="10081158" y="2596233"/>
            <a:ext cx="2037970" cy="2301412"/>
          </a:xfrm>
          <a:prstGeom prst="line">
            <a:avLst/>
          </a:prstGeom>
          <a:ln w="28575" cap="rnd">
            <a:solidFill>
              <a:srgbClr val="263DC7"/>
            </a:solidFill>
            <a:prstDash val="solid"/>
            <a:headEnd type="arrow" w="med" len="sm"/>
            <a:tailEnd type="oval" w="lg" len="lg"/>
          </a:ln>
        </p:spPr>
      </p:sp>
      <p:sp>
        <p:nvSpPr>
          <p:cNvPr id="62" name="TextBox 62"/>
          <p:cNvSpPr txBox="1"/>
          <p:nvPr/>
        </p:nvSpPr>
        <p:spPr>
          <a:xfrm>
            <a:off x="8470476" y="4957896"/>
            <a:ext cx="1480220" cy="25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</a:pPr>
            <a:r>
              <a:rPr lang="en-US" sz="1563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NJEGOVATELJ</a:t>
            </a:r>
          </a:p>
        </p:txBody>
      </p:sp>
      <p:sp>
        <p:nvSpPr>
          <p:cNvPr id="63" name="Freeform 63"/>
          <p:cNvSpPr/>
          <p:nvPr/>
        </p:nvSpPr>
        <p:spPr>
          <a:xfrm>
            <a:off x="495201" y="9135981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5896" y="797161"/>
            <a:ext cx="12506920" cy="285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5"/>
              </a:lnSpc>
            </a:pPr>
            <a:r>
              <a:rPr lang="en-US" sz="66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Integrirani okvir za razumijevanje potreba njegovatelja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41231" y="5554565"/>
            <a:ext cx="8858494" cy="295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Kako bismo razumjeli kompleksne potrebe neformalnih njegovatelja osoba s demencijom, koristimo integrirani pristup koji povezuje Bronfenbrennerov bioekološki model, stres-proces okvir i koncepte otpornosti. Ova kombinacija omogućuje sagledavanje njegovatelja ne samo kao pojedinca, već i unutar šireg konteksta obitelji, zajednice i društva. Time se precizno identificiraju rizični i zaštitni čimbenici na svakoj razini, što omogućuje razvoj učinkovitih, višeslojnih i kontekstualno osjetljivih intervencija.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03031" y="4370695"/>
            <a:ext cx="6243838" cy="78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Bronfenbrenner + stres-proces + koncepti otpornosti</a:t>
            </a:r>
          </a:p>
        </p:txBody>
      </p:sp>
      <p:sp>
        <p:nvSpPr>
          <p:cNvPr id="5" name="Freeform 5"/>
          <p:cNvSpPr/>
          <p:nvPr/>
        </p:nvSpPr>
        <p:spPr>
          <a:xfrm>
            <a:off x="428148" y="8849121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96089">
            <a:off x="438858" y="-104842"/>
            <a:ext cx="3198254" cy="3198254"/>
          </a:xfrm>
          <a:custGeom>
            <a:avLst/>
            <a:gdLst/>
            <a:ahLst/>
            <a:cxnLst/>
            <a:rect l="l" t="t" r="r" b="b"/>
            <a:pathLst>
              <a:path w="3198254" h="3198254">
                <a:moveTo>
                  <a:pt x="0" y="0"/>
                </a:moveTo>
                <a:lnTo>
                  <a:pt x="3198254" y="0"/>
                </a:lnTo>
                <a:lnTo>
                  <a:pt x="3198254" y="3198254"/>
                </a:lnTo>
                <a:lnTo>
                  <a:pt x="0" y="319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096089">
            <a:off x="-145949" y="2257036"/>
            <a:ext cx="2994731" cy="2994731"/>
          </a:xfrm>
          <a:custGeom>
            <a:avLst/>
            <a:gdLst/>
            <a:ahLst/>
            <a:cxnLst/>
            <a:rect l="l" t="t" r="r" b="b"/>
            <a:pathLst>
              <a:path w="2994731" h="2994731">
                <a:moveTo>
                  <a:pt x="0" y="0"/>
                </a:moveTo>
                <a:lnTo>
                  <a:pt x="2994731" y="0"/>
                </a:lnTo>
                <a:lnTo>
                  <a:pt x="2994731" y="2994731"/>
                </a:lnTo>
                <a:lnTo>
                  <a:pt x="0" y="299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4040" y="2049074"/>
            <a:ext cx="2522445" cy="0"/>
          </a:xfrm>
          <a:prstGeom prst="line">
            <a:avLst/>
          </a:prstGeom>
          <a:ln w="57150" cap="flat">
            <a:solidFill>
              <a:srgbClr val="BDCDE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719472" y="3068089"/>
            <a:ext cx="3227959" cy="1753285"/>
            <a:chOff x="0" y="0"/>
            <a:chExt cx="812800" cy="441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69610" y="2565049"/>
            <a:ext cx="3674390" cy="2299114"/>
            <a:chOff x="0" y="0"/>
            <a:chExt cx="925211" cy="578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5211" cy="578917"/>
            </a:xfrm>
            <a:custGeom>
              <a:avLst/>
              <a:gdLst/>
              <a:ahLst/>
              <a:cxnLst/>
              <a:rect l="l" t="t" r="r" b="b"/>
              <a:pathLst>
                <a:path w="925211" h="578917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544900"/>
                  </a:lnTo>
                  <a:cubicBezTo>
                    <a:pt x="925211" y="553922"/>
                    <a:pt x="921627" y="562574"/>
                    <a:pt x="915248" y="568954"/>
                  </a:cubicBezTo>
                  <a:cubicBezTo>
                    <a:pt x="908868" y="575333"/>
                    <a:pt x="900216" y="578917"/>
                    <a:pt x="891194" y="578917"/>
                  </a:cubicBezTo>
                  <a:lnTo>
                    <a:pt x="34017" y="578917"/>
                  </a:lnTo>
                  <a:cubicBezTo>
                    <a:pt x="15230" y="578917"/>
                    <a:pt x="0" y="563687"/>
                    <a:pt x="0" y="544900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FF914D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925211" cy="57891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9165319" y="3804660"/>
            <a:ext cx="4422167" cy="1900488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955944" y="5111212"/>
            <a:ext cx="3104589" cy="1686275"/>
            <a:chOff x="0" y="0"/>
            <a:chExt cx="812800" cy="441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5892" y="4982225"/>
            <a:ext cx="3209828" cy="1743436"/>
            <a:chOff x="0" y="0"/>
            <a:chExt cx="812800" cy="4414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940" y="0"/>
                  </a:moveTo>
                  <a:lnTo>
                    <a:pt x="773860" y="0"/>
                  </a:lnTo>
                  <a:cubicBezTo>
                    <a:pt x="784187" y="0"/>
                    <a:pt x="794092" y="4103"/>
                    <a:pt x="801395" y="11405"/>
                  </a:cubicBezTo>
                  <a:cubicBezTo>
                    <a:pt x="808697" y="18708"/>
                    <a:pt x="812800" y="28613"/>
                    <a:pt x="812800" y="38940"/>
                  </a:cubicBezTo>
                  <a:lnTo>
                    <a:pt x="812800" y="402537"/>
                  </a:lnTo>
                  <a:cubicBezTo>
                    <a:pt x="812800" y="412864"/>
                    <a:pt x="808697" y="422769"/>
                    <a:pt x="801395" y="430072"/>
                  </a:cubicBezTo>
                  <a:cubicBezTo>
                    <a:pt x="794092" y="437374"/>
                    <a:pt x="784187" y="441477"/>
                    <a:pt x="773860" y="441477"/>
                  </a:cubicBezTo>
                  <a:lnTo>
                    <a:pt x="38940" y="441477"/>
                  </a:lnTo>
                  <a:cubicBezTo>
                    <a:pt x="28613" y="441477"/>
                    <a:pt x="18708" y="437374"/>
                    <a:pt x="11405" y="430072"/>
                  </a:cubicBezTo>
                  <a:cubicBezTo>
                    <a:pt x="4103" y="422769"/>
                    <a:pt x="0" y="412864"/>
                    <a:pt x="0" y="402537"/>
                  </a:cubicBezTo>
                  <a:lnTo>
                    <a:pt x="0" y="38940"/>
                  </a:lnTo>
                  <a:cubicBezTo>
                    <a:pt x="0" y="28613"/>
                    <a:pt x="4103" y="18708"/>
                    <a:pt x="11405" y="11405"/>
                  </a:cubicBezTo>
                  <a:cubicBezTo>
                    <a:pt x="18708" y="4103"/>
                    <a:pt x="28613" y="0"/>
                    <a:pt x="389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>
            <a:off x="3955720" y="3714606"/>
            <a:ext cx="1513890" cy="2139337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914040" y="475095"/>
            <a:ext cx="9407442" cy="144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3501" b="1">
                <a:solidFill>
                  <a:srgbClr val="263DC7"/>
                </a:solidFill>
                <a:latin typeface="Inter Bold"/>
                <a:ea typeface="Inter Bold"/>
                <a:cs typeface="Inter Bold"/>
                <a:sym typeface="Inter Bold"/>
              </a:rPr>
              <a:t>Integrirani okvir za razumijevanje potreba njegovatelja i planiranje intervencija - Razina osobe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2000" y="5118058"/>
            <a:ext cx="2899481" cy="151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osobine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kompetencije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zdravlje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motivacija </a:t>
            </a:r>
          </a:p>
          <a:p>
            <a:pPr algn="l">
              <a:lnSpc>
                <a:spcPts val="2465"/>
              </a:lnSpc>
              <a:spcBef>
                <a:spcPct val="0"/>
              </a:spcBef>
            </a:pPr>
            <a:endParaRPr lang="en-US" sz="1761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1065" y="4382699"/>
            <a:ext cx="2899481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OSOBA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1392" y="2666220"/>
            <a:ext cx="2961631" cy="236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nisko obrazovanje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loše zdravstveno stanje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prethodne traume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niska psihološka otpornost </a:t>
            </a:r>
          </a:p>
          <a:p>
            <a:pPr algn="l">
              <a:lnSpc>
                <a:spcPts val="2517"/>
              </a:lnSpc>
              <a:spcBef>
                <a:spcPct val="0"/>
              </a:spcBef>
            </a:pPr>
            <a:endParaRPr lang="en-US" sz="179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1079"/>
              </a:lnSpc>
              <a:spcBef>
                <a:spcPct val="0"/>
              </a:spcBef>
            </a:pPr>
            <a:endParaRPr lang="en-US" sz="179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17761" y="2074672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Rizični faktori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559526" y="4949147"/>
            <a:ext cx="3104589" cy="1686275"/>
            <a:chOff x="0" y="0"/>
            <a:chExt cx="812800" cy="4414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994451" y="5033253"/>
            <a:ext cx="2333754" cy="1267592"/>
            <a:chOff x="0" y="0"/>
            <a:chExt cx="812800" cy="4414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53558" y="0"/>
                  </a:moveTo>
                  <a:lnTo>
                    <a:pt x="759242" y="0"/>
                  </a:lnTo>
                  <a:cubicBezTo>
                    <a:pt x="788821" y="0"/>
                    <a:pt x="812800" y="23979"/>
                    <a:pt x="812800" y="53558"/>
                  </a:cubicBezTo>
                  <a:lnTo>
                    <a:pt x="812800" y="387919"/>
                  </a:lnTo>
                  <a:cubicBezTo>
                    <a:pt x="812800" y="417498"/>
                    <a:pt x="788821" y="441477"/>
                    <a:pt x="759242" y="441477"/>
                  </a:cubicBezTo>
                  <a:lnTo>
                    <a:pt x="53558" y="441477"/>
                  </a:lnTo>
                  <a:cubicBezTo>
                    <a:pt x="23979" y="441477"/>
                    <a:pt x="0" y="417498"/>
                    <a:pt x="0" y="387919"/>
                  </a:cubicBezTo>
                  <a:lnTo>
                    <a:pt x="0" y="53558"/>
                  </a:lnTo>
                  <a:cubicBezTo>
                    <a:pt x="0" y="23979"/>
                    <a:pt x="23979" y="0"/>
                    <a:pt x="53558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587486" y="4802648"/>
            <a:ext cx="3076630" cy="1805001"/>
            <a:chOff x="0" y="0"/>
            <a:chExt cx="1071529" cy="6286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573506" y="4925075"/>
            <a:ext cx="2917959" cy="165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individualno savjetovanje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psihoedukacija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trening vještina </a:t>
            </a:r>
          </a:p>
          <a:p>
            <a:pPr algn="ctr">
              <a:lnSpc>
                <a:spcPts val="2694"/>
              </a:lnSpc>
            </a:pPr>
            <a:endParaRPr lang="en-US" sz="1761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501151" y="3841827"/>
            <a:ext cx="3106848" cy="78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MOGUĆE TOČKE INTERVENCIJE </a:t>
            </a:r>
          </a:p>
        </p:txBody>
      </p:sp>
      <p:sp>
        <p:nvSpPr>
          <p:cNvPr id="33" name="Freeform 33"/>
          <p:cNvSpPr/>
          <p:nvPr/>
        </p:nvSpPr>
        <p:spPr>
          <a:xfrm>
            <a:off x="745892" y="9214796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5711392" y="6706546"/>
            <a:ext cx="3227959" cy="1753285"/>
            <a:chOff x="0" y="0"/>
            <a:chExt cx="812800" cy="4414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469610" y="5914840"/>
            <a:ext cx="3674390" cy="3728185"/>
            <a:chOff x="0" y="0"/>
            <a:chExt cx="925211" cy="9387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25211" cy="938757"/>
            </a:xfrm>
            <a:custGeom>
              <a:avLst/>
              <a:gdLst/>
              <a:ahLst/>
              <a:cxnLst/>
              <a:rect l="l" t="t" r="r" b="b"/>
              <a:pathLst>
                <a:path w="925211" h="938757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904740"/>
                  </a:lnTo>
                  <a:cubicBezTo>
                    <a:pt x="925211" y="913762"/>
                    <a:pt x="921627" y="922414"/>
                    <a:pt x="915248" y="928793"/>
                  </a:cubicBezTo>
                  <a:cubicBezTo>
                    <a:pt x="908868" y="935173"/>
                    <a:pt x="900216" y="938757"/>
                    <a:pt x="891194" y="938757"/>
                  </a:cubicBezTo>
                  <a:lnTo>
                    <a:pt x="34017" y="938757"/>
                  </a:lnTo>
                  <a:cubicBezTo>
                    <a:pt x="15230" y="938757"/>
                    <a:pt x="0" y="923527"/>
                    <a:pt x="0" y="904740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00BF63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925211" cy="93875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695232" y="6185255"/>
            <a:ext cx="3142409" cy="317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refleksivni kognitivni stil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visoka psihološka otpornost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prethodno iskustvo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motivacija za skrb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sposobnost traženja pomoći </a:t>
            </a:r>
          </a:p>
          <a:p>
            <a:pPr marL="411939" lvl="1" indent="-205970" algn="l">
              <a:lnSpc>
                <a:spcPts val="2671"/>
              </a:lnSpc>
              <a:spcBef>
                <a:spcPct val="0"/>
              </a:spcBef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osjećaj svrhe i smisla </a:t>
            </a:r>
          </a:p>
          <a:p>
            <a:pPr algn="ctr">
              <a:lnSpc>
                <a:spcPts val="1145"/>
              </a:lnSpc>
              <a:spcBef>
                <a:spcPct val="0"/>
              </a:spcBef>
            </a:pPr>
            <a:endParaRPr lang="en-US" sz="190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609681" y="5388122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Protektivni faktori</a:t>
            </a:r>
          </a:p>
        </p:txBody>
      </p:sp>
      <p:sp>
        <p:nvSpPr>
          <p:cNvPr id="42" name="AutoShape 42"/>
          <p:cNvSpPr/>
          <p:nvPr/>
        </p:nvSpPr>
        <p:spPr>
          <a:xfrm flipH="1" flipV="1">
            <a:off x="3955720" y="5853943"/>
            <a:ext cx="1513890" cy="1924990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H="1">
            <a:off x="9144000" y="5705148"/>
            <a:ext cx="4443486" cy="2073784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4040" y="2049074"/>
            <a:ext cx="2522445" cy="0"/>
          </a:xfrm>
          <a:prstGeom prst="line">
            <a:avLst/>
          </a:prstGeom>
          <a:ln w="57150" cap="flat">
            <a:solidFill>
              <a:srgbClr val="BDCDE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719472" y="3068089"/>
            <a:ext cx="3227959" cy="1753285"/>
            <a:chOff x="0" y="0"/>
            <a:chExt cx="812800" cy="441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69610" y="2565049"/>
            <a:ext cx="3674390" cy="2299114"/>
            <a:chOff x="0" y="0"/>
            <a:chExt cx="925211" cy="578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5211" cy="578917"/>
            </a:xfrm>
            <a:custGeom>
              <a:avLst/>
              <a:gdLst/>
              <a:ahLst/>
              <a:cxnLst/>
              <a:rect l="l" t="t" r="r" b="b"/>
              <a:pathLst>
                <a:path w="925211" h="578917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544900"/>
                  </a:lnTo>
                  <a:cubicBezTo>
                    <a:pt x="925211" y="553922"/>
                    <a:pt x="921627" y="562574"/>
                    <a:pt x="915248" y="568954"/>
                  </a:cubicBezTo>
                  <a:cubicBezTo>
                    <a:pt x="908868" y="575333"/>
                    <a:pt x="900216" y="578917"/>
                    <a:pt x="891194" y="578917"/>
                  </a:cubicBezTo>
                  <a:lnTo>
                    <a:pt x="34017" y="578917"/>
                  </a:lnTo>
                  <a:cubicBezTo>
                    <a:pt x="15230" y="578917"/>
                    <a:pt x="0" y="563687"/>
                    <a:pt x="0" y="544900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FF914D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925211" cy="57891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9165319" y="3804660"/>
            <a:ext cx="4422167" cy="1900488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955944" y="5111212"/>
            <a:ext cx="3104589" cy="1686275"/>
            <a:chOff x="0" y="0"/>
            <a:chExt cx="812800" cy="441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5892" y="4982225"/>
            <a:ext cx="3209828" cy="1743436"/>
            <a:chOff x="0" y="0"/>
            <a:chExt cx="812800" cy="4414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940" y="0"/>
                  </a:moveTo>
                  <a:lnTo>
                    <a:pt x="773860" y="0"/>
                  </a:lnTo>
                  <a:cubicBezTo>
                    <a:pt x="784187" y="0"/>
                    <a:pt x="794092" y="4103"/>
                    <a:pt x="801395" y="11405"/>
                  </a:cubicBezTo>
                  <a:cubicBezTo>
                    <a:pt x="808697" y="18708"/>
                    <a:pt x="812800" y="28613"/>
                    <a:pt x="812800" y="38940"/>
                  </a:cubicBezTo>
                  <a:lnTo>
                    <a:pt x="812800" y="402537"/>
                  </a:lnTo>
                  <a:cubicBezTo>
                    <a:pt x="812800" y="412864"/>
                    <a:pt x="808697" y="422769"/>
                    <a:pt x="801395" y="430072"/>
                  </a:cubicBezTo>
                  <a:cubicBezTo>
                    <a:pt x="794092" y="437374"/>
                    <a:pt x="784187" y="441477"/>
                    <a:pt x="773860" y="441477"/>
                  </a:cubicBezTo>
                  <a:lnTo>
                    <a:pt x="38940" y="441477"/>
                  </a:lnTo>
                  <a:cubicBezTo>
                    <a:pt x="28613" y="441477"/>
                    <a:pt x="18708" y="437374"/>
                    <a:pt x="11405" y="430072"/>
                  </a:cubicBezTo>
                  <a:cubicBezTo>
                    <a:pt x="4103" y="422769"/>
                    <a:pt x="0" y="412864"/>
                    <a:pt x="0" y="402537"/>
                  </a:cubicBezTo>
                  <a:lnTo>
                    <a:pt x="0" y="38940"/>
                  </a:lnTo>
                  <a:cubicBezTo>
                    <a:pt x="0" y="28613"/>
                    <a:pt x="4103" y="18708"/>
                    <a:pt x="11405" y="11405"/>
                  </a:cubicBezTo>
                  <a:cubicBezTo>
                    <a:pt x="18708" y="4103"/>
                    <a:pt x="28613" y="0"/>
                    <a:pt x="389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>
            <a:off x="3955720" y="3714606"/>
            <a:ext cx="1513890" cy="2139337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914040" y="475095"/>
            <a:ext cx="9407442" cy="144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3501" b="1">
                <a:solidFill>
                  <a:srgbClr val="263DC7"/>
                </a:solidFill>
                <a:latin typeface="Inter Bold"/>
                <a:ea typeface="Inter Bold"/>
                <a:cs typeface="Inter Bold"/>
                <a:sym typeface="Inter Bold"/>
              </a:rPr>
              <a:t>Integrirani okvir za razumijevanje potreba njegovatelja i planiranje intervencija - Razina mikrosustav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2000" y="5118058"/>
            <a:ext cx="2899481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odnos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s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OsD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stadij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bolesti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hr-HR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</a:t>
            </a:r>
            <a:r>
              <a:rPr lang="en-US" sz="1761" b="1" dirty="0" err="1" smtClean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bitelj</a:t>
            </a:r>
            <a:r>
              <a:rPr lang="en-US" sz="1761" b="1" dirty="0" smtClean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liječnici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2465"/>
              </a:lnSpc>
              <a:spcBef>
                <a:spcPct val="0"/>
              </a:spcBef>
            </a:pP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1065" y="4382699"/>
            <a:ext cx="2899481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MIKROSUSTAV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1392" y="2825394"/>
            <a:ext cx="2961631" cy="20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obiteljski konflikti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zahtjevna skrb (zdravstveni komorbiditeti)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socijalna izolacija </a:t>
            </a:r>
          </a:p>
          <a:p>
            <a:pPr algn="l">
              <a:lnSpc>
                <a:spcPts val="2517"/>
              </a:lnSpc>
              <a:spcBef>
                <a:spcPct val="0"/>
              </a:spcBef>
            </a:pPr>
            <a:endParaRPr lang="en-US" sz="179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1079"/>
              </a:lnSpc>
              <a:spcBef>
                <a:spcPct val="0"/>
              </a:spcBef>
            </a:pPr>
            <a:endParaRPr lang="en-US" sz="179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17761" y="2074672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Rizični faktori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559526" y="4949147"/>
            <a:ext cx="3104589" cy="1686275"/>
            <a:chOff x="0" y="0"/>
            <a:chExt cx="812800" cy="4414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994451" y="5033253"/>
            <a:ext cx="2333754" cy="1267592"/>
            <a:chOff x="0" y="0"/>
            <a:chExt cx="812800" cy="4414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53558" y="0"/>
                  </a:moveTo>
                  <a:lnTo>
                    <a:pt x="759242" y="0"/>
                  </a:lnTo>
                  <a:cubicBezTo>
                    <a:pt x="788821" y="0"/>
                    <a:pt x="812800" y="23979"/>
                    <a:pt x="812800" y="53558"/>
                  </a:cubicBezTo>
                  <a:lnTo>
                    <a:pt x="812800" y="387919"/>
                  </a:lnTo>
                  <a:cubicBezTo>
                    <a:pt x="812800" y="417498"/>
                    <a:pt x="788821" y="441477"/>
                    <a:pt x="759242" y="441477"/>
                  </a:cubicBezTo>
                  <a:lnTo>
                    <a:pt x="53558" y="441477"/>
                  </a:lnTo>
                  <a:cubicBezTo>
                    <a:pt x="23979" y="441477"/>
                    <a:pt x="0" y="417498"/>
                    <a:pt x="0" y="387919"/>
                  </a:cubicBezTo>
                  <a:lnTo>
                    <a:pt x="0" y="53558"/>
                  </a:lnTo>
                  <a:cubicBezTo>
                    <a:pt x="0" y="23979"/>
                    <a:pt x="23979" y="0"/>
                    <a:pt x="53558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587486" y="4802648"/>
            <a:ext cx="3076630" cy="1805001"/>
            <a:chOff x="0" y="0"/>
            <a:chExt cx="1071529" cy="6286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573506" y="4985211"/>
            <a:ext cx="2917959" cy="165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obiteljska terapija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grupe podrške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edukacija o demenciji </a:t>
            </a:r>
          </a:p>
          <a:p>
            <a:pPr algn="ctr">
              <a:lnSpc>
                <a:spcPts val="2694"/>
              </a:lnSpc>
            </a:pPr>
            <a:endParaRPr lang="en-US" sz="1761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501151" y="3841827"/>
            <a:ext cx="3106848" cy="78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MOGUĆE TOČKE INTERVENCIJE </a:t>
            </a:r>
          </a:p>
        </p:txBody>
      </p:sp>
      <p:sp>
        <p:nvSpPr>
          <p:cNvPr id="33" name="Freeform 33"/>
          <p:cNvSpPr/>
          <p:nvPr/>
        </p:nvSpPr>
        <p:spPr>
          <a:xfrm>
            <a:off x="745892" y="9214796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5711392" y="6706546"/>
            <a:ext cx="3227959" cy="1753285"/>
            <a:chOff x="0" y="0"/>
            <a:chExt cx="812800" cy="4414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469610" y="5914840"/>
            <a:ext cx="3674390" cy="3728185"/>
            <a:chOff x="0" y="0"/>
            <a:chExt cx="925211" cy="9387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25211" cy="938757"/>
            </a:xfrm>
            <a:custGeom>
              <a:avLst/>
              <a:gdLst/>
              <a:ahLst/>
              <a:cxnLst/>
              <a:rect l="l" t="t" r="r" b="b"/>
              <a:pathLst>
                <a:path w="925211" h="938757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904740"/>
                  </a:lnTo>
                  <a:cubicBezTo>
                    <a:pt x="925211" y="913762"/>
                    <a:pt x="921627" y="922414"/>
                    <a:pt x="915248" y="928793"/>
                  </a:cubicBezTo>
                  <a:cubicBezTo>
                    <a:pt x="908868" y="935173"/>
                    <a:pt x="900216" y="938757"/>
                    <a:pt x="891194" y="938757"/>
                  </a:cubicBezTo>
                  <a:lnTo>
                    <a:pt x="34017" y="938757"/>
                  </a:lnTo>
                  <a:cubicBezTo>
                    <a:pt x="15230" y="938757"/>
                    <a:pt x="0" y="923527"/>
                    <a:pt x="0" y="904740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00BF63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925211" cy="93875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695232" y="6185255"/>
            <a:ext cx="3142409" cy="317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podrška obitelji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dobra komunikacija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dostupnost učinkovite formalne pomoći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emocionalna povezanost </a:t>
            </a:r>
          </a:p>
          <a:p>
            <a:pPr marL="411939" lvl="1" indent="-205970" algn="l">
              <a:lnSpc>
                <a:spcPts val="2671"/>
              </a:lnSpc>
              <a:spcBef>
                <a:spcPct val="0"/>
              </a:spcBef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zajedničko donošenje odluka  </a:t>
            </a:r>
          </a:p>
          <a:p>
            <a:pPr algn="ctr">
              <a:lnSpc>
                <a:spcPts val="1145"/>
              </a:lnSpc>
              <a:spcBef>
                <a:spcPct val="0"/>
              </a:spcBef>
            </a:pPr>
            <a:endParaRPr lang="en-US" sz="190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609681" y="5388122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Protektivni faktori</a:t>
            </a:r>
          </a:p>
        </p:txBody>
      </p:sp>
      <p:sp>
        <p:nvSpPr>
          <p:cNvPr id="42" name="AutoShape 42"/>
          <p:cNvSpPr/>
          <p:nvPr/>
        </p:nvSpPr>
        <p:spPr>
          <a:xfrm flipH="1" flipV="1">
            <a:off x="3955720" y="5853943"/>
            <a:ext cx="1513890" cy="1924990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H="1">
            <a:off x="9144000" y="5705148"/>
            <a:ext cx="4443486" cy="2073784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4040" y="2049074"/>
            <a:ext cx="2522445" cy="0"/>
          </a:xfrm>
          <a:prstGeom prst="line">
            <a:avLst/>
          </a:prstGeom>
          <a:ln w="57150" cap="flat">
            <a:solidFill>
              <a:srgbClr val="BDCDE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719472" y="3068089"/>
            <a:ext cx="3227959" cy="1753285"/>
            <a:chOff x="0" y="0"/>
            <a:chExt cx="812800" cy="441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69610" y="2379670"/>
            <a:ext cx="3674390" cy="2810230"/>
            <a:chOff x="0" y="0"/>
            <a:chExt cx="925211" cy="7076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5211" cy="707616"/>
            </a:xfrm>
            <a:custGeom>
              <a:avLst/>
              <a:gdLst/>
              <a:ahLst/>
              <a:cxnLst/>
              <a:rect l="l" t="t" r="r" b="b"/>
              <a:pathLst>
                <a:path w="925211" h="707616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673599"/>
                  </a:lnTo>
                  <a:cubicBezTo>
                    <a:pt x="925211" y="682621"/>
                    <a:pt x="921627" y="691273"/>
                    <a:pt x="915248" y="697652"/>
                  </a:cubicBezTo>
                  <a:cubicBezTo>
                    <a:pt x="908868" y="704032"/>
                    <a:pt x="900216" y="707616"/>
                    <a:pt x="891194" y="707616"/>
                  </a:cubicBezTo>
                  <a:lnTo>
                    <a:pt x="34017" y="707616"/>
                  </a:lnTo>
                  <a:cubicBezTo>
                    <a:pt x="15230" y="707616"/>
                    <a:pt x="0" y="692386"/>
                    <a:pt x="0" y="673599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FF914D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925211" cy="70761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7180034" y="5199260"/>
            <a:ext cx="1375955" cy="1713078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955944" y="5111212"/>
            <a:ext cx="3104589" cy="1686275"/>
            <a:chOff x="0" y="0"/>
            <a:chExt cx="812800" cy="441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5892" y="4982225"/>
            <a:ext cx="3209828" cy="1743436"/>
            <a:chOff x="0" y="0"/>
            <a:chExt cx="812800" cy="4414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940" y="0"/>
                  </a:moveTo>
                  <a:lnTo>
                    <a:pt x="773860" y="0"/>
                  </a:lnTo>
                  <a:cubicBezTo>
                    <a:pt x="784187" y="0"/>
                    <a:pt x="794092" y="4103"/>
                    <a:pt x="801395" y="11405"/>
                  </a:cubicBezTo>
                  <a:cubicBezTo>
                    <a:pt x="808697" y="18708"/>
                    <a:pt x="812800" y="28613"/>
                    <a:pt x="812800" y="38940"/>
                  </a:cubicBezTo>
                  <a:lnTo>
                    <a:pt x="812800" y="402537"/>
                  </a:lnTo>
                  <a:cubicBezTo>
                    <a:pt x="812800" y="412864"/>
                    <a:pt x="808697" y="422769"/>
                    <a:pt x="801395" y="430072"/>
                  </a:cubicBezTo>
                  <a:cubicBezTo>
                    <a:pt x="794092" y="437374"/>
                    <a:pt x="784187" y="441477"/>
                    <a:pt x="773860" y="441477"/>
                  </a:cubicBezTo>
                  <a:lnTo>
                    <a:pt x="38940" y="441477"/>
                  </a:lnTo>
                  <a:cubicBezTo>
                    <a:pt x="28613" y="441477"/>
                    <a:pt x="18708" y="437374"/>
                    <a:pt x="11405" y="430072"/>
                  </a:cubicBezTo>
                  <a:cubicBezTo>
                    <a:pt x="4103" y="422769"/>
                    <a:pt x="0" y="412864"/>
                    <a:pt x="0" y="402537"/>
                  </a:cubicBezTo>
                  <a:lnTo>
                    <a:pt x="0" y="38940"/>
                  </a:lnTo>
                  <a:cubicBezTo>
                    <a:pt x="0" y="28613"/>
                    <a:pt x="4103" y="18708"/>
                    <a:pt x="11405" y="11405"/>
                  </a:cubicBezTo>
                  <a:cubicBezTo>
                    <a:pt x="18708" y="4103"/>
                    <a:pt x="28613" y="0"/>
                    <a:pt x="389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>
            <a:off x="3955720" y="3784785"/>
            <a:ext cx="1513890" cy="2069158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914040" y="475095"/>
            <a:ext cx="9407442" cy="144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3501" b="1">
                <a:solidFill>
                  <a:srgbClr val="263DC7"/>
                </a:solidFill>
                <a:latin typeface="Inter Bold"/>
                <a:ea typeface="Inter Bold"/>
                <a:cs typeface="Inter Bold"/>
                <a:sym typeface="Inter Bold"/>
              </a:rPr>
              <a:t>Integrirani okvir za razumijevanje potreba njegovatelja i planiranje intervencija - Razina mezosustav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2000" y="5137108"/>
            <a:ext cx="2899481" cy="151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povezanost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obitelji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 </a:t>
            </a:r>
          </a:p>
          <a:p>
            <a:pPr marL="380255" lvl="1" indent="-190127" algn="l">
              <a:lnSpc>
                <a:spcPts val="2465"/>
              </a:lnSpc>
              <a:buFont typeface="Arial"/>
              <a:buChar char="•"/>
            </a:pP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povezanost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različitih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oblika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skrbi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/ </a:t>
            </a:r>
            <a:r>
              <a:rPr lang="en-US" sz="1761" b="1" dirty="0" err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institucija</a:t>
            </a:r>
            <a:r>
              <a:rPr lang="en-US" sz="1761" b="1" dirty="0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  </a:t>
            </a:r>
          </a:p>
          <a:p>
            <a:pPr algn="l">
              <a:lnSpc>
                <a:spcPts val="2465"/>
              </a:lnSpc>
              <a:spcBef>
                <a:spcPct val="0"/>
              </a:spcBef>
            </a:pPr>
            <a:endParaRPr lang="en-US" sz="1761" b="1" dirty="0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1065" y="4179991"/>
            <a:ext cx="2899481" cy="78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MEZOSUSTAV </a:t>
            </a:r>
          </a:p>
          <a:p>
            <a:pPr algn="ctr">
              <a:lnSpc>
                <a:spcPts val="3287"/>
              </a:lnSpc>
              <a:spcBef>
                <a:spcPct val="0"/>
              </a:spcBef>
            </a:pPr>
            <a:endParaRPr lang="en-US" sz="2348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99218" y="2516406"/>
            <a:ext cx="2961631" cy="26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nedostatak integriranih usluga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nejasne uloge dionika skrbi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slaba informiranost </a:t>
            </a:r>
          </a:p>
          <a:p>
            <a:pPr marL="388241" lvl="1" indent="-194120" algn="l">
              <a:lnSpc>
                <a:spcPts val="2517"/>
              </a:lnSpc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loša koordinacija </a:t>
            </a:r>
          </a:p>
          <a:p>
            <a:pPr marL="388241" lvl="1" indent="-194120" algn="l">
              <a:lnSpc>
                <a:spcPts val="2517"/>
              </a:lnSpc>
              <a:spcBef>
                <a:spcPct val="0"/>
              </a:spcBef>
              <a:buFont typeface="Arial"/>
              <a:buChar char="•"/>
            </a:pPr>
            <a:r>
              <a:rPr lang="en-US" sz="179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nepovjerenje u sustav </a:t>
            </a:r>
          </a:p>
          <a:p>
            <a:pPr algn="l">
              <a:lnSpc>
                <a:spcPts val="1079"/>
              </a:lnSpc>
              <a:spcBef>
                <a:spcPct val="0"/>
              </a:spcBef>
            </a:pPr>
            <a:endParaRPr lang="en-US" sz="179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17761" y="1938652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Rizični faktori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001888" y="7049477"/>
            <a:ext cx="3104589" cy="1686275"/>
            <a:chOff x="0" y="0"/>
            <a:chExt cx="812800" cy="4414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40260" y="0"/>
                  </a:moveTo>
                  <a:lnTo>
                    <a:pt x="772540" y="0"/>
                  </a:lnTo>
                  <a:cubicBezTo>
                    <a:pt x="794775" y="0"/>
                    <a:pt x="812800" y="18025"/>
                    <a:pt x="812800" y="40260"/>
                  </a:cubicBezTo>
                  <a:lnTo>
                    <a:pt x="812800" y="401217"/>
                  </a:lnTo>
                  <a:cubicBezTo>
                    <a:pt x="812800" y="423452"/>
                    <a:pt x="794775" y="441477"/>
                    <a:pt x="772540" y="441477"/>
                  </a:cubicBezTo>
                  <a:lnTo>
                    <a:pt x="40260" y="441477"/>
                  </a:lnTo>
                  <a:cubicBezTo>
                    <a:pt x="18025" y="441477"/>
                    <a:pt x="0" y="423452"/>
                    <a:pt x="0" y="401217"/>
                  </a:cubicBezTo>
                  <a:lnTo>
                    <a:pt x="0" y="40260"/>
                  </a:lnTo>
                  <a:cubicBezTo>
                    <a:pt x="0" y="18025"/>
                    <a:pt x="18025" y="0"/>
                    <a:pt x="40260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436813" y="7133582"/>
            <a:ext cx="2333754" cy="1267592"/>
            <a:chOff x="0" y="0"/>
            <a:chExt cx="812800" cy="4414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53558" y="0"/>
                  </a:moveTo>
                  <a:lnTo>
                    <a:pt x="759242" y="0"/>
                  </a:lnTo>
                  <a:cubicBezTo>
                    <a:pt x="788821" y="0"/>
                    <a:pt x="812800" y="23979"/>
                    <a:pt x="812800" y="53558"/>
                  </a:cubicBezTo>
                  <a:lnTo>
                    <a:pt x="812800" y="387919"/>
                  </a:lnTo>
                  <a:cubicBezTo>
                    <a:pt x="812800" y="417498"/>
                    <a:pt x="788821" y="441477"/>
                    <a:pt x="759242" y="441477"/>
                  </a:cubicBezTo>
                  <a:lnTo>
                    <a:pt x="53558" y="441477"/>
                  </a:lnTo>
                  <a:cubicBezTo>
                    <a:pt x="23979" y="441477"/>
                    <a:pt x="0" y="417498"/>
                    <a:pt x="0" y="387919"/>
                  </a:cubicBezTo>
                  <a:lnTo>
                    <a:pt x="0" y="53558"/>
                  </a:lnTo>
                  <a:cubicBezTo>
                    <a:pt x="0" y="23979"/>
                    <a:pt x="23979" y="0"/>
                    <a:pt x="53558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17674" y="6912338"/>
            <a:ext cx="3076630" cy="1805001"/>
            <a:chOff x="0" y="0"/>
            <a:chExt cx="1071529" cy="6286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1529" cy="628646"/>
            </a:xfrm>
            <a:custGeom>
              <a:avLst/>
              <a:gdLst/>
              <a:ahLst/>
              <a:cxnLst/>
              <a:rect l="l" t="t" r="r" b="b"/>
              <a:pathLst>
                <a:path w="1071529" h="628646">
                  <a:moveTo>
                    <a:pt x="40626" y="0"/>
                  </a:moveTo>
                  <a:lnTo>
                    <a:pt x="1030903" y="0"/>
                  </a:lnTo>
                  <a:cubicBezTo>
                    <a:pt x="1053340" y="0"/>
                    <a:pt x="1071529" y="18189"/>
                    <a:pt x="1071529" y="40626"/>
                  </a:cubicBezTo>
                  <a:lnTo>
                    <a:pt x="1071529" y="588020"/>
                  </a:lnTo>
                  <a:cubicBezTo>
                    <a:pt x="1071529" y="610457"/>
                    <a:pt x="1053340" y="628646"/>
                    <a:pt x="1030903" y="628646"/>
                  </a:cubicBezTo>
                  <a:lnTo>
                    <a:pt x="40626" y="628646"/>
                  </a:lnTo>
                  <a:cubicBezTo>
                    <a:pt x="18189" y="628646"/>
                    <a:pt x="0" y="610457"/>
                    <a:pt x="0" y="588020"/>
                  </a:cubicBezTo>
                  <a:lnTo>
                    <a:pt x="0" y="40626"/>
                  </a:lnTo>
                  <a:cubicBezTo>
                    <a:pt x="0" y="18189"/>
                    <a:pt x="18189" y="0"/>
                    <a:pt x="406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1071529" cy="628646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15868" y="6918853"/>
            <a:ext cx="2917959" cy="198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case management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povezivanje različitih pružatelja skrbi </a:t>
            </a:r>
          </a:p>
          <a:p>
            <a:pPr marL="380252" lvl="1" indent="-190126" algn="l">
              <a:lnSpc>
                <a:spcPts val="2694"/>
              </a:lnSpc>
              <a:buFont typeface="Arial"/>
              <a:buChar char="•"/>
            </a:pPr>
            <a:r>
              <a:rPr lang="en-US" sz="1761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edukacija za profesionalce </a:t>
            </a:r>
          </a:p>
          <a:p>
            <a:pPr algn="ctr">
              <a:lnSpc>
                <a:spcPts val="2694"/>
              </a:lnSpc>
            </a:pPr>
            <a:endParaRPr lang="en-US" sz="1761" b="1">
              <a:solidFill>
                <a:srgbClr val="263DC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921423" y="8754802"/>
            <a:ext cx="3106848" cy="78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MOGUĆE TOČKE INTERVENCIJE </a:t>
            </a:r>
          </a:p>
        </p:txBody>
      </p:sp>
      <p:sp>
        <p:nvSpPr>
          <p:cNvPr id="33" name="Freeform 33"/>
          <p:cNvSpPr/>
          <p:nvPr/>
        </p:nvSpPr>
        <p:spPr>
          <a:xfrm>
            <a:off x="745892" y="9214796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801389" y="3116653"/>
            <a:ext cx="3227959" cy="1753285"/>
            <a:chOff x="0" y="0"/>
            <a:chExt cx="812800" cy="4414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441477"/>
            </a:xfrm>
            <a:custGeom>
              <a:avLst/>
              <a:gdLst/>
              <a:ahLst/>
              <a:cxnLst/>
              <a:rect l="l" t="t" r="r" b="b"/>
              <a:pathLst>
                <a:path w="812800" h="441477">
                  <a:moveTo>
                    <a:pt x="38721" y="0"/>
                  </a:moveTo>
                  <a:lnTo>
                    <a:pt x="774079" y="0"/>
                  </a:lnTo>
                  <a:cubicBezTo>
                    <a:pt x="784348" y="0"/>
                    <a:pt x="794197" y="4080"/>
                    <a:pt x="801459" y="11341"/>
                  </a:cubicBezTo>
                  <a:cubicBezTo>
                    <a:pt x="808720" y="18603"/>
                    <a:pt x="812800" y="28452"/>
                    <a:pt x="812800" y="38721"/>
                  </a:cubicBezTo>
                  <a:lnTo>
                    <a:pt x="812800" y="402756"/>
                  </a:lnTo>
                  <a:cubicBezTo>
                    <a:pt x="812800" y="413025"/>
                    <a:pt x="808720" y="422874"/>
                    <a:pt x="801459" y="430136"/>
                  </a:cubicBezTo>
                  <a:cubicBezTo>
                    <a:pt x="794197" y="437397"/>
                    <a:pt x="784348" y="441477"/>
                    <a:pt x="774079" y="441477"/>
                  </a:cubicBezTo>
                  <a:lnTo>
                    <a:pt x="38721" y="441477"/>
                  </a:lnTo>
                  <a:cubicBezTo>
                    <a:pt x="28452" y="441477"/>
                    <a:pt x="18603" y="437397"/>
                    <a:pt x="11341" y="430136"/>
                  </a:cubicBezTo>
                  <a:cubicBezTo>
                    <a:pt x="4080" y="422874"/>
                    <a:pt x="0" y="413025"/>
                    <a:pt x="0" y="402756"/>
                  </a:cubicBezTo>
                  <a:lnTo>
                    <a:pt x="0" y="38721"/>
                  </a:lnTo>
                  <a:cubicBezTo>
                    <a:pt x="0" y="28452"/>
                    <a:pt x="4080" y="18603"/>
                    <a:pt x="11341" y="11341"/>
                  </a:cubicBezTo>
                  <a:cubicBezTo>
                    <a:pt x="18603" y="4080"/>
                    <a:pt x="28452" y="0"/>
                    <a:pt x="38721" y="0"/>
                  </a:cubicBezTo>
                  <a:close/>
                </a:path>
              </a:pathLst>
            </a:custGeom>
            <a:solidFill>
              <a:srgbClr val="BDCDEE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44147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559607" y="2324948"/>
            <a:ext cx="3674390" cy="3728185"/>
            <a:chOff x="0" y="0"/>
            <a:chExt cx="925211" cy="9387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25211" cy="938757"/>
            </a:xfrm>
            <a:custGeom>
              <a:avLst/>
              <a:gdLst/>
              <a:ahLst/>
              <a:cxnLst/>
              <a:rect l="l" t="t" r="r" b="b"/>
              <a:pathLst>
                <a:path w="925211" h="938757">
                  <a:moveTo>
                    <a:pt x="34017" y="0"/>
                  </a:moveTo>
                  <a:lnTo>
                    <a:pt x="891194" y="0"/>
                  </a:lnTo>
                  <a:cubicBezTo>
                    <a:pt x="909981" y="0"/>
                    <a:pt x="925211" y="15230"/>
                    <a:pt x="925211" y="34017"/>
                  </a:cubicBezTo>
                  <a:lnTo>
                    <a:pt x="925211" y="904740"/>
                  </a:lnTo>
                  <a:cubicBezTo>
                    <a:pt x="925211" y="913762"/>
                    <a:pt x="921627" y="922414"/>
                    <a:pt x="915248" y="928793"/>
                  </a:cubicBezTo>
                  <a:cubicBezTo>
                    <a:pt x="908868" y="935173"/>
                    <a:pt x="900216" y="938757"/>
                    <a:pt x="891194" y="938757"/>
                  </a:cubicBezTo>
                  <a:lnTo>
                    <a:pt x="34017" y="938757"/>
                  </a:lnTo>
                  <a:cubicBezTo>
                    <a:pt x="15230" y="938757"/>
                    <a:pt x="0" y="923527"/>
                    <a:pt x="0" y="904740"/>
                  </a:cubicBezTo>
                  <a:lnTo>
                    <a:pt x="0" y="34017"/>
                  </a:lnTo>
                  <a:cubicBezTo>
                    <a:pt x="0" y="15230"/>
                    <a:pt x="15230" y="0"/>
                    <a:pt x="34017" y="0"/>
                  </a:cubicBezTo>
                  <a:close/>
                </a:path>
              </a:pathLst>
            </a:custGeom>
            <a:solidFill>
              <a:srgbClr val="00BF63"/>
            </a:solidFill>
            <a:ln w="57150" cap="sq">
              <a:solidFill>
                <a:srgbClr val="263DC7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925211" cy="938757"/>
            </a:xfrm>
            <a:prstGeom prst="rect">
              <a:avLst/>
            </a:prstGeom>
          </p:spPr>
          <p:txBody>
            <a:bodyPr lIns="74559" tIns="74559" rIns="74559" bIns="74559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673907" y="2595362"/>
            <a:ext cx="3355441" cy="317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informiranost o postojećim uslugama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dostupnost i kvaliteta usluga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suradnja s različitim pružateljima skrbi </a:t>
            </a:r>
          </a:p>
          <a:p>
            <a:pPr marL="411939" lvl="1" indent="-205970" algn="l">
              <a:lnSpc>
                <a:spcPts val="2671"/>
              </a:lnSpc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povjerenje u stručnjake </a:t>
            </a:r>
          </a:p>
          <a:p>
            <a:pPr marL="411939" lvl="1" indent="-205970" algn="l">
              <a:lnSpc>
                <a:spcPts val="2671"/>
              </a:lnSpc>
              <a:spcBef>
                <a:spcPct val="0"/>
              </a:spcBef>
              <a:buFont typeface="Arial"/>
              <a:buChar char="•"/>
            </a:pPr>
            <a:r>
              <a:rPr lang="en-US" sz="190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jasno definirane uloge </a:t>
            </a:r>
          </a:p>
          <a:p>
            <a:pPr algn="l">
              <a:lnSpc>
                <a:spcPts val="1145"/>
              </a:lnSpc>
              <a:spcBef>
                <a:spcPct val="0"/>
              </a:spcBef>
            </a:pPr>
            <a:endParaRPr lang="en-US" sz="1908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699678" y="1798230"/>
            <a:ext cx="3106848" cy="3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 b="1">
                <a:solidFill>
                  <a:srgbClr val="263DC7"/>
                </a:solidFill>
                <a:latin typeface="Garet Bold"/>
                <a:ea typeface="Garet Bold"/>
                <a:cs typeface="Garet Bold"/>
                <a:sym typeface="Garet Bold"/>
              </a:rPr>
              <a:t>Protektivni faktori</a:t>
            </a:r>
          </a:p>
        </p:txBody>
      </p:sp>
      <p:sp>
        <p:nvSpPr>
          <p:cNvPr id="42" name="AutoShape 42"/>
          <p:cNvSpPr/>
          <p:nvPr/>
        </p:nvSpPr>
        <p:spPr>
          <a:xfrm flipV="1">
            <a:off x="8555989" y="6053133"/>
            <a:ext cx="3840813" cy="859205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triangle" w="lg" len="med"/>
          </a:ln>
        </p:spPr>
      </p:sp>
      <p:sp>
        <p:nvSpPr>
          <p:cNvPr id="43" name="AutoShape 43"/>
          <p:cNvSpPr/>
          <p:nvPr/>
        </p:nvSpPr>
        <p:spPr>
          <a:xfrm flipH="1" flipV="1">
            <a:off x="9081288" y="3714909"/>
            <a:ext cx="1400578" cy="69876"/>
          </a:xfrm>
          <a:prstGeom prst="line">
            <a:avLst/>
          </a:prstGeom>
          <a:ln w="38100" cap="rnd">
            <a:solidFill>
              <a:srgbClr val="263DC7"/>
            </a:solidFill>
            <a:prstDash val="solid"/>
            <a:headEnd type="oval" w="lg" len="lg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5896" y="797161"/>
            <a:ext cx="12506920" cy="149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5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Integrirani okvir za razumijevanje potreba njegovatelja</a:t>
            </a:r>
          </a:p>
        </p:txBody>
      </p:sp>
      <p:sp>
        <p:nvSpPr>
          <p:cNvPr id="3" name="Freeform 3"/>
          <p:cNvSpPr/>
          <p:nvPr/>
        </p:nvSpPr>
        <p:spPr>
          <a:xfrm>
            <a:off x="428148" y="8849121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96089">
            <a:off x="-465545" y="-1122069"/>
            <a:ext cx="3198254" cy="3198254"/>
          </a:xfrm>
          <a:custGeom>
            <a:avLst/>
            <a:gdLst/>
            <a:ahLst/>
            <a:cxnLst/>
            <a:rect l="l" t="t" r="r" b="b"/>
            <a:pathLst>
              <a:path w="3198254" h="3198254">
                <a:moveTo>
                  <a:pt x="0" y="0"/>
                </a:moveTo>
                <a:lnTo>
                  <a:pt x="3198254" y="0"/>
                </a:lnTo>
                <a:lnTo>
                  <a:pt x="3198254" y="3198254"/>
                </a:lnTo>
                <a:lnTo>
                  <a:pt x="0" y="319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050352" y="1239809"/>
            <a:ext cx="2994731" cy="2994731"/>
          </a:xfrm>
          <a:custGeom>
            <a:avLst/>
            <a:gdLst/>
            <a:ahLst/>
            <a:cxnLst/>
            <a:rect l="l" t="t" r="r" b="b"/>
            <a:pathLst>
              <a:path w="2994731" h="2994731">
                <a:moveTo>
                  <a:pt x="0" y="0"/>
                </a:moveTo>
                <a:lnTo>
                  <a:pt x="2994731" y="0"/>
                </a:lnTo>
                <a:lnTo>
                  <a:pt x="2994731" y="2994731"/>
                </a:lnTo>
                <a:lnTo>
                  <a:pt x="0" y="299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849777" y="3200257"/>
            <a:ext cx="7573039" cy="824179"/>
            <a:chOff x="0" y="0"/>
            <a:chExt cx="1905874" cy="2074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9777" y="4360517"/>
            <a:ext cx="7573039" cy="824179"/>
            <a:chOff x="0" y="0"/>
            <a:chExt cx="1905874" cy="2074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49777" y="5520776"/>
            <a:ext cx="7573039" cy="824179"/>
            <a:chOff x="0" y="0"/>
            <a:chExt cx="1905874" cy="2074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849777" y="6700972"/>
            <a:ext cx="7573039" cy="824179"/>
            <a:chOff x="0" y="0"/>
            <a:chExt cx="1905874" cy="2074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B2A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330197" y="3352195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Prikazuje rizične i zaštitne čimbenike kroz razine bioekološkog sustava, povezuje ih sa stres-proces okvirom i konceptima otpornosti.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339425" y="3247657"/>
            <a:ext cx="5160236" cy="824179"/>
            <a:chOff x="0" y="0"/>
            <a:chExt cx="1298654" cy="2074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39425" y="4407916"/>
            <a:ext cx="5160236" cy="824179"/>
            <a:chOff x="0" y="0"/>
            <a:chExt cx="1298654" cy="2074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339425" y="5568176"/>
            <a:ext cx="5160236" cy="824179"/>
            <a:chOff x="0" y="0"/>
            <a:chExt cx="1298654" cy="2074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39425" y="6728436"/>
            <a:ext cx="5160236" cy="824179"/>
            <a:chOff x="0" y="0"/>
            <a:chExt cx="1298654" cy="2074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832098" y="3442684"/>
            <a:ext cx="4110164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Tablica kao alat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01464" y="4602943"/>
            <a:ext cx="4836157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Dinamičnost sustava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01464" y="5763203"/>
            <a:ext cx="4836157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Makrosustav i politike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66781" y="6932987"/>
            <a:ext cx="4505524" cy="29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  <a:spcBef>
                <a:spcPct val="0"/>
              </a:spcBef>
            </a:pPr>
            <a:r>
              <a:rPr lang="en-US" sz="1763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Proksimalnost odnosa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30197" y="4522303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Sve razine međusobno djeluju – promjene u jednom području (npr. posao) utječu na obitelj, osobu i zdravlje.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330197" y="5634592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Potrebno je formalizirati status njegovatelja kroz javne politike koje prepoznaju i štite njihovu ulogu.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20228" y="6804820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Obiteljska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dinamika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snažno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utječe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stres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otpornost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;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važno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je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uključiti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obiteljsku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5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perspektivu</a:t>
            </a:r>
            <a:r>
              <a:rPr lang="en-US" sz="155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5896" y="797161"/>
            <a:ext cx="12506920" cy="149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5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Integrirani okvir za razumijevanje potreba njegovatelja</a:t>
            </a:r>
          </a:p>
        </p:txBody>
      </p:sp>
      <p:sp>
        <p:nvSpPr>
          <p:cNvPr id="3" name="Freeform 3"/>
          <p:cNvSpPr/>
          <p:nvPr/>
        </p:nvSpPr>
        <p:spPr>
          <a:xfrm>
            <a:off x="428148" y="8849121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96089">
            <a:off x="-465545" y="-1122069"/>
            <a:ext cx="3198254" cy="3198254"/>
          </a:xfrm>
          <a:custGeom>
            <a:avLst/>
            <a:gdLst/>
            <a:ahLst/>
            <a:cxnLst/>
            <a:rect l="l" t="t" r="r" b="b"/>
            <a:pathLst>
              <a:path w="3198254" h="3198254">
                <a:moveTo>
                  <a:pt x="0" y="0"/>
                </a:moveTo>
                <a:lnTo>
                  <a:pt x="3198254" y="0"/>
                </a:lnTo>
                <a:lnTo>
                  <a:pt x="3198254" y="3198254"/>
                </a:lnTo>
                <a:lnTo>
                  <a:pt x="0" y="319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050352" y="1239809"/>
            <a:ext cx="2994731" cy="2994731"/>
          </a:xfrm>
          <a:custGeom>
            <a:avLst/>
            <a:gdLst/>
            <a:ahLst/>
            <a:cxnLst/>
            <a:rect l="l" t="t" r="r" b="b"/>
            <a:pathLst>
              <a:path w="2994731" h="2994731">
                <a:moveTo>
                  <a:pt x="0" y="0"/>
                </a:moveTo>
                <a:lnTo>
                  <a:pt x="2994731" y="0"/>
                </a:lnTo>
                <a:lnTo>
                  <a:pt x="2994731" y="2994731"/>
                </a:lnTo>
                <a:lnTo>
                  <a:pt x="0" y="299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849777" y="3200257"/>
            <a:ext cx="7573039" cy="824179"/>
            <a:chOff x="0" y="0"/>
            <a:chExt cx="1905874" cy="2074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9777" y="4360517"/>
            <a:ext cx="7573039" cy="824179"/>
            <a:chOff x="0" y="0"/>
            <a:chExt cx="1905874" cy="2074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49777" y="5520776"/>
            <a:ext cx="7573039" cy="824179"/>
            <a:chOff x="0" y="0"/>
            <a:chExt cx="1905874" cy="2074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849777" y="6700972"/>
            <a:ext cx="7573039" cy="824179"/>
            <a:chOff x="0" y="0"/>
            <a:chExt cx="1905874" cy="2074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2137" y="0"/>
                  </a:moveTo>
                  <a:lnTo>
                    <a:pt x="1853736" y="0"/>
                  </a:lnTo>
                  <a:cubicBezTo>
                    <a:pt x="1882531" y="0"/>
                    <a:pt x="1905874" y="23343"/>
                    <a:pt x="1905874" y="52137"/>
                  </a:cubicBezTo>
                  <a:lnTo>
                    <a:pt x="1905874" y="155280"/>
                  </a:lnTo>
                  <a:cubicBezTo>
                    <a:pt x="1905874" y="169108"/>
                    <a:pt x="1900381" y="182369"/>
                    <a:pt x="1890603" y="192147"/>
                  </a:cubicBezTo>
                  <a:cubicBezTo>
                    <a:pt x="1880826" y="201925"/>
                    <a:pt x="1867564" y="207418"/>
                    <a:pt x="1853736" y="207418"/>
                  </a:cubicBezTo>
                  <a:lnTo>
                    <a:pt x="52137" y="207418"/>
                  </a:lnTo>
                  <a:cubicBezTo>
                    <a:pt x="23343" y="207418"/>
                    <a:pt x="0" y="184075"/>
                    <a:pt x="0" y="15528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FFB2A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90587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330197" y="3352195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Potrebe njegovatelja mijenjaju se s vremenom – intervencije moraju biti fleksibilne i prilagodljive.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339425" y="3247657"/>
            <a:ext cx="5160236" cy="824179"/>
            <a:chOff x="0" y="0"/>
            <a:chExt cx="1298654" cy="2074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39425" y="4407916"/>
            <a:ext cx="5160236" cy="824179"/>
            <a:chOff x="0" y="0"/>
            <a:chExt cx="1298654" cy="2074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339425" y="5568176"/>
            <a:ext cx="5160236" cy="824179"/>
            <a:chOff x="0" y="0"/>
            <a:chExt cx="1298654" cy="2074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39425" y="6728436"/>
            <a:ext cx="5160236" cy="824179"/>
            <a:chOff x="0" y="0"/>
            <a:chExt cx="1298654" cy="2074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98654" cy="207418"/>
            </a:xfrm>
            <a:custGeom>
              <a:avLst/>
              <a:gdLst/>
              <a:ahLst/>
              <a:cxnLst/>
              <a:rect l="l" t="t" r="r" b="b"/>
              <a:pathLst>
                <a:path w="1298654" h="207418">
                  <a:moveTo>
                    <a:pt x="76515" y="0"/>
                  </a:moveTo>
                  <a:lnTo>
                    <a:pt x="1222139" y="0"/>
                  </a:lnTo>
                  <a:cubicBezTo>
                    <a:pt x="1264397" y="0"/>
                    <a:pt x="1298654" y="34257"/>
                    <a:pt x="1298654" y="76515"/>
                  </a:cubicBezTo>
                  <a:lnTo>
                    <a:pt x="1298654" y="130902"/>
                  </a:lnTo>
                  <a:cubicBezTo>
                    <a:pt x="1298654" y="173160"/>
                    <a:pt x="1264397" y="207418"/>
                    <a:pt x="1222139" y="207418"/>
                  </a:cubicBezTo>
                  <a:lnTo>
                    <a:pt x="76515" y="207418"/>
                  </a:lnTo>
                  <a:cubicBezTo>
                    <a:pt x="34257" y="207418"/>
                    <a:pt x="0" y="173160"/>
                    <a:pt x="0" y="130902"/>
                  </a:cubicBezTo>
                  <a:lnTo>
                    <a:pt x="0" y="76515"/>
                  </a:lnTo>
                  <a:cubicBezTo>
                    <a:pt x="0" y="34257"/>
                    <a:pt x="34257" y="0"/>
                    <a:pt x="76515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298654" cy="23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832098" y="3442684"/>
            <a:ext cx="4110164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Kronosustav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01464" y="4602943"/>
            <a:ext cx="4836157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Praktična primjena tablice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01464" y="5763203"/>
            <a:ext cx="4836157" cy="33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n-US" sz="1972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Nejednaka dostupnost resursa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66781" y="6932987"/>
            <a:ext cx="4505524" cy="29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8"/>
              </a:lnSpc>
              <a:spcBef>
                <a:spcPct val="0"/>
              </a:spcBef>
            </a:pPr>
            <a:r>
              <a:rPr lang="en-US" sz="1763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Višeslojne intervencije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30197" y="4522303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Tablica služi za mapiranje potreba i planiranje intervencija prilagođenih pojedinom njegovatelju.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330197" y="5634592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Protektivni čimbenici nisu jednako dostupni svima – treba uzeti u obzir geografiju, obrazovanje i status.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20228" y="6804820"/>
            <a:ext cx="6854814" cy="52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5"/>
              </a:lnSpc>
              <a:spcBef>
                <a:spcPct val="0"/>
              </a:spcBef>
            </a:pPr>
            <a:r>
              <a:rPr lang="en-US" sz="155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Intervencije moraju biti kontekstualno osjetljive, višekomponentne i usmjerene na stvarne potrebe.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2619" y="2490087"/>
            <a:ext cx="5825598" cy="977948"/>
            <a:chOff x="0" y="0"/>
            <a:chExt cx="2083069" cy="349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29599" y="4529570"/>
            <a:ext cx="4775599" cy="4775599"/>
          </a:xfrm>
          <a:custGeom>
            <a:avLst/>
            <a:gdLst/>
            <a:ahLst/>
            <a:cxnLst/>
            <a:rect l="l" t="t" r="r" b="b"/>
            <a:pathLst>
              <a:path w="4775599" h="4775599">
                <a:moveTo>
                  <a:pt x="0" y="0"/>
                </a:moveTo>
                <a:lnTo>
                  <a:pt x="4775599" y="0"/>
                </a:lnTo>
                <a:lnTo>
                  <a:pt x="4775599" y="4775599"/>
                </a:lnTo>
                <a:lnTo>
                  <a:pt x="0" y="4775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96649" y="6367185"/>
            <a:ext cx="4259519" cy="4158356"/>
          </a:xfrm>
          <a:custGeom>
            <a:avLst/>
            <a:gdLst/>
            <a:ahLst/>
            <a:cxnLst/>
            <a:rect l="l" t="t" r="r" b="b"/>
            <a:pathLst>
              <a:path w="4259519" h="4158356">
                <a:moveTo>
                  <a:pt x="0" y="0"/>
                </a:moveTo>
                <a:lnTo>
                  <a:pt x="4259519" y="0"/>
                </a:lnTo>
                <a:lnTo>
                  <a:pt x="4259519" y="4158356"/>
                </a:lnTo>
                <a:lnTo>
                  <a:pt x="0" y="4158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4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944" y="355025"/>
            <a:ext cx="15127207" cy="21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3"/>
              </a:lnSpc>
            </a:pPr>
            <a:r>
              <a:rPr lang="en-US" sz="4994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Vrste intervencija za neformalne njegovatelje osoba s demencijom</a:t>
            </a:r>
          </a:p>
          <a:p>
            <a:pPr algn="l">
              <a:lnSpc>
                <a:spcPts val="5547"/>
              </a:lnSpc>
            </a:pPr>
            <a:endParaRPr lang="en-US" sz="4994" b="1">
              <a:solidFill>
                <a:srgbClr val="263DC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7766" y="2591408"/>
            <a:ext cx="2384946" cy="6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Informativne intervencije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63745" y="2624156"/>
            <a:ext cx="5508909" cy="5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5"/>
              </a:lnSpc>
              <a:spcBef>
                <a:spcPct val="0"/>
              </a:spcBef>
            </a:pPr>
            <a:r>
              <a:rPr lang="en-US" sz="158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Psihoedukacija o demenciji, pravima, dostupnim uslugama i sigurnosti doma. Cilj: osnaživanje znanjem.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79298" y="3652080"/>
            <a:ext cx="5825598" cy="977948"/>
            <a:chOff x="0" y="0"/>
            <a:chExt cx="2083069" cy="3496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38140" y="3753400"/>
            <a:ext cx="2384946" cy="6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Psihološke intervencije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0424" y="3786149"/>
            <a:ext cx="5508909" cy="5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5"/>
              </a:lnSpc>
              <a:spcBef>
                <a:spcPct val="0"/>
              </a:spcBef>
            </a:pPr>
            <a:r>
              <a:rPr lang="en-US" sz="158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Emocionalna podrška, savjetovanje, grupe podrške, komunikacijske vještine, pomoć u žalovanju.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179298" y="4886090"/>
            <a:ext cx="5825598" cy="977948"/>
            <a:chOff x="0" y="0"/>
            <a:chExt cx="2083069" cy="3496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8140" y="4987411"/>
            <a:ext cx="2384946" cy="6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Kliničke intervencije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20424" y="5020159"/>
            <a:ext cx="5508909" cy="5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5"/>
              </a:lnSpc>
              <a:spcBef>
                <a:spcPct val="0"/>
              </a:spcBef>
            </a:pPr>
            <a:r>
              <a:rPr lang="en-US" sz="158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Liječenje depresije i anksioznosti: psihofarmaci, KBT, mindfulness. Provodi se uz stručnu podršku.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179298" y="6048083"/>
            <a:ext cx="5825598" cy="977948"/>
            <a:chOff x="0" y="0"/>
            <a:chExt cx="2083069" cy="3496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38140" y="6331146"/>
            <a:ext cx="2384946" cy="32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Tehnološke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20424" y="6182151"/>
            <a:ext cx="5508909" cy="5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5"/>
              </a:lnSpc>
              <a:spcBef>
                <a:spcPct val="0"/>
              </a:spcBef>
            </a:pPr>
            <a:r>
              <a:rPr lang="en-US" sz="158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Digitalna podrška: telefonsko/video savjetovanje, online platforme, aplikacije. Povećava dostupnost.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179298" y="7206392"/>
            <a:ext cx="5825598" cy="977948"/>
            <a:chOff x="0" y="0"/>
            <a:chExt cx="2083069" cy="34968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11656" y="7489456"/>
            <a:ext cx="2611430" cy="32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Multikomponentne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20424" y="7340461"/>
            <a:ext cx="5508909" cy="5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5"/>
              </a:lnSpc>
              <a:spcBef>
                <a:spcPct val="0"/>
              </a:spcBef>
            </a:pPr>
            <a:r>
              <a:rPr lang="en-US" sz="1589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Kombinacija više pristupa (npr. START program). Najveći učinak na smanjenje stresa i poboljšanje kvalitete života.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89935" y="2490087"/>
            <a:ext cx="5825598" cy="977948"/>
            <a:chOff x="0" y="0"/>
            <a:chExt cx="2083069" cy="34968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7AF9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431061" y="2600933"/>
            <a:ext cx="5508909" cy="73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Učinkovitost: Psihoedukacija je jedina intervencija koja je pokazala statistički značajan učinak na 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smanjenje anksioznosti kod njegovatelja</a:t>
            </a: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(Sun et al., 2022).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246614" y="3652080"/>
            <a:ext cx="5825598" cy="977948"/>
            <a:chOff x="0" y="0"/>
            <a:chExt cx="2083069" cy="3496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7AF9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457297" y="3795674"/>
            <a:ext cx="5508909" cy="4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Učinkovitost: Grupe podrške i savjetovanje 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značajno poboljšavaju kvalitetu života njegovatelja</a:t>
            </a: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(Chen et al., 2025).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246614" y="4886090"/>
            <a:ext cx="5825598" cy="977948"/>
            <a:chOff x="0" y="0"/>
            <a:chExt cx="2083069" cy="34968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7AF98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396758" y="5056405"/>
            <a:ext cx="5508909" cy="4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Učinkovitost: KBT i mindfulness pokazali su 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značajan učinak na smanjenje depresije i opterećenja</a:t>
            </a: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(Cheng et al., 2019).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9246614" y="6048083"/>
            <a:ext cx="5825598" cy="977948"/>
            <a:chOff x="0" y="0"/>
            <a:chExt cx="2083069" cy="34968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7AF98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387740" y="6191676"/>
            <a:ext cx="5508909" cy="73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Učinkovitost: 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Povećavaju dostupnost podrške</a:t>
            </a: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osobito u ruralnim područjima; 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niski troškovi, visoka fleksibilnost</a:t>
            </a: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(Waller et al., 2017).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246614" y="7206392"/>
            <a:ext cx="5825598" cy="977948"/>
            <a:chOff x="0" y="0"/>
            <a:chExt cx="2083069" cy="34968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083069" cy="349687"/>
            </a:xfrm>
            <a:custGeom>
              <a:avLst/>
              <a:gdLst/>
              <a:ahLst/>
              <a:cxnLst/>
              <a:rect l="l" t="t" r="r" b="b"/>
              <a:pathLst>
                <a:path w="2083069" h="349687">
                  <a:moveTo>
                    <a:pt x="42526" y="0"/>
                  </a:moveTo>
                  <a:lnTo>
                    <a:pt x="2040543" y="0"/>
                  </a:lnTo>
                  <a:cubicBezTo>
                    <a:pt x="2051821" y="0"/>
                    <a:pt x="2062638" y="4480"/>
                    <a:pt x="2070614" y="12456"/>
                  </a:cubicBezTo>
                  <a:cubicBezTo>
                    <a:pt x="2078589" y="20431"/>
                    <a:pt x="2083069" y="31248"/>
                    <a:pt x="2083069" y="42526"/>
                  </a:cubicBezTo>
                  <a:lnTo>
                    <a:pt x="2083069" y="307160"/>
                  </a:lnTo>
                  <a:cubicBezTo>
                    <a:pt x="2083069" y="330647"/>
                    <a:pt x="2064029" y="349687"/>
                    <a:pt x="2040543" y="349687"/>
                  </a:cubicBezTo>
                  <a:lnTo>
                    <a:pt x="42526" y="349687"/>
                  </a:lnTo>
                  <a:cubicBezTo>
                    <a:pt x="31248" y="349687"/>
                    <a:pt x="20431" y="345206"/>
                    <a:pt x="12456" y="337231"/>
                  </a:cubicBezTo>
                  <a:cubicBezTo>
                    <a:pt x="4480" y="329256"/>
                    <a:pt x="0" y="318439"/>
                    <a:pt x="0" y="307160"/>
                  </a:cubicBezTo>
                  <a:lnTo>
                    <a:pt x="0" y="42526"/>
                  </a:lnTo>
                  <a:cubicBezTo>
                    <a:pt x="0" y="19040"/>
                    <a:pt x="19040" y="0"/>
                    <a:pt x="42526" y="0"/>
                  </a:cubicBezTo>
                  <a:close/>
                </a:path>
              </a:pathLst>
            </a:custGeom>
            <a:solidFill>
              <a:srgbClr val="F7AF98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2083069" cy="38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950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9396758" y="7436922"/>
            <a:ext cx="5508909" cy="4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Učinkovitost: Najveći učinak na</a:t>
            </a:r>
            <a:r>
              <a:rPr lang="en-US" sz="14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smanjenje depresije, opterećenja i poboljšanje kvalitete života.</a:t>
            </a:r>
          </a:p>
        </p:txBody>
      </p:sp>
      <p:sp>
        <p:nvSpPr>
          <p:cNvPr id="50" name="Freeform 50"/>
          <p:cNvSpPr/>
          <p:nvPr/>
        </p:nvSpPr>
        <p:spPr>
          <a:xfrm>
            <a:off x="411656" y="925830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29873"/>
            <a:ext cx="11338054" cy="664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Demencija = jedan od najvećih javnozdravstvenih izazova 21. stoljeća</a:t>
            </a:r>
          </a:p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Najveći teret skrbi pada na </a:t>
            </a:r>
            <a:r>
              <a:rPr lang="en-US" sz="2499" b="1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obitelj i prijatelje</a:t>
            </a:r>
          </a:p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Neformalni njegovatelji su </a:t>
            </a:r>
            <a:r>
              <a:rPr lang="en-US" sz="2499" b="1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„nevidljivi stup“</a:t>
            </a: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 zdravstvenog sustava</a:t>
            </a:r>
          </a:p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Posljedice za njegovatelje: </a:t>
            </a:r>
            <a:r>
              <a:rPr lang="en-US" sz="2499" b="1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emocionalno, fizičko i financijsko opterećenje</a:t>
            </a:r>
          </a:p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Kvaliteta života OsD ovisi </a:t>
            </a:r>
            <a:r>
              <a:rPr lang="en-US" sz="2499" b="1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o kapacitetima i kompetencijama neformalnog njegovatelja</a:t>
            </a:r>
          </a:p>
          <a:p>
            <a:pPr marL="539746" lvl="1" indent="-269873" algn="l">
              <a:lnSpc>
                <a:spcPts val="4874"/>
              </a:lnSpc>
              <a:buFont typeface="Arial"/>
              <a:buChar char="•"/>
            </a:pP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Cjelovita skrb počinje </a:t>
            </a:r>
            <a:r>
              <a:rPr lang="en-US" sz="2499" b="1">
                <a:solidFill>
                  <a:srgbClr val="263DC7"/>
                </a:solidFill>
                <a:latin typeface="Nunito Bold"/>
                <a:ea typeface="Nunito Bold"/>
                <a:cs typeface="Nunito Bold"/>
                <a:sym typeface="Nunito Bold"/>
              </a:rPr>
              <a:t>razumijevanjem konteksta njegovatelja</a:t>
            </a:r>
            <a:r>
              <a:rPr lang="en-US" sz="2499">
                <a:solidFill>
                  <a:srgbClr val="263DC7"/>
                </a:solidFill>
                <a:latin typeface="Nunito"/>
                <a:ea typeface="Nunito"/>
                <a:cs typeface="Nunito"/>
                <a:sym typeface="Nunito"/>
              </a:rPr>
              <a:t> – uključujući njihove osobne resurse, obiteljsku dinamiku, radne uvjete, dostupnost podrške i društvene norme koje oblikuju njihovo iskustvo skrbi</a:t>
            </a:r>
          </a:p>
          <a:p>
            <a:pPr algn="l">
              <a:lnSpc>
                <a:spcPts val="4874"/>
              </a:lnSpc>
            </a:pPr>
            <a:endParaRPr lang="en-US" sz="2499">
              <a:solidFill>
                <a:srgbClr val="263DC7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874"/>
              </a:lnSpc>
            </a:pPr>
            <a:endParaRPr lang="en-US" sz="2499">
              <a:solidFill>
                <a:srgbClr val="263DC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661340" y="8674992"/>
            <a:ext cx="3149070" cy="1259628"/>
          </a:xfrm>
          <a:custGeom>
            <a:avLst/>
            <a:gdLst/>
            <a:ahLst/>
            <a:cxnLst/>
            <a:rect l="l" t="t" r="r" b="b"/>
            <a:pathLst>
              <a:path w="3149070" h="1259628">
                <a:moveTo>
                  <a:pt x="0" y="0"/>
                </a:moveTo>
                <a:lnTo>
                  <a:pt x="3149070" y="0"/>
                </a:lnTo>
                <a:lnTo>
                  <a:pt x="3149070" y="1259628"/>
                </a:lnTo>
                <a:lnTo>
                  <a:pt x="0" y="1259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96628" y="-926112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2" y="0"/>
                </a:lnTo>
                <a:lnTo>
                  <a:pt x="3122962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4853" y="885825"/>
            <a:ext cx="9936419" cy="195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7265" b="1">
                <a:solidFill>
                  <a:srgbClr val="263DC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Zašto pričamo o njegovateljima?</a:t>
            </a:r>
          </a:p>
        </p:txBody>
      </p:sp>
      <p:sp>
        <p:nvSpPr>
          <p:cNvPr id="6" name="Freeform 6"/>
          <p:cNvSpPr/>
          <p:nvPr/>
        </p:nvSpPr>
        <p:spPr>
          <a:xfrm>
            <a:off x="9950820" y="8674992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2" y="0"/>
                </a:lnTo>
                <a:lnTo>
                  <a:pt x="3122962" y="3122963"/>
                </a:lnTo>
                <a:lnTo>
                  <a:pt x="0" y="3122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8576" y="17759"/>
            <a:ext cx="5749444" cy="741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1736" y="809625"/>
            <a:ext cx="15977564" cy="1931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53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 START program – STrAtegies for RelaTives</a:t>
            </a:r>
          </a:p>
          <a:p>
            <a:pPr algn="ctr">
              <a:lnSpc>
                <a:spcPts val="8692"/>
              </a:lnSpc>
            </a:pPr>
            <a:endParaRPr lang="en-US" sz="5375" b="1">
              <a:solidFill>
                <a:srgbClr val="263DC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1206" y="3391509"/>
            <a:ext cx="3389829" cy="19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1"/>
              </a:lnSpc>
            </a:pPr>
            <a:endParaRPr/>
          </a:p>
          <a:p>
            <a:pPr algn="l">
              <a:lnSpc>
                <a:spcPts val="1981"/>
              </a:lnSpc>
              <a:spcBef>
                <a:spcPct val="0"/>
              </a:spcBef>
            </a:pPr>
            <a:r>
              <a:rPr lang="en-US" sz="141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START je strukturirani, znanstveno utemeljeni multikomponentni program podrške za neformalne njegovatelje osoba s demencijom. Razvijen je u Ujedinjenom Kraljevstvu i temelji se na dokazima o učinkovitosti u smanjenju depresije, anksioznosti i opterećenja.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8606" y="6825086"/>
            <a:ext cx="3534846" cy="1787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5" lvl="1" indent="-159368" algn="l">
              <a:lnSpc>
                <a:spcPts val="2066"/>
              </a:lnSpc>
              <a:buFont typeface="Arial"/>
              <a:buChar char="•"/>
            </a:pPr>
            <a:r>
              <a:rPr lang="en-US" sz="1476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8 individualnih susreta s educiranim psihologom</a:t>
            </a:r>
          </a:p>
          <a:p>
            <a:pPr marL="318735" lvl="1" indent="-159368" algn="l">
              <a:lnSpc>
                <a:spcPts val="2066"/>
              </a:lnSpc>
              <a:buFont typeface="Arial"/>
              <a:buChar char="•"/>
            </a:pPr>
            <a:r>
              <a:rPr lang="en-US" sz="1476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Susreti se odvijaju uživo, u zajednici ili kod kuće</a:t>
            </a:r>
          </a:p>
          <a:p>
            <a:pPr marL="318735" lvl="1" indent="-159368" algn="l">
              <a:lnSpc>
                <a:spcPts val="2066"/>
              </a:lnSpc>
              <a:buFont typeface="Arial"/>
              <a:buChar char="•"/>
            </a:pPr>
            <a:r>
              <a:rPr lang="en-US" sz="1476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Moguća prilagodba formata (online, telefonski)</a:t>
            </a:r>
          </a:p>
          <a:p>
            <a:pPr algn="l">
              <a:lnSpc>
                <a:spcPts val="2066"/>
              </a:lnSpc>
              <a:spcBef>
                <a:spcPct val="0"/>
              </a:spcBef>
            </a:pPr>
            <a:endParaRPr lang="en-US" sz="1476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1206" y="3053254"/>
            <a:ext cx="3899327" cy="3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  <a:spcBef>
                <a:spcPct val="0"/>
              </a:spcBef>
            </a:pPr>
            <a:r>
              <a:rPr lang="en-US" sz="1957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Što je START?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1114" y="6209106"/>
            <a:ext cx="3389829" cy="29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4"/>
              </a:lnSpc>
              <a:spcBef>
                <a:spcPct val="0"/>
              </a:spcBef>
            </a:pPr>
            <a:r>
              <a:rPr lang="en-US" sz="1788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Trajanje i format: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2222" y="3657053"/>
            <a:ext cx="4891183" cy="411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Psihoedukacija o demenciji i ponašanju oboljelih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Emocionalna podrška i validacija osjećaja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Razvoj strategija suočavanja sa stresom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Mindfulness vježbe i tehnike relaksacije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Praktični savjeti za svakodnevnu skrb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Jačanje otpornosti i samopouzdanja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Planiranje vremena za sebe i prevencija sagorijevanja</a:t>
            </a:r>
          </a:p>
          <a:p>
            <a:pPr marL="395580" lvl="1" indent="-197790" algn="just">
              <a:lnSpc>
                <a:spcPts val="2565"/>
              </a:lnSpc>
              <a:buFont typeface="Arial"/>
              <a:buChar char="•"/>
            </a:pPr>
            <a:r>
              <a:rPr lang="en-US" sz="1832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Upute za traženje pomoći i korištenje dostupnih resursa</a:t>
            </a:r>
          </a:p>
          <a:p>
            <a:pPr algn="just">
              <a:lnSpc>
                <a:spcPts val="1956"/>
              </a:lnSpc>
              <a:spcBef>
                <a:spcPct val="0"/>
              </a:spcBef>
            </a:pPr>
            <a:endParaRPr lang="en-US" sz="1832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74047" y="3062779"/>
            <a:ext cx="4329536" cy="3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8"/>
              </a:lnSpc>
              <a:spcBef>
                <a:spcPct val="0"/>
              </a:spcBef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Sadržaj programa: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47310" y="2897841"/>
            <a:ext cx="3676670" cy="2873098"/>
            <a:chOff x="0" y="0"/>
            <a:chExt cx="2957872" cy="2311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57872" cy="2311400"/>
            </a:xfrm>
            <a:custGeom>
              <a:avLst/>
              <a:gdLst/>
              <a:ahLst/>
              <a:cxnLst/>
              <a:rect l="l" t="t" r="r" b="b"/>
              <a:pathLst>
                <a:path w="2957872" h="2311400">
                  <a:moveTo>
                    <a:pt x="265307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653072" y="2311400"/>
                  </a:lnTo>
                  <a:cubicBezTo>
                    <a:pt x="2821982" y="2311400"/>
                    <a:pt x="2957872" y="2175510"/>
                    <a:pt x="2957872" y="2006600"/>
                  </a:cubicBezTo>
                  <a:lnTo>
                    <a:pt x="2957872" y="304800"/>
                  </a:lnTo>
                  <a:cubicBezTo>
                    <a:pt x="2957872" y="135890"/>
                    <a:pt x="2821982" y="0"/>
                    <a:pt x="2653072" y="0"/>
                  </a:cubicBezTo>
                  <a:close/>
                </a:path>
              </a:pathLst>
            </a:custGeom>
            <a:solidFill>
              <a:srgbClr val="33A685">
                <a:alpha val="20784"/>
              </a:srgbClr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-2940828" y="-929803"/>
            <a:ext cx="4823507" cy="4823507"/>
          </a:xfrm>
          <a:custGeom>
            <a:avLst/>
            <a:gdLst/>
            <a:ahLst/>
            <a:cxnLst/>
            <a:rect l="l" t="t" r="r" b="b"/>
            <a:pathLst>
              <a:path w="4823507" h="4823507">
                <a:moveTo>
                  <a:pt x="0" y="0"/>
                </a:moveTo>
                <a:lnTo>
                  <a:pt x="4823507" y="0"/>
                </a:lnTo>
                <a:lnTo>
                  <a:pt x="4823507" y="4823507"/>
                </a:lnTo>
                <a:lnTo>
                  <a:pt x="0" y="482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7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81736" y="2077972"/>
            <a:ext cx="15977564" cy="36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24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Razvijen od strane tima stručnjaka iz University College London (UCL)</a:t>
            </a:r>
          </a:p>
        </p:txBody>
      </p:sp>
      <p:sp>
        <p:nvSpPr>
          <p:cNvPr id="13" name="Freeform 13"/>
          <p:cNvSpPr/>
          <p:nvPr/>
        </p:nvSpPr>
        <p:spPr>
          <a:xfrm rot="2386027">
            <a:off x="15961888" y="8337178"/>
            <a:ext cx="3370399" cy="3370399"/>
          </a:xfrm>
          <a:custGeom>
            <a:avLst/>
            <a:gdLst/>
            <a:ahLst/>
            <a:cxnLst/>
            <a:rect l="l" t="t" r="r" b="b"/>
            <a:pathLst>
              <a:path w="3370399" h="3370399">
                <a:moveTo>
                  <a:pt x="0" y="0"/>
                </a:moveTo>
                <a:lnTo>
                  <a:pt x="3370399" y="0"/>
                </a:lnTo>
                <a:lnTo>
                  <a:pt x="3370399" y="3370399"/>
                </a:lnTo>
                <a:lnTo>
                  <a:pt x="0" y="3370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7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658519" y="3155237"/>
            <a:ext cx="4852938" cy="247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45"/>
              </a:lnSpc>
            </a:pPr>
            <a:endParaRPr/>
          </a:p>
          <a:p>
            <a:pPr marL="392487" lvl="1" indent="-196244" algn="just">
              <a:lnSpc>
                <a:spcPts val="2545"/>
              </a:lnSpc>
              <a:buFont typeface="Arial"/>
              <a:buChar char="•"/>
            </a:pPr>
            <a:r>
              <a:rPr lang="en-US" sz="1817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Dugoročno smanjenje simptoma depresije i anksioznosti</a:t>
            </a:r>
          </a:p>
          <a:p>
            <a:pPr marL="392487" lvl="1" indent="-196244" algn="just">
              <a:lnSpc>
                <a:spcPts val="2545"/>
              </a:lnSpc>
              <a:buFont typeface="Arial"/>
              <a:buChar char="•"/>
            </a:pPr>
            <a:r>
              <a:rPr lang="en-US" sz="1817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Poboljšanje kvalitete života njegovatelja</a:t>
            </a:r>
          </a:p>
          <a:p>
            <a:pPr marL="392487" lvl="1" indent="-196244" algn="just">
              <a:lnSpc>
                <a:spcPts val="2545"/>
              </a:lnSpc>
              <a:buFont typeface="Arial"/>
              <a:buChar char="•"/>
            </a:pPr>
            <a:r>
              <a:rPr lang="en-US" sz="1817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Financijski učinkovit – ne povećava troškove skrbi, a može smanjiti potrebu za institucionalizacijom</a:t>
            </a:r>
          </a:p>
          <a:p>
            <a:pPr algn="just">
              <a:lnSpc>
                <a:spcPts val="1941"/>
              </a:lnSpc>
              <a:spcBef>
                <a:spcPct val="0"/>
              </a:spcBef>
            </a:pPr>
            <a:endParaRPr lang="en-US" sz="1817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98185" y="2998212"/>
            <a:ext cx="3734396" cy="33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9"/>
              </a:lnSpc>
              <a:spcBef>
                <a:spcPct val="0"/>
              </a:spcBef>
            </a:pPr>
            <a:r>
              <a:rPr lang="en-US" sz="197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Učinkovitost: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37785" y="5923339"/>
            <a:ext cx="3676670" cy="2697201"/>
            <a:chOff x="0" y="0"/>
            <a:chExt cx="3150769" cy="2311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50769" cy="2311400"/>
            </a:xfrm>
            <a:custGeom>
              <a:avLst/>
              <a:gdLst/>
              <a:ahLst/>
              <a:cxnLst/>
              <a:rect l="l" t="t" r="r" b="b"/>
              <a:pathLst>
                <a:path w="3150769" h="2311400">
                  <a:moveTo>
                    <a:pt x="28459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845969" y="2311400"/>
                  </a:lnTo>
                  <a:cubicBezTo>
                    <a:pt x="3014879" y="2311400"/>
                    <a:pt x="3150769" y="2175510"/>
                    <a:pt x="3150769" y="2006600"/>
                  </a:cubicBezTo>
                  <a:lnTo>
                    <a:pt x="3150769" y="304800"/>
                  </a:lnTo>
                  <a:cubicBezTo>
                    <a:pt x="3150769" y="135890"/>
                    <a:pt x="3014879" y="0"/>
                    <a:pt x="2845969" y="0"/>
                  </a:cubicBezTo>
                  <a:close/>
                </a:path>
              </a:pathLst>
            </a:custGeom>
            <a:solidFill>
              <a:srgbClr val="048CD6">
                <a:alpha val="2078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666709" y="2897841"/>
            <a:ext cx="5382210" cy="5028931"/>
            <a:chOff x="0" y="0"/>
            <a:chExt cx="2665196" cy="24902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5196" cy="2490257"/>
            </a:xfrm>
            <a:custGeom>
              <a:avLst/>
              <a:gdLst/>
              <a:ahLst/>
              <a:cxnLst/>
              <a:rect l="l" t="t" r="r" b="b"/>
              <a:pathLst>
                <a:path w="2665196" h="2490257">
                  <a:moveTo>
                    <a:pt x="236039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185457"/>
                  </a:lnTo>
                  <a:cubicBezTo>
                    <a:pt x="0" y="2354367"/>
                    <a:pt x="135890" y="2490257"/>
                    <a:pt x="304800" y="2490257"/>
                  </a:cubicBezTo>
                  <a:lnTo>
                    <a:pt x="2360396" y="2490257"/>
                  </a:lnTo>
                  <a:cubicBezTo>
                    <a:pt x="2529306" y="2490257"/>
                    <a:pt x="2665196" y="2354367"/>
                    <a:pt x="2665196" y="2185457"/>
                  </a:cubicBezTo>
                  <a:lnTo>
                    <a:pt x="2665196" y="304800"/>
                  </a:lnTo>
                  <a:cubicBezTo>
                    <a:pt x="2665196" y="135890"/>
                    <a:pt x="2529306" y="0"/>
                    <a:pt x="2360396" y="0"/>
                  </a:cubicBezTo>
                  <a:close/>
                </a:path>
              </a:pathLst>
            </a:custGeom>
            <a:solidFill>
              <a:srgbClr val="263DC7">
                <a:alpha val="2078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506119" y="6163392"/>
            <a:ext cx="5605011" cy="2910882"/>
            <a:chOff x="0" y="0"/>
            <a:chExt cx="4450687" cy="2311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50687" cy="2311400"/>
            </a:xfrm>
            <a:custGeom>
              <a:avLst/>
              <a:gdLst/>
              <a:ahLst/>
              <a:cxnLst/>
              <a:rect l="l" t="t" r="r" b="b"/>
              <a:pathLst>
                <a:path w="4450687" h="2311400">
                  <a:moveTo>
                    <a:pt x="414588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4145887" y="2311400"/>
                  </a:lnTo>
                  <a:cubicBezTo>
                    <a:pt x="4314797" y="2311400"/>
                    <a:pt x="4450687" y="2175510"/>
                    <a:pt x="4450687" y="2006600"/>
                  </a:cubicBezTo>
                  <a:lnTo>
                    <a:pt x="4450687" y="304800"/>
                  </a:lnTo>
                  <a:cubicBezTo>
                    <a:pt x="4450687" y="135890"/>
                    <a:pt x="4314797" y="0"/>
                    <a:pt x="4145887" y="0"/>
                  </a:cubicBezTo>
                  <a:close/>
                </a:path>
              </a:pathLst>
            </a:custGeom>
            <a:solidFill>
              <a:srgbClr val="6F08E3">
                <a:alpha val="20784"/>
              </a:srgbClr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375379" y="9162118"/>
            <a:ext cx="2150650" cy="860260"/>
          </a:xfrm>
          <a:custGeom>
            <a:avLst/>
            <a:gdLst/>
            <a:ahLst/>
            <a:cxnLst/>
            <a:rect l="l" t="t" r="r" b="b"/>
            <a:pathLst>
              <a:path w="2150650" h="860260">
                <a:moveTo>
                  <a:pt x="0" y="0"/>
                </a:moveTo>
                <a:lnTo>
                  <a:pt x="2150650" y="0"/>
                </a:lnTo>
                <a:lnTo>
                  <a:pt x="2150650" y="860260"/>
                </a:lnTo>
                <a:lnTo>
                  <a:pt x="0" y="860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693948" y="6821918"/>
            <a:ext cx="4950859" cy="1988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4"/>
              </a:lnSpc>
            </a:pPr>
            <a:r>
              <a:rPr lang="en-US" sz="144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 Hrvatskoj je započet </a:t>
            </a:r>
            <a:r>
              <a:rPr lang="en-US" sz="1445" b="1">
                <a:solidFill>
                  <a:srgbClr val="263DC7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pilot projekt implementacije START programa</a:t>
            </a:r>
            <a:r>
              <a:rPr lang="en-US" sz="144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kroz rad </a:t>
            </a:r>
            <a:r>
              <a:rPr lang="en-US" sz="1445" b="1">
                <a:solidFill>
                  <a:srgbClr val="263DC7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Mobilnog tima za mentalno zdravlje Nastavnog zavoda za javno zdravstvo „Dr. Andrija Štampar“</a:t>
            </a:r>
            <a:r>
              <a:rPr lang="en-US" sz="144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just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 tijeku je </a:t>
            </a:r>
            <a:r>
              <a:rPr lang="en-US" sz="1445" b="1">
                <a:solidFill>
                  <a:srgbClr val="263DC7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prevođenje i validacija materijala</a:t>
            </a:r>
            <a:r>
              <a:rPr lang="en-US" sz="1445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s ciljem da se program prilagodi lokalnom kontekstu i koristi u pružanju psihološke podrške neformalnim njegovateljima osoba s demencijom.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496594" y="2897841"/>
            <a:ext cx="5773292" cy="2817876"/>
            <a:chOff x="0" y="0"/>
            <a:chExt cx="4735620" cy="2311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35620" cy="2311400"/>
            </a:xfrm>
            <a:custGeom>
              <a:avLst/>
              <a:gdLst/>
              <a:ahLst/>
              <a:cxnLst/>
              <a:rect l="l" t="t" r="r" b="b"/>
              <a:pathLst>
                <a:path w="4735620" h="2311400">
                  <a:moveTo>
                    <a:pt x="44308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4430820" y="2311400"/>
                  </a:lnTo>
                  <a:cubicBezTo>
                    <a:pt x="4599730" y="2311400"/>
                    <a:pt x="4735620" y="2175510"/>
                    <a:pt x="4735620" y="2006600"/>
                  </a:cubicBezTo>
                  <a:lnTo>
                    <a:pt x="4735620" y="304800"/>
                  </a:lnTo>
                  <a:cubicBezTo>
                    <a:pt x="4735620" y="135890"/>
                    <a:pt x="4599730" y="0"/>
                    <a:pt x="4430820" y="0"/>
                  </a:cubicBezTo>
                  <a:close/>
                </a:path>
              </a:pathLst>
            </a:custGeom>
            <a:solidFill>
              <a:srgbClr val="F7AF98">
                <a:alpha val="20784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693948" y="6306267"/>
            <a:ext cx="2762550" cy="33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8"/>
              </a:lnSpc>
            </a:pPr>
            <a:r>
              <a:rPr lang="en-US" sz="2236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START u Hrvatskoj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0291" y="552946"/>
            <a:ext cx="15977564" cy="1931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53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 START program – STrAtegies for RelaTives</a:t>
            </a:r>
          </a:p>
          <a:p>
            <a:pPr algn="ctr">
              <a:lnSpc>
                <a:spcPts val="8692"/>
              </a:lnSpc>
            </a:pPr>
            <a:endParaRPr lang="en-US" sz="5375" b="1">
              <a:solidFill>
                <a:srgbClr val="263DC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29669" y="1750847"/>
            <a:ext cx="5691118" cy="6587236"/>
            <a:chOff x="0" y="0"/>
            <a:chExt cx="4578490" cy="52994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8490" cy="5299415"/>
            </a:xfrm>
            <a:custGeom>
              <a:avLst/>
              <a:gdLst/>
              <a:ahLst/>
              <a:cxnLst/>
              <a:rect l="l" t="t" r="r" b="b"/>
              <a:pathLst>
                <a:path w="4578490" h="5299415">
                  <a:moveTo>
                    <a:pt x="427369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994615"/>
                  </a:lnTo>
                  <a:cubicBezTo>
                    <a:pt x="0" y="5163525"/>
                    <a:pt x="135890" y="5299415"/>
                    <a:pt x="304800" y="5299415"/>
                  </a:cubicBezTo>
                  <a:lnTo>
                    <a:pt x="4273690" y="5299415"/>
                  </a:lnTo>
                  <a:cubicBezTo>
                    <a:pt x="4442600" y="5299415"/>
                    <a:pt x="4578490" y="5163525"/>
                    <a:pt x="4578490" y="4994615"/>
                  </a:cubicBezTo>
                  <a:lnTo>
                    <a:pt x="4578490" y="304800"/>
                  </a:lnTo>
                  <a:cubicBezTo>
                    <a:pt x="4578490" y="135890"/>
                    <a:pt x="4442600" y="0"/>
                    <a:pt x="4273690" y="0"/>
                  </a:cubicBezTo>
                  <a:close/>
                </a:path>
              </a:pathLst>
            </a:custGeom>
            <a:solidFill>
              <a:srgbClr val="33A685">
                <a:alpha val="20784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42273" y="-1896907"/>
            <a:ext cx="4823507" cy="4823507"/>
          </a:xfrm>
          <a:custGeom>
            <a:avLst/>
            <a:gdLst/>
            <a:ahLst/>
            <a:cxnLst/>
            <a:rect l="l" t="t" r="r" b="b"/>
            <a:pathLst>
              <a:path w="4823507" h="4823507">
                <a:moveTo>
                  <a:pt x="0" y="0"/>
                </a:moveTo>
                <a:lnTo>
                  <a:pt x="4823507" y="0"/>
                </a:lnTo>
                <a:lnTo>
                  <a:pt x="4823507" y="4823507"/>
                </a:lnTo>
                <a:lnTo>
                  <a:pt x="0" y="482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386027">
            <a:off x="15961888" y="8337178"/>
            <a:ext cx="3370399" cy="3370399"/>
          </a:xfrm>
          <a:custGeom>
            <a:avLst/>
            <a:gdLst/>
            <a:ahLst/>
            <a:cxnLst/>
            <a:rect l="l" t="t" r="r" b="b"/>
            <a:pathLst>
              <a:path w="3370399" h="3370399">
                <a:moveTo>
                  <a:pt x="0" y="0"/>
                </a:moveTo>
                <a:lnTo>
                  <a:pt x="3370399" y="0"/>
                </a:lnTo>
                <a:lnTo>
                  <a:pt x="3370399" y="3370399"/>
                </a:lnTo>
                <a:lnTo>
                  <a:pt x="0" y="3370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91568" y="1750847"/>
            <a:ext cx="5382210" cy="6587236"/>
            <a:chOff x="0" y="0"/>
            <a:chExt cx="2665196" cy="32619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65196" cy="3261909"/>
            </a:xfrm>
            <a:custGeom>
              <a:avLst/>
              <a:gdLst/>
              <a:ahLst/>
              <a:cxnLst/>
              <a:rect l="l" t="t" r="r" b="b"/>
              <a:pathLst>
                <a:path w="2665196" h="3261909">
                  <a:moveTo>
                    <a:pt x="236039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957109"/>
                  </a:lnTo>
                  <a:cubicBezTo>
                    <a:pt x="0" y="3126019"/>
                    <a:pt x="135890" y="3261909"/>
                    <a:pt x="304800" y="3261909"/>
                  </a:cubicBezTo>
                  <a:lnTo>
                    <a:pt x="2360396" y="3261909"/>
                  </a:lnTo>
                  <a:cubicBezTo>
                    <a:pt x="2529306" y="3261909"/>
                    <a:pt x="2665196" y="3126019"/>
                    <a:pt x="2665196" y="2957109"/>
                  </a:cubicBezTo>
                  <a:lnTo>
                    <a:pt x="2665196" y="304800"/>
                  </a:lnTo>
                  <a:cubicBezTo>
                    <a:pt x="2665196" y="135890"/>
                    <a:pt x="2529306" y="0"/>
                    <a:pt x="2360396" y="0"/>
                  </a:cubicBezTo>
                  <a:close/>
                </a:path>
              </a:pathLst>
            </a:custGeom>
            <a:solidFill>
              <a:srgbClr val="263DC7">
                <a:alpha val="2078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155448" y="1750847"/>
            <a:ext cx="5605011" cy="6587236"/>
            <a:chOff x="0" y="0"/>
            <a:chExt cx="4450687" cy="52306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50687" cy="5230628"/>
            </a:xfrm>
            <a:custGeom>
              <a:avLst/>
              <a:gdLst/>
              <a:ahLst/>
              <a:cxnLst/>
              <a:rect l="l" t="t" r="r" b="b"/>
              <a:pathLst>
                <a:path w="4450687" h="5230628">
                  <a:moveTo>
                    <a:pt x="414588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925828"/>
                  </a:lnTo>
                  <a:cubicBezTo>
                    <a:pt x="0" y="5094737"/>
                    <a:pt x="135890" y="5230628"/>
                    <a:pt x="304800" y="5230628"/>
                  </a:cubicBezTo>
                  <a:lnTo>
                    <a:pt x="4145887" y="5230628"/>
                  </a:lnTo>
                  <a:cubicBezTo>
                    <a:pt x="4314797" y="5230628"/>
                    <a:pt x="4450687" y="5094737"/>
                    <a:pt x="4450687" y="4925828"/>
                  </a:cubicBezTo>
                  <a:lnTo>
                    <a:pt x="4450687" y="304800"/>
                  </a:lnTo>
                  <a:cubicBezTo>
                    <a:pt x="4450687" y="135890"/>
                    <a:pt x="4314797" y="0"/>
                    <a:pt x="4145887" y="0"/>
                  </a:cubicBezTo>
                  <a:close/>
                </a:path>
              </a:pathLst>
            </a:custGeom>
            <a:solidFill>
              <a:srgbClr val="6F08E3">
                <a:alpha val="20784"/>
              </a:srgbClr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75379" y="9162118"/>
            <a:ext cx="2150650" cy="860260"/>
          </a:xfrm>
          <a:custGeom>
            <a:avLst/>
            <a:gdLst/>
            <a:ahLst/>
            <a:cxnLst/>
            <a:rect l="l" t="t" r="r" b="b"/>
            <a:pathLst>
              <a:path w="2150650" h="860260">
                <a:moveTo>
                  <a:pt x="0" y="0"/>
                </a:moveTo>
                <a:lnTo>
                  <a:pt x="2150650" y="0"/>
                </a:lnTo>
                <a:lnTo>
                  <a:pt x="2150650" y="860260"/>
                </a:lnTo>
                <a:lnTo>
                  <a:pt x="0" y="860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2720" y="1926497"/>
            <a:ext cx="4753799" cy="6245340"/>
          </a:xfrm>
          <a:custGeom>
            <a:avLst/>
            <a:gdLst/>
            <a:ahLst/>
            <a:cxnLst/>
            <a:rect l="l" t="t" r="r" b="b"/>
            <a:pathLst>
              <a:path w="4753799" h="6245340">
                <a:moveTo>
                  <a:pt x="0" y="0"/>
                </a:moveTo>
                <a:lnTo>
                  <a:pt x="4753800" y="0"/>
                </a:lnTo>
                <a:lnTo>
                  <a:pt x="4753800" y="6245340"/>
                </a:lnTo>
                <a:lnTo>
                  <a:pt x="0" y="6245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3459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61577" y="1898244"/>
            <a:ext cx="4690121" cy="6273593"/>
          </a:xfrm>
          <a:custGeom>
            <a:avLst/>
            <a:gdLst/>
            <a:ahLst/>
            <a:cxnLst/>
            <a:rect l="l" t="t" r="r" b="b"/>
            <a:pathLst>
              <a:path w="4690121" h="6273593">
                <a:moveTo>
                  <a:pt x="0" y="0"/>
                </a:moveTo>
                <a:lnTo>
                  <a:pt x="4690121" y="0"/>
                </a:lnTo>
                <a:lnTo>
                  <a:pt x="4690121" y="6273593"/>
                </a:lnTo>
                <a:lnTo>
                  <a:pt x="0" y="62735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2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469880" y="1993825"/>
            <a:ext cx="4870562" cy="6178011"/>
          </a:xfrm>
          <a:custGeom>
            <a:avLst/>
            <a:gdLst/>
            <a:ahLst/>
            <a:cxnLst/>
            <a:rect l="l" t="t" r="r" b="b"/>
            <a:pathLst>
              <a:path w="4870562" h="6178011">
                <a:moveTo>
                  <a:pt x="0" y="0"/>
                </a:moveTo>
                <a:lnTo>
                  <a:pt x="4870562" y="0"/>
                </a:lnTo>
                <a:lnTo>
                  <a:pt x="4870562" y="6178012"/>
                </a:lnTo>
                <a:lnTo>
                  <a:pt x="0" y="61780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6526" t="-16459" r="-97180" b="-1378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259563">
            <a:off x="16681479" y="8846389"/>
            <a:ext cx="2330647" cy="2330647"/>
          </a:xfrm>
          <a:custGeom>
            <a:avLst/>
            <a:gdLst/>
            <a:ahLst/>
            <a:cxnLst/>
            <a:rect l="l" t="t" r="r" b="b"/>
            <a:pathLst>
              <a:path w="2330647" h="2330647">
                <a:moveTo>
                  <a:pt x="0" y="0"/>
                </a:moveTo>
                <a:lnTo>
                  <a:pt x="2330647" y="0"/>
                </a:lnTo>
                <a:lnTo>
                  <a:pt x="2330647" y="2330647"/>
                </a:lnTo>
                <a:lnTo>
                  <a:pt x="0" y="233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32934" y="925830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38358" y="300024"/>
            <a:ext cx="4088193" cy="232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4236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Gđa Vesna – priča iza uloge njegovateljice</a:t>
            </a:r>
          </a:p>
          <a:p>
            <a:pPr algn="l">
              <a:lnSpc>
                <a:spcPts val="4129"/>
              </a:lnSpc>
            </a:pPr>
            <a:endParaRPr lang="en-US" sz="4236" b="1">
              <a:solidFill>
                <a:srgbClr val="263DC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4410" y="300024"/>
            <a:ext cx="12009658" cy="10329857"/>
            <a:chOff x="0" y="0"/>
            <a:chExt cx="16012877" cy="13773143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3771151"/>
              <a:ext cx="5385184" cy="5273432"/>
              <a:chOff x="-72390" y="7620"/>
              <a:chExt cx="6487160" cy="63525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202831" y="921467"/>
              <a:ext cx="485783" cy="485783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913507" y="522958"/>
              <a:ext cx="641400" cy="641400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4" name="AutoShape 14"/>
            <p:cNvSpPr/>
            <p:nvPr/>
          </p:nvSpPr>
          <p:spPr>
            <a:xfrm>
              <a:off x="541414" y="1387674"/>
              <a:ext cx="1167983" cy="2725717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5149159" y="3846687"/>
              <a:ext cx="3508787" cy="1506472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4534576" y="1070889"/>
              <a:ext cx="3473323" cy="3487484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7" name="Freeform 17"/>
            <p:cNvSpPr/>
            <p:nvPr/>
          </p:nvSpPr>
          <p:spPr>
            <a:xfrm>
              <a:off x="2044522" y="4363622"/>
              <a:ext cx="1296140" cy="1237224"/>
            </a:xfrm>
            <a:custGeom>
              <a:avLst/>
              <a:gdLst/>
              <a:ahLst/>
              <a:cxnLst/>
              <a:rect l="l" t="t" r="r" b="b"/>
              <a:pathLst>
                <a:path w="1296140" h="1237224">
                  <a:moveTo>
                    <a:pt x="0" y="0"/>
                  </a:moveTo>
                  <a:lnTo>
                    <a:pt x="1296140" y="0"/>
                  </a:lnTo>
                  <a:lnTo>
                    <a:pt x="1296140" y="1237224"/>
                  </a:lnTo>
                  <a:lnTo>
                    <a:pt x="0" y="1237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926817" y="96517"/>
              <a:ext cx="4827690" cy="272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4"/>
                </a:lnSpc>
                <a:spcBef>
                  <a:spcPct val="0"/>
                </a:spcBef>
              </a:pPr>
              <a:r>
                <a:rPr lang="en-US" sz="1688" b="1" dirty="0" err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Biološki</a:t>
              </a:r>
              <a:r>
                <a:rPr lang="en-US" sz="1688" b="1" dirty="0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/</a:t>
              </a:r>
              <a:r>
                <a:rPr lang="en-US" sz="1688" b="1" dirty="0" err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funkcionalni</a:t>
              </a:r>
              <a:r>
                <a:rPr lang="en-US" sz="1688" b="1" dirty="0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1688" b="1" dirty="0" err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čimbenici</a:t>
              </a:r>
              <a:endParaRPr lang="en-US" sz="1688" b="1" dirty="0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Umor</a:t>
              </a:r>
              <a:r>
                <a:rPr lang="en-US" sz="1688" dirty="0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, </a:t>
              </a: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nesanica</a:t>
              </a:r>
              <a:r>
                <a:rPr lang="en-US" sz="1688" dirty="0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, </a:t>
              </a: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glavobolje</a:t>
              </a:r>
              <a:endParaRPr lang="en-US" sz="1688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Hipertenzija</a:t>
              </a:r>
              <a:endParaRPr lang="en-US" sz="1688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Perimenopauza</a:t>
              </a:r>
              <a:endParaRPr lang="en-US" sz="1688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Zapostavljanje</a:t>
              </a:r>
              <a:r>
                <a:rPr lang="en-US" sz="1688" dirty="0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vlastitog</a:t>
              </a:r>
              <a:r>
                <a:rPr lang="en-US" sz="1688" dirty="0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1688" dirty="0" err="1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zdravlja</a:t>
              </a:r>
              <a:endParaRPr lang="en-US" sz="1688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688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53521" y="5829682"/>
              <a:ext cx="3747173" cy="2282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0"/>
                </a:lnSpc>
                <a:spcBef>
                  <a:spcPct val="0"/>
                </a:spcBef>
              </a:pPr>
              <a:r>
                <a:rPr lang="en-US" sz="1407" b="1">
                  <a:solidFill>
                    <a:srgbClr val="F7EE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Vesna (74)</a:t>
              </a:r>
            </a:p>
            <a:p>
              <a:pPr algn="ctr">
                <a:lnSpc>
                  <a:spcPts val="1970"/>
                </a:lnSpc>
              </a:pPr>
              <a:r>
                <a:rPr lang="en-US" sz="1407" b="1">
                  <a:solidFill>
                    <a:srgbClr val="F7EE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Primarni njegovatelj supruga s Alzheimerovom bolešću</a:t>
              </a:r>
            </a:p>
            <a:p>
              <a:pPr algn="ctr">
                <a:lnSpc>
                  <a:spcPts val="1970"/>
                </a:lnSpc>
              </a:pPr>
              <a:r>
                <a:rPr lang="en-US" sz="1407" b="1">
                  <a:solidFill>
                    <a:srgbClr val="F7EE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Živi u zajedničkom kućanstvu</a:t>
              </a:r>
            </a:p>
            <a:p>
              <a:pPr algn="ctr">
                <a:lnSpc>
                  <a:spcPts val="1970"/>
                </a:lnSpc>
              </a:pPr>
              <a:r>
                <a:rPr lang="en-US" sz="1407" b="1">
                  <a:solidFill>
                    <a:srgbClr val="F7EE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Osjeća iscrpljenost, tjeskobu, krivnju</a:t>
              </a:r>
            </a:p>
            <a:p>
              <a:pPr algn="ctr">
                <a:lnSpc>
                  <a:spcPts val="1970"/>
                </a:lnSpc>
              </a:pPr>
              <a:r>
                <a:rPr lang="en-US" sz="1407" b="1">
                  <a:solidFill>
                    <a:srgbClr val="F7EE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Nedostatak formalne podrške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954021" y="-28575"/>
              <a:ext cx="6201981" cy="2357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4"/>
                </a:lnSpc>
                <a:spcBef>
                  <a:spcPct val="0"/>
                </a:spcBef>
              </a:pPr>
              <a:r>
                <a:rPr lang="en-US" sz="1788" b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Psihološki/ponašajni čimbenici</a:t>
              </a: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Osjećaj krivnje, frustracije, tjeskobe</a:t>
              </a: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Strah od institucionalizacije</a:t>
              </a: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Potreba za emocionalnom podrškom</a:t>
              </a:r>
            </a:p>
            <a:p>
              <a:pPr marL="364581" lvl="1" indent="-182290" algn="l">
                <a:lnSpc>
                  <a:spcPts val="23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Nelagoda u promjeni partnerske uloge</a:t>
              </a: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6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8657946" y="3525987"/>
              <a:ext cx="641400" cy="64140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9625246" y="3136175"/>
              <a:ext cx="6201981" cy="3271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4"/>
                </a:lnSpc>
                <a:spcBef>
                  <a:spcPct val="0"/>
                </a:spcBef>
              </a:pPr>
              <a:r>
                <a:rPr lang="en-US" sz="1788" b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Socijalni čimbenici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Nedostatak podrške šire obitelji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Povremeni kontakt s patronažnom sestrom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Socijalna izolacija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Nedostatak zamjene u skrbi</a:t>
              </a: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5321507" y="6884946"/>
              <a:ext cx="3118681" cy="45403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8440189" y="6564246"/>
              <a:ext cx="641400" cy="64140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407489" y="6174434"/>
              <a:ext cx="6201981" cy="3271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4"/>
                </a:lnSpc>
                <a:spcBef>
                  <a:spcPct val="0"/>
                </a:spcBef>
              </a:pPr>
              <a:r>
                <a:rPr lang="en-US" sz="1788" b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Relacijski čimbenici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Emocionalna povezanost s Brankom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Osjećaj dužnosti i brige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Promjena u dinamici odnosa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Nedostatak vremena za sebe</a:t>
              </a:r>
            </a:p>
            <a:p>
              <a:pPr algn="l">
                <a:lnSpc>
                  <a:spcPts val="250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30" name="AutoShape 30"/>
            <p:cNvSpPr/>
            <p:nvPr/>
          </p:nvSpPr>
          <p:spPr>
            <a:xfrm flipH="1" flipV="1">
              <a:off x="4535240" y="8256142"/>
              <a:ext cx="4308357" cy="175788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8843597" y="9693322"/>
              <a:ext cx="641400" cy="64140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810896" y="9303510"/>
              <a:ext cx="6201981" cy="2458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4"/>
                </a:lnSpc>
                <a:spcBef>
                  <a:spcPct val="0"/>
                </a:spcBef>
              </a:pPr>
              <a:r>
                <a:rPr lang="en-US" sz="1788" b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Kontekstualni čimbenici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Nedostatak dostupnih usluga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Financijske poteškoće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Stigma vezana uz traženje pomoći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Nepovezanost sustava skrbi</a:t>
              </a: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35" name="AutoShape 35"/>
            <p:cNvSpPr/>
            <p:nvPr/>
          </p:nvSpPr>
          <p:spPr>
            <a:xfrm flipH="1" flipV="1">
              <a:off x="2692592" y="9044583"/>
              <a:ext cx="821785" cy="1594033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3340662" y="10603025"/>
              <a:ext cx="641400" cy="64140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DC7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4224753" y="10895150"/>
              <a:ext cx="6201981" cy="2877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4"/>
                </a:lnSpc>
                <a:spcBef>
                  <a:spcPct val="0"/>
                </a:spcBef>
              </a:pPr>
              <a:r>
                <a:rPr lang="en-US" sz="1788" b="1">
                  <a:solidFill>
                    <a:srgbClr val="263DC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Protektivni čimbenici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Osjećaj smisla i nade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Dobre komunikacijske vještine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Dobar odnos s patronažnom sestrom</a:t>
              </a:r>
            </a:p>
            <a:p>
              <a:pPr marL="386170" lvl="1" indent="-193085" algn="l">
                <a:lnSpc>
                  <a:spcPts val="250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88">
                  <a:solidFill>
                    <a:srgbClr val="263DC7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Postojanje lokalnih grupa podrške</a:t>
              </a:r>
            </a:p>
            <a:p>
              <a:pPr algn="l">
                <a:lnSpc>
                  <a:spcPts val="250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2364"/>
                </a:lnSpc>
                <a:spcBef>
                  <a:spcPct val="0"/>
                </a:spcBef>
              </a:pPr>
              <a:endParaRPr lang="en-US" sz="1788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744975" y="2721492"/>
            <a:ext cx="5051168" cy="5793829"/>
            <a:chOff x="0" y="0"/>
            <a:chExt cx="6169171" cy="6700646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6169171" cy="6700646"/>
              <a:chOff x="0" y="0"/>
              <a:chExt cx="321951" cy="34968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321951" cy="349687"/>
              </a:xfrm>
              <a:custGeom>
                <a:avLst/>
                <a:gdLst/>
                <a:ahLst/>
                <a:cxnLst/>
                <a:rect l="l" t="t" r="r" b="b"/>
                <a:pathLst>
                  <a:path w="321951" h="349687">
                    <a:moveTo>
                      <a:pt x="53544" y="0"/>
                    </a:moveTo>
                    <a:lnTo>
                      <a:pt x="268407" y="0"/>
                    </a:lnTo>
                    <a:cubicBezTo>
                      <a:pt x="282607" y="0"/>
                      <a:pt x="296226" y="5641"/>
                      <a:pt x="306268" y="15683"/>
                    </a:cubicBezTo>
                    <a:cubicBezTo>
                      <a:pt x="316309" y="25724"/>
                      <a:pt x="321951" y="39343"/>
                      <a:pt x="321951" y="53544"/>
                    </a:cubicBezTo>
                    <a:lnTo>
                      <a:pt x="321951" y="296143"/>
                    </a:lnTo>
                    <a:cubicBezTo>
                      <a:pt x="321951" y="325714"/>
                      <a:pt x="297978" y="349687"/>
                      <a:pt x="268407" y="349687"/>
                    </a:cubicBezTo>
                    <a:lnTo>
                      <a:pt x="53544" y="349687"/>
                    </a:lnTo>
                    <a:cubicBezTo>
                      <a:pt x="39343" y="349687"/>
                      <a:pt x="25724" y="344045"/>
                      <a:pt x="15683" y="334004"/>
                    </a:cubicBezTo>
                    <a:cubicBezTo>
                      <a:pt x="5641" y="323962"/>
                      <a:pt x="0" y="310343"/>
                      <a:pt x="0" y="296143"/>
                    </a:cubicBezTo>
                    <a:lnTo>
                      <a:pt x="0" y="53544"/>
                    </a:lnTo>
                    <a:cubicBezTo>
                      <a:pt x="0" y="39343"/>
                      <a:pt x="5641" y="25724"/>
                      <a:pt x="15683" y="15683"/>
                    </a:cubicBezTo>
                    <a:cubicBezTo>
                      <a:pt x="25724" y="5641"/>
                      <a:pt x="39343" y="0"/>
                      <a:pt x="53544" y="0"/>
                    </a:cubicBezTo>
                    <a:close/>
                  </a:path>
                </a:pathLst>
              </a:custGeom>
              <a:solidFill>
                <a:srgbClr val="263DC7">
                  <a:alpha val="12941"/>
                </a:srgbClr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321951" cy="3877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356645" y="411521"/>
              <a:ext cx="5595088" cy="6282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600" b="1" dirty="0" err="1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Predložene</a:t>
              </a:r>
              <a:r>
                <a:rPr lang="en-US" sz="1600" b="1" dirty="0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dirty="0" err="1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intervencije</a:t>
              </a:r>
              <a:r>
                <a:rPr lang="en-US" sz="1600" b="1" dirty="0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(</a:t>
              </a:r>
              <a:r>
                <a:rPr lang="en-US" sz="1600" b="1" dirty="0" err="1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Mobilni</a:t>
              </a:r>
              <a:r>
                <a:rPr lang="en-US" sz="1600" b="1" dirty="0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dirty="0" err="1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tim</a:t>
              </a:r>
              <a:r>
                <a:rPr lang="en-US" sz="1600" b="1" dirty="0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NZJZ „Dr. Andrija </a:t>
              </a:r>
              <a:r>
                <a:rPr lang="en-US" sz="1600" b="1" dirty="0" err="1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Štampar</a:t>
              </a:r>
              <a:r>
                <a:rPr lang="en-US" sz="1600" b="1" dirty="0">
                  <a:solidFill>
                    <a:srgbClr val="263DC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“)</a:t>
              </a:r>
            </a:p>
            <a:p>
              <a:pPr algn="l">
                <a:lnSpc>
                  <a:spcPts val="1959"/>
                </a:lnSpc>
              </a:pPr>
              <a:endParaRPr lang="en-US" sz="1600" b="1" dirty="0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Individualno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psihološko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savjetovanje</a:t>
              </a:r>
              <a:endParaRPr lang="en-US" sz="1600" dirty="0">
                <a:solidFill>
                  <a:srgbClr val="263DC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Normalizacija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osjećaja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krivnje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tuge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frustracije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;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razvoj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strategija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suočavanja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;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edukacija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o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demenciji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;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tehnike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relaksacije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mindfulness.</a:t>
              </a: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Grupna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podrška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njegovatelje</a:t>
              </a:r>
              <a:endParaRPr lang="en-US" sz="1600" dirty="0">
                <a:solidFill>
                  <a:srgbClr val="263DC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Razmjena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iskustava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emocionalna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validacija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smanjenje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osjećaja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izolacije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Planiranje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vremena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sebe</a:t>
              </a:r>
              <a:endParaRPr lang="en-US" sz="1600" dirty="0">
                <a:solidFill>
                  <a:srgbClr val="263DC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Uključivanje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zamjenskog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njegovatelja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ili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dnevnog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boravka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OsD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;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poticanje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aktivnosti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koje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donose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zadovoljstvo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šetnje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hobiji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druženja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).</a:t>
              </a:r>
            </a:p>
            <a:p>
              <a:pPr marL="280669" lvl="1" indent="-140335" algn="l"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Praćenje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znakova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sagorijevanja</a:t>
              </a:r>
              <a:endParaRPr lang="en-US" sz="1600" dirty="0">
                <a:solidFill>
                  <a:srgbClr val="263DC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69" lvl="1" indent="-140335" algn="l">
                <a:spcBef>
                  <a:spcPct val="0"/>
                </a:spcBef>
                <a:buFont typeface="Arial"/>
                <a:buChar char="•"/>
              </a:pP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Redovita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evaluacija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psihološkog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stanja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npr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. HADS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upitnik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);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mogućnost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uključivanja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u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terapiju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ako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se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razviju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simptomi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depresije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ili</a:t>
              </a:r>
              <a:r>
                <a:rPr lang="en-US" sz="1600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dirty="0" err="1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anksioznosti</a:t>
              </a:r>
              <a:r>
                <a:rPr lang="en-US" sz="1299" dirty="0">
                  <a:solidFill>
                    <a:srgbClr val="263DC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solidFill>
                  <a:srgbClr val="263DC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5360" y="4142416"/>
            <a:ext cx="13777096" cy="159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3894" b="1" dirty="0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"ZDRAVLJE JE KOLEKTIVNA VRIJEDNOST – ONO UKLJUČUJE I ONE KOJI SKRBE, NE SAMO ONE KOJI SU BOLESNI."</a:t>
            </a:r>
          </a:p>
        </p:txBody>
      </p:sp>
      <p:sp>
        <p:nvSpPr>
          <p:cNvPr id="3" name="Freeform 3"/>
          <p:cNvSpPr/>
          <p:nvPr/>
        </p:nvSpPr>
        <p:spPr>
          <a:xfrm rot="-4259563">
            <a:off x="15533291" y="7698201"/>
            <a:ext cx="3341747" cy="3341747"/>
          </a:xfrm>
          <a:custGeom>
            <a:avLst/>
            <a:gdLst/>
            <a:ahLst/>
            <a:cxnLst/>
            <a:rect l="l" t="t" r="r" b="b"/>
            <a:pathLst>
              <a:path w="3341747" h="3341747">
                <a:moveTo>
                  <a:pt x="0" y="0"/>
                </a:moveTo>
                <a:lnTo>
                  <a:pt x="3341747" y="0"/>
                </a:lnTo>
                <a:lnTo>
                  <a:pt x="3341747" y="3341747"/>
                </a:lnTo>
                <a:lnTo>
                  <a:pt x="0" y="334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73239" y="8288810"/>
            <a:ext cx="2933464" cy="1173385"/>
          </a:xfrm>
          <a:custGeom>
            <a:avLst/>
            <a:gdLst/>
            <a:ahLst/>
            <a:cxnLst/>
            <a:rect l="l" t="t" r="r" b="b"/>
            <a:pathLst>
              <a:path w="2933464" h="1173385">
                <a:moveTo>
                  <a:pt x="0" y="0"/>
                </a:moveTo>
                <a:lnTo>
                  <a:pt x="2933464" y="0"/>
                </a:lnTo>
                <a:lnTo>
                  <a:pt x="2933464" y="1173386"/>
                </a:lnTo>
                <a:lnTo>
                  <a:pt x="0" y="1173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505859" y="-6885"/>
            <a:ext cx="3649805" cy="3649805"/>
          </a:xfrm>
          <a:custGeom>
            <a:avLst/>
            <a:gdLst/>
            <a:ahLst/>
            <a:cxnLst/>
            <a:rect l="l" t="t" r="r" b="b"/>
            <a:pathLst>
              <a:path w="3649805" h="3649805">
                <a:moveTo>
                  <a:pt x="0" y="0"/>
                </a:moveTo>
                <a:lnTo>
                  <a:pt x="3649805" y="0"/>
                </a:lnTo>
                <a:lnTo>
                  <a:pt x="3649805" y="3649805"/>
                </a:lnTo>
                <a:lnTo>
                  <a:pt x="0" y="36498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4259563">
            <a:off x="15533291" y="7698201"/>
            <a:ext cx="3341747" cy="3341747"/>
          </a:xfrm>
          <a:custGeom>
            <a:avLst/>
            <a:gdLst/>
            <a:ahLst/>
            <a:cxnLst/>
            <a:rect l="l" t="t" r="r" b="b"/>
            <a:pathLst>
              <a:path w="3341747" h="3341747">
                <a:moveTo>
                  <a:pt x="0" y="0"/>
                </a:moveTo>
                <a:lnTo>
                  <a:pt x="3341747" y="0"/>
                </a:lnTo>
                <a:lnTo>
                  <a:pt x="3341747" y="3341747"/>
                </a:lnTo>
                <a:lnTo>
                  <a:pt x="0" y="334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3000" y="8953500"/>
            <a:ext cx="2933464" cy="1173385"/>
          </a:xfrm>
          <a:custGeom>
            <a:avLst/>
            <a:gdLst/>
            <a:ahLst/>
            <a:cxnLst/>
            <a:rect l="l" t="t" r="r" b="b"/>
            <a:pathLst>
              <a:path w="2933464" h="1173385">
                <a:moveTo>
                  <a:pt x="0" y="0"/>
                </a:moveTo>
                <a:lnTo>
                  <a:pt x="2933464" y="0"/>
                </a:lnTo>
                <a:lnTo>
                  <a:pt x="2933464" y="1173386"/>
                </a:lnTo>
                <a:lnTo>
                  <a:pt x="0" y="1173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505859" y="-6885"/>
            <a:ext cx="3649805" cy="3649805"/>
          </a:xfrm>
          <a:custGeom>
            <a:avLst/>
            <a:gdLst/>
            <a:ahLst/>
            <a:cxnLst/>
            <a:rect l="l" t="t" r="r" b="b"/>
            <a:pathLst>
              <a:path w="3649805" h="3649805">
                <a:moveTo>
                  <a:pt x="0" y="0"/>
                </a:moveTo>
                <a:lnTo>
                  <a:pt x="3649805" y="0"/>
                </a:lnTo>
                <a:lnTo>
                  <a:pt x="3649805" y="3649805"/>
                </a:lnTo>
                <a:lnTo>
                  <a:pt x="0" y="36498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7"/>
          <a:srcRect l="37805" t="13703" r="23171" b="16667"/>
          <a:stretch/>
        </p:blipFill>
        <p:spPr>
          <a:xfrm>
            <a:off x="1219200" y="1409700"/>
            <a:ext cx="7315200" cy="716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8"/>
          <a:srcRect l="37917" t="13703" r="22917" b="16668"/>
          <a:stretch/>
        </p:blipFill>
        <p:spPr>
          <a:xfrm>
            <a:off x="9451307" y="1409700"/>
            <a:ext cx="71628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4259563">
            <a:off x="15533291" y="7698201"/>
            <a:ext cx="3341747" cy="3341747"/>
          </a:xfrm>
          <a:custGeom>
            <a:avLst/>
            <a:gdLst/>
            <a:ahLst/>
            <a:cxnLst/>
            <a:rect l="l" t="t" r="r" b="b"/>
            <a:pathLst>
              <a:path w="3341747" h="3341747">
                <a:moveTo>
                  <a:pt x="0" y="0"/>
                </a:moveTo>
                <a:lnTo>
                  <a:pt x="3341747" y="0"/>
                </a:lnTo>
                <a:lnTo>
                  <a:pt x="3341747" y="3341747"/>
                </a:lnTo>
                <a:lnTo>
                  <a:pt x="0" y="334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73239" y="8288810"/>
            <a:ext cx="2933464" cy="1173385"/>
          </a:xfrm>
          <a:custGeom>
            <a:avLst/>
            <a:gdLst/>
            <a:ahLst/>
            <a:cxnLst/>
            <a:rect l="l" t="t" r="r" b="b"/>
            <a:pathLst>
              <a:path w="2933464" h="1173385">
                <a:moveTo>
                  <a:pt x="0" y="0"/>
                </a:moveTo>
                <a:lnTo>
                  <a:pt x="2933464" y="0"/>
                </a:lnTo>
                <a:lnTo>
                  <a:pt x="2933464" y="1173386"/>
                </a:lnTo>
                <a:lnTo>
                  <a:pt x="0" y="1173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505859" y="-6885"/>
            <a:ext cx="3649805" cy="3649805"/>
          </a:xfrm>
          <a:custGeom>
            <a:avLst/>
            <a:gdLst/>
            <a:ahLst/>
            <a:cxnLst/>
            <a:rect l="l" t="t" r="r" b="b"/>
            <a:pathLst>
              <a:path w="3649805" h="3649805">
                <a:moveTo>
                  <a:pt x="0" y="0"/>
                </a:moveTo>
                <a:lnTo>
                  <a:pt x="3649805" y="0"/>
                </a:lnTo>
                <a:lnTo>
                  <a:pt x="3649805" y="3649805"/>
                </a:lnTo>
                <a:lnTo>
                  <a:pt x="0" y="36498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Pravokutnik 6"/>
          <p:cNvSpPr/>
          <p:nvPr/>
        </p:nvSpPr>
        <p:spPr>
          <a:xfrm>
            <a:off x="1066800" y="952500"/>
            <a:ext cx="14935200" cy="900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hr-HR" b="1" dirty="0" smtClean="0">
                <a:solidFill>
                  <a:schemeClr val="tx2"/>
                </a:solidFill>
                <a:latin typeface="Canva Sans" panose="020B0604020202020204" charset="0"/>
              </a:rPr>
              <a:t>Literatura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anva Sans" panose="020B0604020202020204" charset="0"/>
              </a:rPr>
              <a:t>Lindeza</a:t>
            </a:r>
            <a:r>
              <a:rPr lang="en-US" sz="1600" dirty="0" smtClean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P, Rodrigues M, Costa J,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Guerreiro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M, Rosa MM. Impact of dementia on informal care: a systematic review of family caregivers’ perceptions. BMJ Supportive &amp; Palliative Care [Internet]. 2020 Oct 14;14(e1):e38–49. Available from: https://doi.org/10.1136/bmjspcare-2020-002242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2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Podgorski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CA, Anderson SD,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Parmar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J. A Biopsychosocial-Ecological Framework for Family-Framed Dementia care. Frontiers in Psychiatry [Internet]. 2021 Dec 17;12. Available from: </a:t>
            </a:r>
            <a:r>
              <a:rPr lang="en-US" sz="1600" u="sng" dirty="0">
                <a:solidFill>
                  <a:schemeClr val="tx2"/>
                </a:solidFill>
                <a:latin typeface="Canva Sans" panose="020B0604020202020204" charset="0"/>
                <a:hlinkClick r:id="rId7"/>
              </a:rPr>
              <a:t>https://doi.org/10.3389/fpsyt.2021.744806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3"/>
            </a:pP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2025 Alzheimer’s disease facts and figures. Alzheimer S &amp; Dementia [Internet]. 2025 Apr 1;21(4). Available from: https://doi.org/10.1002/alz.70235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4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Hrvatski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zavod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javno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zdravstvo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Hrvatski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zdravstveno-statistički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ljetopis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2023. Zagreb: HZJZ; 2024. [Internet].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Dostupno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: https://www.hzjz.hr/hrvatski-zdravstveno-statisticki-ljetopis/hrvatski-zdravstveno-statisticki-ljetopis-za-2023-g-tablicni-podaci/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5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Hrvatski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zavod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javno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zdravstvo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Hrvatski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zdravstveno-statistički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ljetopis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2024. Zagreb: HZJZ; 2025. [Internet].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Dostupno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: https://www.hzjz.hr/hrvatski-zdravstveno-statisticki-ljetopis/hrvatski-zdravstveno-statisticki-ljetopis-za-2024-g-tablicni-podaci/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6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Podgorelec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S,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Klempić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N.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Neformalna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skrb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u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Hrvatskoj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: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obiteljski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njegovatelji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starijih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osoba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Revija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socijalnu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politiku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2007;14(2):157–74.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7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Kovačević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D,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Vuković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M.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Iskustva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obiteljskih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njegovatelja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osoba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s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demencijom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: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kvalitativna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analiza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Socijalna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psihijatrija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. 2018;46(3):189–96. [Internet].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Dostupno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na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: </a:t>
            </a:r>
            <a:r>
              <a:rPr lang="en-US" sz="1600" u="sng" dirty="0">
                <a:solidFill>
                  <a:schemeClr val="tx2"/>
                </a:solidFill>
                <a:latin typeface="Canva Sans" panose="020B0604020202020204" charset="0"/>
                <a:hlinkClick r:id="rId8"/>
              </a:rPr>
              <a:t>https://hrcak.srce.hr/215676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US" sz="1600" u="sng" dirty="0">
                <a:solidFill>
                  <a:schemeClr val="tx2"/>
                </a:solidFill>
                <a:latin typeface="Canva Sans" panose="020B0604020202020204" charset="0"/>
                <a:hlinkClick r:id="rId9"/>
              </a:rPr>
              <a:t>https://</a:t>
            </a:r>
            <a:r>
              <a:rPr lang="en-US" sz="1600" b="1" u="sng" dirty="0">
                <a:solidFill>
                  <a:schemeClr val="tx2"/>
                </a:solidFill>
                <a:latin typeface="Canva Sans" panose="020B0604020202020204" charset="0"/>
                <a:hlinkClick r:id="rId9"/>
              </a:rPr>
              <a:t>www.cdc.gov</a:t>
            </a:r>
            <a:r>
              <a:rPr lang="en-US" sz="1600" u="sng" dirty="0">
                <a:solidFill>
                  <a:schemeClr val="tx2"/>
                </a:solidFill>
                <a:latin typeface="Canva Sans" panose="020B0604020202020204" charset="0"/>
                <a:hlinkClick r:id="rId9"/>
              </a:rPr>
              <a:t>/healthy-aging-data/media/pdfs/2024/08/BRFSS-caregiver-brief-5081.pdf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pristupljeno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19.08.2025)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9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Soh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XC, Hartanto A, Ling N, Reyes M, Sim L,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Majeed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NM. Prevalence of depression, anxiety, burden, burnout, and stress in informal caregivers: An Umbrella Review of Meta-Analyses. Archives of Gerontology and Geriatrics Plus [Internet]. 2025 Aug 1;100197. Available from : </a:t>
            </a:r>
            <a:r>
              <a:rPr lang="en-US" sz="1600" u="sng" dirty="0">
                <a:solidFill>
                  <a:schemeClr val="tx2"/>
                </a:solidFill>
                <a:latin typeface="Canva Sans" panose="020B0604020202020204" charset="0"/>
                <a:hlinkClick r:id="rId10"/>
              </a:rPr>
              <a:t>https://doi.org/10.1016/j.aggp.2025.100197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0"/>
            </a:pP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Collins RN,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Kishita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N. Prevalence of depression and burden among informal care-givers of people with dementia: a meta-analysis. Ageing and Society [Internet]. 2019 Jun 6;40(11):2355–92. Available from: https://doi.org/10.1017/s0144686x19000527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1"/>
            </a:pP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Arthur PB,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Gitlin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LN,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Kairalla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JA, Mann WC. Relationship between the number of behavioral symptoms in dementia and caregiver distress: what is the tipping point? International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Psychogeriatrics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[Internet]. 2017 Nov 16;30(8):1099–107. Available from: https://pmc.ncbi.nlm.nih.gov/articles/PMC7103581/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2"/>
            </a:pP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Parmar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J, Anderson S, Dobbs B, Tian PGJ, </a:t>
            </a:r>
            <a:r>
              <a:rPr lang="en-US" sz="1600" dirty="0" err="1">
                <a:solidFill>
                  <a:schemeClr val="tx2"/>
                </a:solidFill>
                <a:latin typeface="Canva Sans" panose="020B0604020202020204" charset="0"/>
              </a:rPr>
              <a:t>Sivananthan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S, Charles L. Person-centered care for people with dementia: A review of current perspectives. </a:t>
            </a:r>
            <a:r>
              <a:rPr lang="en-US" sz="1600" i="1" dirty="0">
                <a:solidFill>
                  <a:schemeClr val="tx2"/>
                </a:solidFill>
                <a:latin typeface="Canva Sans" panose="020B0604020202020204" charset="0"/>
              </a:rPr>
              <a:t>J </a:t>
            </a:r>
            <a:r>
              <a:rPr lang="en-US" sz="1600" i="1" dirty="0" err="1">
                <a:solidFill>
                  <a:schemeClr val="tx2"/>
                </a:solidFill>
                <a:latin typeface="Canva Sans" panose="020B0604020202020204" charset="0"/>
              </a:rPr>
              <a:t>Geriatr</a:t>
            </a:r>
            <a:r>
              <a:rPr lang="en-US" sz="1600" i="1" dirty="0">
                <a:solidFill>
                  <a:schemeClr val="tx2"/>
                </a:solidFill>
                <a:latin typeface="Canva Sans" panose="020B0604020202020204" charset="0"/>
              </a:rPr>
              <a:t> Psychiatry Neurol.</a:t>
            </a:r>
            <a:r>
              <a:rPr lang="en-US" sz="1600" dirty="0">
                <a:solidFill>
                  <a:schemeClr val="tx2"/>
                </a:solidFill>
                <a:latin typeface="Canva Sans" panose="020B0604020202020204" charset="0"/>
              </a:rPr>
              <a:t> 2020;33(3):123–31. doi:10.1177/0891988719851691. </a:t>
            </a:r>
          </a:p>
        </p:txBody>
      </p:sp>
    </p:spTree>
    <p:extLst>
      <p:ext uri="{BB962C8B-B14F-4D97-AF65-F5344CB8AC3E}">
        <p14:creationId xmlns:p14="http://schemas.microsoft.com/office/powerpoint/2010/main" val="641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4259563">
            <a:off x="15533291" y="7698201"/>
            <a:ext cx="3341747" cy="3341747"/>
          </a:xfrm>
          <a:custGeom>
            <a:avLst/>
            <a:gdLst/>
            <a:ahLst/>
            <a:cxnLst/>
            <a:rect l="l" t="t" r="r" b="b"/>
            <a:pathLst>
              <a:path w="3341747" h="3341747">
                <a:moveTo>
                  <a:pt x="0" y="0"/>
                </a:moveTo>
                <a:lnTo>
                  <a:pt x="3341747" y="0"/>
                </a:lnTo>
                <a:lnTo>
                  <a:pt x="3341747" y="3341747"/>
                </a:lnTo>
                <a:lnTo>
                  <a:pt x="0" y="334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73239" y="8288810"/>
            <a:ext cx="2933464" cy="1173385"/>
          </a:xfrm>
          <a:custGeom>
            <a:avLst/>
            <a:gdLst/>
            <a:ahLst/>
            <a:cxnLst/>
            <a:rect l="l" t="t" r="r" b="b"/>
            <a:pathLst>
              <a:path w="2933464" h="1173385">
                <a:moveTo>
                  <a:pt x="0" y="0"/>
                </a:moveTo>
                <a:lnTo>
                  <a:pt x="2933464" y="0"/>
                </a:lnTo>
                <a:lnTo>
                  <a:pt x="2933464" y="1173386"/>
                </a:lnTo>
                <a:lnTo>
                  <a:pt x="0" y="1173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96089">
            <a:off x="-1505859" y="-6885"/>
            <a:ext cx="3649805" cy="3649805"/>
          </a:xfrm>
          <a:custGeom>
            <a:avLst/>
            <a:gdLst/>
            <a:ahLst/>
            <a:cxnLst/>
            <a:rect l="l" t="t" r="r" b="b"/>
            <a:pathLst>
              <a:path w="3649805" h="3649805">
                <a:moveTo>
                  <a:pt x="0" y="0"/>
                </a:moveTo>
                <a:lnTo>
                  <a:pt x="3649805" y="0"/>
                </a:lnTo>
                <a:lnTo>
                  <a:pt x="3649805" y="3649805"/>
                </a:lnTo>
                <a:lnTo>
                  <a:pt x="0" y="36498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Pravokutnik 6"/>
          <p:cNvSpPr/>
          <p:nvPr/>
        </p:nvSpPr>
        <p:spPr>
          <a:xfrm>
            <a:off x="990600" y="571500"/>
            <a:ext cx="14935200" cy="846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 startAt="13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Queluz FNFR,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Kervin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E,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Wozney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L,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Fancey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P, McGrath PJ, Keefe J. Understanding the needs of caregivers of persons with dementia: a scoping review. International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Psychogeriatrics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[Internet]. 2019 Apr 10;32(1):35–52.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7"/>
              </a:rPr>
              <a:t>https://doi.org/10.1017/s1041610219000243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4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Black BS, Johnston D,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Rabins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PV, Morrison A,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Lyketsos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C,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Samus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QM. Unmet Needs of Community‐Residing Persons with Dementia and Their Informal Caregivers: Findings from the Maximizing Independence at Home Study. Journal of the American Geriatrics Society [Internet]. 2013 Nov 25;61(12):2087–95.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8"/>
              </a:rPr>
              <a:t>https://doi.org/10.1111/jgs.12549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5"/>
            </a:pP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Brites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R,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Brandão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T,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Nunes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O,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Hipólito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Pires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CT. The Impact of Caregiving on Informal Caregivers of People with Dementia: Family Functioning, Burden, and Burnout. Journal of Clinical Psychology in Medical Settings [Internet]. 2024 Oct 25;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9"/>
              </a:rPr>
              <a:t>https://pmc.ncbi.nlm.nih.gov/articles/PMC12081546/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6"/>
            </a:pP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Pearlin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LI,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Mullan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JT,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Semple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SJ,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Skaff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MM. Caregiving and the stress Process: An overview of concepts and their measures. The Gerontologist [Internet]. 1990 Oct 1;30(5):583–94.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10"/>
              </a:rPr>
              <a:t>https://doi.org/10.1093/geront/30.5.583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7"/>
            </a:pP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Pearlin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LI,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Menaghan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EG, Lieberman MA,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Mullan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JT. The Stress Process. Journal of Health and Social Behavior 1981;22(4):337-56.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8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Chen Y, Li R, Wang Y, Zhang Y, Wang Y, Wang Y, et al. Comparative efficacy of 11 non-pharmacological interventions on depression, anxiety, quality of life, and caregiver burden for informal caregivers of people with dementia: a systematic review and network meta-analysis.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Int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Nurs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Stud. 2022;129:104204. doi:10.1016/j.ijnurstu.2025.104204.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19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Cheng ST, Au A,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Losada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A, Thompson LW, Gallagher-Thompson D. Psychological interventions for dementia caregivers: what we have achieved, what we have learned. Current Psychiatry Reports [Internet]. 2019 Jun 6;21(7).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11"/>
              </a:rPr>
              <a:t>https://doi.org/10.1007/s11920-019-1045-9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20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Sun Y,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Mengmeng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Minmin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Leng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Xinrui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Li,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Xueer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Zhang,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Zhiwen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Wang. Yue Sun,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Mengmeng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Minmin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Leng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Xinrui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Li,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Xueer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Zhang,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Zhiwen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Wang. Comparative efficacy of 11 non-pharmacological interventions on depression, anxiety, quality of life, and caregiver burden for informal caregivers of people with dementia: A systematic review and network meta-analysis.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Int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Nurs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Stud; 129 (2022). https://doi.org/10.1016/j.ijnurstu.2022.104204. 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21"/>
            </a:pP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Kor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PPK, Chou KL,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Zarit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SH,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Galante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J, Chan WC, Tsang APL, et al. Effect of a single-session mindfulness-based intervention for reducing stress in family caregivers of people with dementia: study protocol for a randomized controlled trial. BMC Psychology [Internet]. 2024 Oct 21;12(1).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12"/>
              </a:rPr>
              <a:t>https://doi.org/10.1186/s40359-024-02027-7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22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Waller A, Dilworth S, Mansfield E,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Sanson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-Fisher R. Computer and telephone delivered interventions to support caregivers of people with dementia: a systematic review of research output and quality. BMC Geriatrics [Internet]. 2017 Nov 16;17(1).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13"/>
              </a:rPr>
              <a:t>https://doi.org/10.1186/s12877-017-0654-6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  <a:p>
            <a:pPr fontAlgn="base">
              <a:lnSpc>
                <a:spcPct val="150000"/>
              </a:lnSpc>
              <a:buFont typeface="+mj-lt"/>
              <a:buAutoNum type="arabicPeriod" startAt="23"/>
            </a:pP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Livingston G, Barber J, Rapaport P, Knapp M, Griffin M, Romeo R, et al. START (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STrAtegies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for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RelaTives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) study: a pragmatic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randomised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controlled trial to determine the clinical effectiveness and cost-effectiveness of a manual-based coping strategy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programme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in promoting the mental health of </a:t>
            </a:r>
            <a:r>
              <a:rPr lang="en-US" sz="1400" dirty="0" err="1">
                <a:solidFill>
                  <a:schemeClr val="tx2"/>
                </a:solidFill>
                <a:latin typeface="Canva Sans" panose="020B0604020202020204" charset="0"/>
              </a:rPr>
              <a:t>carers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 of people with dementia. Health Technology Assessment [Internet]. 2014 Oct 1;18(61):1–242. Available from: </a:t>
            </a:r>
            <a:r>
              <a:rPr lang="en-US" sz="1400" u="sng" dirty="0">
                <a:solidFill>
                  <a:schemeClr val="tx2"/>
                </a:solidFill>
                <a:latin typeface="Canva Sans" panose="020B0604020202020204" charset="0"/>
                <a:hlinkClick r:id="rId14"/>
              </a:rPr>
              <a:t>https://doi.org/10.3310/hta18610</a:t>
            </a:r>
            <a:r>
              <a:rPr lang="en-US" sz="1400" dirty="0">
                <a:solidFill>
                  <a:schemeClr val="tx2"/>
                </a:solidFill>
                <a:latin typeface="Canva Sans" panose="020B060402020202020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468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953" y="-532781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28285" y="8301932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8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60529" y="533495"/>
            <a:ext cx="8105100" cy="46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0"/>
              </a:lnSpc>
            </a:pPr>
            <a:r>
              <a:rPr lang="en-US" sz="8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Epidemiološki okvir: neformalni njegovatelji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0529" y="5623097"/>
            <a:ext cx="8290953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Unatoč sve većem broju osoba s demencijom, Hrvatski zdravstveno-statistički ljetopisi za 2023. i 2024. godinu zasad ne sadrže specifične podatke o broju neformalnih njegovatelja. Budući da je fokus sustava primarno na formalnim oblicima skrbi, uloga neformalnih njegovatelja – članova obitelji, susjeda i prijatelja – često ostaje izvan službenih evidencija. Ova situacija otvara važan prostor za daljnji razvoj sustavnog praćenja i međusektorske suradnje, s ciljem boljeg razumijevanja potreba njegovatelja i planiranja usluga koje im mogu pružiti podršku.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2970" y="495395"/>
            <a:ext cx="6936330" cy="958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83 %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podrške starijim osobama dolazi od neformalnih njegovatelja – članova obitelji, prijatelja i susjeda.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Više od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50 % ukupnih troškova demencije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snose neformalni njegovatelji – kroz neplaćeni rad, skrb i osobne troškove.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Neformalni njegovatelji prosječno pružaju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5 sati skrbi dnevno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često bez zamjene ili institucionalne podrške.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12 milijuna neformalnih njegovatelja u SAD-u pružilo je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19,2 milijarde sati skrbi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 2024. godini.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Dvije trećine 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njegovatelja su žene, najčešće kćeri i supruge.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 Hrvatskoj nedostaju službeni podaci, no kvalitativna istraživanja potvrđuju slične obrasce opterećenja i potreba.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0529" y="925830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953" y="-532781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37762" y="8725519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35578" y="362293"/>
            <a:ext cx="6872165" cy="8896007"/>
          </a:xfrm>
          <a:custGeom>
            <a:avLst/>
            <a:gdLst/>
            <a:ahLst/>
            <a:cxnLst/>
            <a:rect l="l" t="t" r="r" b="b"/>
            <a:pathLst>
              <a:path w="6872165" h="8896007">
                <a:moveTo>
                  <a:pt x="0" y="0"/>
                </a:moveTo>
                <a:lnTo>
                  <a:pt x="6872166" y="0"/>
                </a:lnTo>
                <a:lnTo>
                  <a:pt x="6872166" y="8896007"/>
                </a:lnTo>
                <a:lnTo>
                  <a:pt x="0" y="88960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60529" y="533495"/>
            <a:ext cx="8105100" cy="46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0"/>
              </a:lnSpc>
            </a:pPr>
            <a:r>
              <a:rPr lang="en-US" sz="8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Epidemiološki okvir: neformalni njegovatelji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529" y="5623097"/>
            <a:ext cx="8290953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Infografika prikazuje ključne podatke o neformalnim njegovateljima u SAD-u, temeljem podataka iz BRFSS istraživanja (2015–2018). Ističe se da je 1 od 5 odraslih osoba njegovatelj, da većina skrbi najmanje dvije godine, a gotovo trećina više od 20 sati tjedno.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0529" y="7670433"/>
            <a:ext cx="82909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i="1">
                <a:solidFill>
                  <a:srgbClr val="263DC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U.S. Department of Health and Human Services, Centers for Disease Control and Prevention (CDC), BRFSS 2015–2018. Infografika objavljena u travnju 2020.</a:t>
            </a:r>
          </a:p>
        </p:txBody>
      </p:sp>
      <p:sp>
        <p:nvSpPr>
          <p:cNvPr id="8" name="Freeform 8"/>
          <p:cNvSpPr/>
          <p:nvPr/>
        </p:nvSpPr>
        <p:spPr>
          <a:xfrm>
            <a:off x="1260529" y="925830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953" y="-532781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37762" y="8725519"/>
            <a:ext cx="3122963" cy="3122963"/>
          </a:xfrm>
          <a:custGeom>
            <a:avLst/>
            <a:gdLst/>
            <a:ahLst/>
            <a:cxnLst/>
            <a:rect l="l" t="t" r="r" b="b"/>
            <a:pathLst>
              <a:path w="3122963" h="3122963">
                <a:moveTo>
                  <a:pt x="0" y="0"/>
                </a:moveTo>
                <a:lnTo>
                  <a:pt x="3122963" y="0"/>
                </a:lnTo>
                <a:lnTo>
                  <a:pt x="3122963" y="3122962"/>
                </a:lnTo>
                <a:lnTo>
                  <a:pt x="0" y="3122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3047" y="533495"/>
            <a:ext cx="8105100" cy="46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0"/>
              </a:lnSpc>
            </a:pPr>
            <a:r>
              <a:rPr lang="en-US" sz="8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Psihološki rizici za njegovatelje</a:t>
            </a:r>
          </a:p>
          <a:p>
            <a:pPr algn="l">
              <a:lnSpc>
                <a:spcPts val="8910"/>
              </a:lnSpc>
            </a:pPr>
            <a:endParaRPr lang="en-US" sz="8175" b="1">
              <a:solidFill>
                <a:srgbClr val="263DC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3047" y="4745666"/>
            <a:ext cx="6611733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Neformalni njegovatelji osoba s demencijom suočavaju se s brojnim emocionalnim i fizičkim izazovima koji mogu imati dugoročne posljedice na njihovo zdravlje.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3047" y="8233587"/>
            <a:ext cx="5068665" cy="114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i="1">
                <a:solidFill>
                  <a:srgbClr val="263DC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Soh XC et al. Prevalence of depression, anxiety, burden, burnout, and stress in informal caregivers: An Umbrella Review of Meta-Analyses. Archives of Gerontology and Geriatrics Plus. 2025; 100197. https://doi.org/10.1016/j.aggp.2025.100197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 lang="en-US" sz="1300" i="1">
              <a:solidFill>
                <a:srgbClr val="263DC7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51482" y="495395"/>
            <a:ext cx="7707818" cy="958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59 % 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njegovatelja navodi da je pod velikim emocionalnim stresom, dok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38 %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osjeća fizički stres.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Između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30 % i 50 %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razvije klinički značajne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simptome depresije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a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20 % do 30 % simptome anksioznosti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Tri četvrtine njegovatelja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zanemaruje vlastito zdravlje, što uključuje poremećaje spavanja, povećanu konzumaciju alkohola, uzimanje lijekova bez nadzora i pogoršanje kroničnih bolesti.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Dugotrajna izloženost stresu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bez adekvatne podrške može dovesti do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burnout sindroma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koji smanjuje kapacitete za skrb i povećava </a:t>
            </a: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rizik za institucionalizaciju oboljele osobe</a:t>
            </a: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3313" lvl="1" indent="-246656" algn="l">
              <a:lnSpc>
                <a:spcPts val="3198"/>
              </a:lnSpc>
              <a:buFont typeface="Arial"/>
              <a:buChar char="•"/>
            </a:pPr>
            <a:r>
              <a:rPr lang="en-US" sz="22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Ovi podaci naglašavaju potrebu za sustavnom psihološkom podrškom, redovitom procjenom stanja njegovatelja i dostupnim intervencijama koje mogu prevenirati negativne ishode.</a:t>
            </a: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198"/>
              </a:lnSpc>
            </a:pPr>
            <a:endParaRPr lang="en-US" sz="22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05422" y="9381667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17780" y="6975278"/>
            <a:ext cx="12224458" cy="7762531"/>
          </a:xfrm>
          <a:custGeom>
            <a:avLst/>
            <a:gdLst/>
            <a:ahLst/>
            <a:cxnLst/>
            <a:rect l="l" t="t" r="r" b="b"/>
            <a:pathLst>
              <a:path w="12224458" h="7762531">
                <a:moveTo>
                  <a:pt x="0" y="0"/>
                </a:moveTo>
                <a:lnTo>
                  <a:pt x="12224458" y="0"/>
                </a:lnTo>
                <a:lnTo>
                  <a:pt x="12224458" y="7762531"/>
                </a:lnTo>
                <a:lnTo>
                  <a:pt x="0" y="7762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38591" y="7584897"/>
            <a:ext cx="3669909" cy="3468064"/>
          </a:xfrm>
          <a:custGeom>
            <a:avLst/>
            <a:gdLst/>
            <a:ahLst/>
            <a:cxnLst/>
            <a:rect l="l" t="t" r="r" b="b"/>
            <a:pathLst>
              <a:path w="3669909" h="3468064">
                <a:moveTo>
                  <a:pt x="0" y="0"/>
                </a:moveTo>
                <a:lnTo>
                  <a:pt x="3669909" y="0"/>
                </a:lnTo>
                <a:lnTo>
                  <a:pt x="3669909" y="3468064"/>
                </a:lnTo>
                <a:lnTo>
                  <a:pt x="0" y="3468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1392" y="7325375"/>
            <a:ext cx="2922042" cy="3531168"/>
          </a:xfrm>
          <a:custGeom>
            <a:avLst/>
            <a:gdLst/>
            <a:ahLst/>
            <a:cxnLst/>
            <a:rect l="l" t="t" r="r" b="b"/>
            <a:pathLst>
              <a:path w="2922042" h="3531168">
                <a:moveTo>
                  <a:pt x="0" y="0"/>
                </a:moveTo>
                <a:lnTo>
                  <a:pt x="2922042" y="0"/>
                </a:lnTo>
                <a:lnTo>
                  <a:pt x="2922042" y="3531168"/>
                </a:lnTo>
                <a:lnTo>
                  <a:pt x="0" y="353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77459" y="331784"/>
            <a:ext cx="8105100" cy="227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78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Uloga njegovatelja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19815" y="3755461"/>
            <a:ext cx="1050410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i="1">
                <a:solidFill>
                  <a:srgbClr val="263DC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Uloga njegovatelja, iako često preuzeta iz ljubavi i osjećaja dužnosti, nerijetko je povezana s visokim razinama kroničnog stresa i emocionalnog iscrpljenja te posljedično tome narušenim mentalnim i tjelesnim zdravljem</a:t>
            </a:r>
          </a:p>
        </p:txBody>
      </p:sp>
      <p:sp>
        <p:nvSpPr>
          <p:cNvPr id="7" name="Freeform 7"/>
          <p:cNvSpPr/>
          <p:nvPr/>
        </p:nvSpPr>
        <p:spPr>
          <a:xfrm>
            <a:off x="1686962" y="8020155"/>
            <a:ext cx="2141608" cy="2141608"/>
          </a:xfrm>
          <a:custGeom>
            <a:avLst/>
            <a:gdLst/>
            <a:ahLst/>
            <a:cxnLst/>
            <a:rect l="l" t="t" r="r" b="b"/>
            <a:pathLst>
              <a:path w="2141608" h="2141608">
                <a:moveTo>
                  <a:pt x="0" y="0"/>
                </a:moveTo>
                <a:lnTo>
                  <a:pt x="2141608" y="0"/>
                </a:lnTo>
                <a:lnTo>
                  <a:pt x="2141608" y="2141608"/>
                </a:lnTo>
                <a:lnTo>
                  <a:pt x="0" y="2141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259563">
            <a:off x="13599545" y="7325375"/>
            <a:ext cx="2141608" cy="2141608"/>
          </a:xfrm>
          <a:custGeom>
            <a:avLst/>
            <a:gdLst/>
            <a:ahLst/>
            <a:cxnLst/>
            <a:rect l="l" t="t" r="r" b="b"/>
            <a:pathLst>
              <a:path w="2141608" h="2141608">
                <a:moveTo>
                  <a:pt x="0" y="0"/>
                </a:moveTo>
                <a:lnTo>
                  <a:pt x="2141608" y="0"/>
                </a:lnTo>
                <a:lnTo>
                  <a:pt x="2141608" y="2141608"/>
                </a:lnTo>
                <a:lnTo>
                  <a:pt x="0" y="2141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7475" y="9318929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9"/>
                </a:lnTo>
                <a:lnTo>
                  <a:pt x="0" y="818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1448" y="7686061"/>
            <a:ext cx="10282529" cy="6529406"/>
          </a:xfrm>
          <a:custGeom>
            <a:avLst/>
            <a:gdLst/>
            <a:ahLst/>
            <a:cxnLst/>
            <a:rect l="l" t="t" r="r" b="b"/>
            <a:pathLst>
              <a:path w="10282529" h="6529406">
                <a:moveTo>
                  <a:pt x="0" y="0"/>
                </a:moveTo>
                <a:lnTo>
                  <a:pt x="10282528" y="0"/>
                </a:lnTo>
                <a:lnTo>
                  <a:pt x="10282528" y="6529406"/>
                </a:lnTo>
                <a:lnTo>
                  <a:pt x="0" y="6529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98271" y="8198839"/>
            <a:ext cx="3086921" cy="2917141"/>
          </a:xfrm>
          <a:custGeom>
            <a:avLst/>
            <a:gdLst/>
            <a:ahLst/>
            <a:cxnLst/>
            <a:rect l="l" t="t" r="r" b="b"/>
            <a:pathLst>
              <a:path w="3086921" h="2917141">
                <a:moveTo>
                  <a:pt x="0" y="0"/>
                </a:moveTo>
                <a:lnTo>
                  <a:pt x="3086921" y="0"/>
                </a:lnTo>
                <a:lnTo>
                  <a:pt x="3086921" y="2917141"/>
                </a:lnTo>
                <a:lnTo>
                  <a:pt x="0" y="2917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94162" y="7980543"/>
            <a:ext cx="2457858" cy="2970221"/>
          </a:xfrm>
          <a:custGeom>
            <a:avLst/>
            <a:gdLst/>
            <a:ahLst/>
            <a:cxnLst/>
            <a:rect l="l" t="t" r="r" b="b"/>
            <a:pathLst>
              <a:path w="2457858" h="2970221">
                <a:moveTo>
                  <a:pt x="0" y="0"/>
                </a:moveTo>
                <a:lnTo>
                  <a:pt x="2457857" y="0"/>
                </a:lnTo>
                <a:lnTo>
                  <a:pt x="2457857" y="2970221"/>
                </a:lnTo>
                <a:lnTo>
                  <a:pt x="0" y="297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77459" y="331784"/>
            <a:ext cx="8105100" cy="227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78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Uloga njegovatelja</a:t>
            </a:r>
          </a:p>
        </p:txBody>
      </p:sp>
      <p:sp>
        <p:nvSpPr>
          <p:cNvPr id="6" name="Freeform 6"/>
          <p:cNvSpPr/>
          <p:nvPr/>
        </p:nvSpPr>
        <p:spPr>
          <a:xfrm>
            <a:off x="2458496" y="8564953"/>
            <a:ext cx="1801401" cy="1801401"/>
          </a:xfrm>
          <a:custGeom>
            <a:avLst/>
            <a:gdLst/>
            <a:ahLst/>
            <a:cxnLst/>
            <a:rect l="l" t="t" r="r" b="b"/>
            <a:pathLst>
              <a:path w="1801401" h="1801401">
                <a:moveTo>
                  <a:pt x="0" y="0"/>
                </a:moveTo>
                <a:lnTo>
                  <a:pt x="1801400" y="0"/>
                </a:lnTo>
                <a:lnTo>
                  <a:pt x="1801400" y="1801401"/>
                </a:lnTo>
                <a:lnTo>
                  <a:pt x="0" y="1801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259563">
            <a:off x="12478693" y="7980543"/>
            <a:ext cx="1801401" cy="1801401"/>
          </a:xfrm>
          <a:custGeom>
            <a:avLst/>
            <a:gdLst/>
            <a:ahLst/>
            <a:cxnLst/>
            <a:rect l="l" t="t" r="r" b="b"/>
            <a:pathLst>
              <a:path w="1801401" h="1801401">
                <a:moveTo>
                  <a:pt x="0" y="0"/>
                </a:moveTo>
                <a:lnTo>
                  <a:pt x="1801400" y="0"/>
                </a:lnTo>
                <a:lnTo>
                  <a:pt x="1801400" y="1801401"/>
                </a:lnTo>
                <a:lnTo>
                  <a:pt x="0" y="1801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363210" y="3086714"/>
            <a:ext cx="7236365" cy="787539"/>
            <a:chOff x="0" y="0"/>
            <a:chExt cx="1905874" cy="2074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4563" y="0"/>
                  </a:moveTo>
                  <a:lnTo>
                    <a:pt x="1851311" y="0"/>
                  </a:lnTo>
                  <a:cubicBezTo>
                    <a:pt x="1881445" y="0"/>
                    <a:pt x="1905874" y="24429"/>
                    <a:pt x="1905874" y="54563"/>
                  </a:cubicBezTo>
                  <a:lnTo>
                    <a:pt x="1905874" y="152855"/>
                  </a:lnTo>
                  <a:cubicBezTo>
                    <a:pt x="1905874" y="167326"/>
                    <a:pt x="1900125" y="181204"/>
                    <a:pt x="1889893" y="191436"/>
                  </a:cubicBezTo>
                  <a:cubicBezTo>
                    <a:pt x="1879660" y="201669"/>
                    <a:pt x="1865782" y="207418"/>
                    <a:pt x="1851311" y="207418"/>
                  </a:cubicBezTo>
                  <a:lnTo>
                    <a:pt x="54563" y="207418"/>
                  </a:lnTo>
                  <a:cubicBezTo>
                    <a:pt x="24429" y="207418"/>
                    <a:pt x="0" y="182989"/>
                    <a:pt x="0" y="152855"/>
                  </a:cubicBezTo>
                  <a:lnTo>
                    <a:pt x="0" y="54563"/>
                  </a:lnTo>
                  <a:cubicBezTo>
                    <a:pt x="0" y="24429"/>
                    <a:pt x="24429" y="0"/>
                    <a:pt x="54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05874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63210" y="4195392"/>
            <a:ext cx="7236365" cy="787539"/>
            <a:chOff x="0" y="0"/>
            <a:chExt cx="1905874" cy="2074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4563" y="0"/>
                  </a:moveTo>
                  <a:lnTo>
                    <a:pt x="1851311" y="0"/>
                  </a:lnTo>
                  <a:cubicBezTo>
                    <a:pt x="1881445" y="0"/>
                    <a:pt x="1905874" y="24429"/>
                    <a:pt x="1905874" y="54563"/>
                  </a:cubicBezTo>
                  <a:lnTo>
                    <a:pt x="1905874" y="152855"/>
                  </a:lnTo>
                  <a:cubicBezTo>
                    <a:pt x="1905874" y="167326"/>
                    <a:pt x="1900125" y="181204"/>
                    <a:pt x="1889893" y="191436"/>
                  </a:cubicBezTo>
                  <a:cubicBezTo>
                    <a:pt x="1879660" y="201669"/>
                    <a:pt x="1865782" y="207418"/>
                    <a:pt x="1851311" y="207418"/>
                  </a:cubicBezTo>
                  <a:lnTo>
                    <a:pt x="54563" y="207418"/>
                  </a:lnTo>
                  <a:cubicBezTo>
                    <a:pt x="24429" y="207418"/>
                    <a:pt x="0" y="182989"/>
                    <a:pt x="0" y="152855"/>
                  </a:cubicBezTo>
                  <a:lnTo>
                    <a:pt x="0" y="54563"/>
                  </a:lnTo>
                  <a:cubicBezTo>
                    <a:pt x="0" y="24429"/>
                    <a:pt x="24429" y="0"/>
                    <a:pt x="54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05874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363210" y="5304070"/>
            <a:ext cx="7236365" cy="787539"/>
            <a:chOff x="0" y="0"/>
            <a:chExt cx="1905874" cy="2074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4563" y="0"/>
                  </a:moveTo>
                  <a:lnTo>
                    <a:pt x="1851311" y="0"/>
                  </a:lnTo>
                  <a:cubicBezTo>
                    <a:pt x="1881445" y="0"/>
                    <a:pt x="1905874" y="24429"/>
                    <a:pt x="1905874" y="54563"/>
                  </a:cubicBezTo>
                  <a:lnTo>
                    <a:pt x="1905874" y="152855"/>
                  </a:lnTo>
                  <a:cubicBezTo>
                    <a:pt x="1905874" y="167326"/>
                    <a:pt x="1900125" y="181204"/>
                    <a:pt x="1889893" y="191436"/>
                  </a:cubicBezTo>
                  <a:cubicBezTo>
                    <a:pt x="1879660" y="201669"/>
                    <a:pt x="1865782" y="207418"/>
                    <a:pt x="1851311" y="207418"/>
                  </a:cubicBezTo>
                  <a:lnTo>
                    <a:pt x="54563" y="207418"/>
                  </a:lnTo>
                  <a:cubicBezTo>
                    <a:pt x="24429" y="207418"/>
                    <a:pt x="0" y="182989"/>
                    <a:pt x="0" y="152855"/>
                  </a:cubicBezTo>
                  <a:lnTo>
                    <a:pt x="0" y="54563"/>
                  </a:lnTo>
                  <a:cubicBezTo>
                    <a:pt x="0" y="24429"/>
                    <a:pt x="24429" y="0"/>
                    <a:pt x="54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05874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63210" y="6412748"/>
            <a:ext cx="7236365" cy="787539"/>
            <a:chOff x="0" y="0"/>
            <a:chExt cx="1905874" cy="2074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5874" cy="207418"/>
            </a:xfrm>
            <a:custGeom>
              <a:avLst/>
              <a:gdLst/>
              <a:ahLst/>
              <a:cxnLst/>
              <a:rect l="l" t="t" r="r" b="b"/>
              <a:pathLst>
                <a:path w="1905874" h="207418">
                  <a:moveTo>
                    <a:pt x="54563" y="0"/>
                  </a:moveTo>
                  <a:lnTo>
                    <a:pt x="1851311" y="0"/>
                  </a:lnTo>
                  <a:cubicBezTo>
                    <a:pt x="1881445" y="0"/>
                    <a:pt x="1905874" y="24429"/>
                    <a:pt x="1905874" y="54563"/>
                  </a:cubicBezTo>
                  <a:lnTo>
                    <a:pt x="1905874" y="152855"/>
                  </a:lnTo>
                  <a:cubicBezTo>
                    <a:pt x="1905874" y="167326"/>
                    <a:pt x="1900125" y="181204"/>
                    <a:pt x="1889893" y="191436"/>
                  </a:cubicBezTo>
                  <a:cubicBezTo>
                    <a:pt x="1879660" y="201669"/>
                    <a:pt x="1865782" y="207418"/>
                    <a:pt x="1851311" y="207418"/>
                  </a:cubicBezTo>
                  <a:lnTo>
                    <a:pt x="54563" y="207418"/>
                  </a:lnTo>
                  <a:cubicBezTo>
                    <a:pt x="24429" y="207418"/>
                    <a:pt x="0" y="182989"/>
                    <a:pt x="0" y="152855"/>
                  </a:cubicBezTo>
                  <a:lnTo>
                    <a:pt x="0" y="54563"/>
                  </a:lnTo>
                  <a:cubicBezTo>
                    <a:pt x="0" y="24429"/>
                    <a:pt x="24429" y="0"/>
                    <a:pt x="545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905874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054100" y="3271376"/>
            <a:ext cx="5763815" cy="76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8"/>
              </a:lnSpc>
            </a:pPr>
            <a:r>
              <a:rPr lang="en-US" sz="21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Emocionalno iscrpljenje i osjećaj izolacije</a:t>
            </a:r>
          </a:p>
          <a:p>
            <a:pPr algn="ctr">
              <a:lnSpc>
                <a:spcPts val="3198"/>
              </a:lnSpc>
              <a:spcBef>
                <a:spcPct val="0"/>
              </a:spcBef>
            </a:pPr>
            <a:endParaRPr lang="en-US" sz="2184" b="1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90443" y="4380054"/>
            <a:ext cx="6781899" cy="78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Nedostatak institucionalne podrške</a:t>
            </a:r>
          </a:p>
          <a:p>
            <a:pPr algn="ctr">
              <a:lnSpc>
                <a:spcPts val="3198"/>
              </a:lnSpc>
              <a:spcBef>
                <a:spcPct val="0"/>
              </a:spcBef>
            </a:pPr>
            <a:endParaRPr lang="en-US" sz="2284" b="1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90443" y="5488732"/>
            <a:ext cx="6781899" cy="74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Visoka prevalencija stresa, depresije i anksioznosti</a:t>
            </a:r>
          </a:p>
          <a:p>
            <a:pPr algn="ctr">
              <a:lnSpc>
                <a:spcPts val="3198"/>
              </a:lnSpc>
              <a:spcBef>
                <a:spcPct val="0"/>
              </a:spcBef>
            </a:pPr>
            <a:endParaRPr lang="en-US" sz="2084" b="1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22272" y="6597410"/>
            <a:ext cx="6318241" cy="34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  <a:spcBef>
                <a:spcPct val="0"/>
              </a:spcBef>
            </a:pPr>
            <a:r>
              <a:rPr lang="en-US" sz="20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Rizici: zanemarivanje vlastitog zdravlja, burnout</a:t>
            </a:r>
          </a:p>
        </p:txBody>
      </p:sp>
      <p:sp>
        <p:nvSpPr>
          <p:cNvPr id="24" name="Freeform 24"/>
          <p:cNvSpPr/>
          <p:nvPr/>
        </p:nvSpPr>
        <p:spPr>
          <a:xfrm>
            <a:off x="805422" y="9381667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3276333" y="3058139"/>
            <a:ext cx="4150229" cy="787539"/>
            <a:chOff x="0" y="0"/>
            <a:chExt cx="1093065" cy="2074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93065" cy="207418"/>
            </a:xfrm>
            <a:custGeom>
              <a:avLst/>
              <a:gdLst/>
              <a:ahLst/>
              <a:cxnLst/>
              <a:rect l="l" t="t" r="r" b="b"/>
              <a:pathLst>
                <a:path w="1093065" h="207418">
                  <a:moveTo>
                    <a:pt x="95136" y="0"/>
                  </a:moveTo>
                  <a:lnTo>
                    <a:pt x="997928" y="0"/>
                  </a:lnTo>
                  <a:cubicBezTo>
                    <a:pt x="1023160" y="0"/>
                    <a:pt x="1047358" y="10023"/>
                    <a:pt x="1065200" y="27865"/>
                  </a:cubicBezTo>
                  <a:cubicBezTo>
                    <a:pt x="1083041" y="45706"/>
                    <a:pt x="1093065" y="69905"/>
                    <a:pt x="1093065" y="95136"/>
                  </a:cubicBezTo>
                  <a:lnTo>
                    <a:pt x="1093065" y="112281"/>
                  </a:lnTo>
                  <a:cubicBezTo>
                    <a:pt x="1093065" y="137513"/>
                    <a:pt x="1083041" y="161711"/>
                    <a:pt x="1065200" y="179553"/>
                  </a:cubicBezTo>
                  <a:cubicBezTo>
                    <a:pt x="1047358" y="197394"/>
                    <a:pt x="1023160" y="207418"/>
                    <a:pt x="997928" y="207418"/>
                  </a:cubicBezTo>
                  <a:lnTo>
                    <a:pt x="95136" y="207418"/>
                  </a:lnTo>
                  <a:cubicBezTo>
                    <a:pt x="69905" y="207418"/>
                    <a:pt x="45706" y="197394"/>
                    <a:pt x="27865" y="179553"/>
                  </a:cubicBezTo>
                  <a:cubicBezTo>
                    <a:pt x="10023" y="161711"/>
                    <a:pt x="0" y="137513"/>
                    <a:pt x="0" y="112281"/>
                  </a:cubicBezTo>
                  <a:lnTo>
                    <a:pt x="0" y="95136"/>
                  </a:lnTo>
                  <a:cubicBezTo>
                    <a:pt x="0" y="69905"/>
                    <a:pt x="10023" y="45706"/>
                    <a:pt x="27865" y="27865"/>
                  </a:cubicBezTo>
                  <a:cubicBezTo>
                    <a:pt x="45706" y="10023"/>
                    <a:pt x="69905" y="0"/>
                    <a:pt x="95136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93065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276333" y="4166817"/>
            <a:ext cx="4150229" cy="787539"/>
            <a:chOff x="0" y="0"/>
            <a:chExt cx="1093065" cy="2074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93065" cy="207418"/>
            </a:xfrm>
            <a:custGeom>
              <a:avLst/>
              <a:gdLst/>
              <a:ahLst/>
              <a:cxnLst/>
              <a:rect l="l" t="t" r="r" b="b"/>
              <a:pathLst>
                <a:path w="1093065" h="207418">
                  <a:moveTo>
                    <a:pt x="95136" y="0"/>
                  </a:moveTo>
                  <a:lnTo>
                    <a:pt x="997928" y="0"/>
                  </a:lnTo>
                  <a:cubicBezTo>
                    <a:pt x="1023160" y="0"/>
                    <a:pt x="1047358" y="10023"/>
                    <a:pt x="1065200" y="27865"/>
                  </a:cubicBezTo>
                  <a:cubicBezTo>
                    <a:pt x="1083041" y="45706"/>
                    <a:pt x="1093065" y="69905"/>
                    <a:pt x="1093065" y="95136"/>
                  </a:cubicBezTo>
                  <a:lnTo>
                    <a:pt x="1093065" y="112281"/>
                  </a:lnTo>
                  <a:cubicBezTo>
                    <a:pt x="1093065" y="137513"/>
                    <a:pt x="1083041" y="161711"/>
                    <a:pt x="1065200" y="179553"/>
                  </a:cubicBezTo>
                  <a:cubicBezTo>
                    <a:pt x="1047358" y="197394"/>
                    <a:pt x="1023160" y="207418"/>
                    <a:pt x="997928" y="207418"/>
                  </a:cubicBezTo>
                  <a:lnTo>
                    <a:pt x="95136" y="207418"/>
                  </a:lnTo>
                  <a:cubicBezTo>
                    <a:pt x="69905" y="207418"/>
                    <a:pt x="45706" y="197394"/>
                    <a:pt x="27865" y="179553"/>
                  </a:cubicBezTo>
                  <a:cubicBezTo>
                    <a:pt x="10023" y="161711"/>
                    <a:pt x="0" y="137513"/>
                    <a:pt x="0" y="112281"/>
                  </a:cubicBezTo>
                  <a:lnTo>
                    <a:pt x="0" y="95136"/>
                  </a:lnTo>
                  <a:cubicBezTo>
                    <a:pt x="0" y="69905"/>
                    <a:pt x="10023" y="45706"/>
                    <a:pt x="27865" y="27865"/>
                  </a:cubicBezTo>
                  <a:cubicBezTo>
                    <a:pt x="45706" y="10023"/>
                    <a:pt x="69905" y="0"/>
                    <a:pt x="95136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93065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276333" y="5275495"/>
            <a:ext cx="4150229" cy="787539"/>
            <a:chOff x="0" y="0"/>
            <a:chExt cx="1093065" cy="20741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93065" cy="207418"/>
            </a:xfrm>
            <a:custGeom>
              <a:avLst/>
              <a:gdLst/>
              <a:ahLst/>
              <a:cxnLst/>
              <a:rect l="l" t="t" r="r" b="b"/>
              <a:pathLst>
                <a:path w="1093065" h="207418">
                  <a:moveTo>
                    <a:pt x="95136" y="0"/>
                  </a:moveTo>
                  <a:lnTo>
                    <a:pt x="997928" y="0"/>
                  </a:lnTo>
                  <a:cubicBezTo>
                    <a:pt x="1023160" y="0"/>
                    <a:pt x="1047358" y="10023"/>
                    <a:pt x="1065200" y="27865"/>
                  </a:cubicBezTo>
                  <a:cubicBezTo>
                    <a:pt x="1083041" y="45706"/>
                    <a:pt x="1093065" y="69905"/>
                    <a:pt x="1093065" y="95136"/>
                  </a:cubicBezTo>
                  <a:lnTo>
                    <a:pt x="1093065" y="112281"/>
                  </a:lnTo>
                  <a:cubicBezTo>
                    <a:pt x="1093065" y="137513"/>
                    <a:pt x="1083041" y="161711"/>
                    <a:pt x="1065200" y="179553"/>
                  </a:cubicBezTo>
                  <a:cubicBezTo>
                    <a:pt x="1047358" y="197394"/>
                    <a:pt x="1023160" y="207418"/>
                    <a:pt x="997928" y="207418"/>
                  </a:cubicBezTo>
                  <a:lnTo>
                    <a:pt x="95136" y="207418"/>
                  </a:lnTo>
                  <a:cubicBezTo>
                    <a:pt x="69905" y="207418"/>
                    <a:pt x="45706" y="197394"/>
                    <a:pt x="27865" y="179553"/>
                  </a:cubicBezTo>
                  <a:cubicBezTo>
                    <a:pt x="10023" y="161711"/>
                    <a:pt x="0" y="137513"/>
                    <a:pt x="0" y="112281"/>
                  </a:cubicBezTo>
                  <a:lnTo>
                    <a:pt x="0" y="95136"/>
                  </a:lnTo>
                  <a:cubicBezTo>
                    <a:pt x="0" y="69905"/>
                    <a:pt x="10023" y="45706"/>
                    <a:pt x="27865" y="27865"/>
                  </a:cubicBezTo>
                  <a:cubicBezTo>
                    <a:pt x="45706" y="10023"/>
                    <a:pt x="69905" y="0"/>
                    <a:pt x="95136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93065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276333" y="6384173"/>
            <a:ext cx="4150229" cy="787539"/>
            <a:chOff x="0" y="0"/>
            <a:chExt cx="1093065" cy="20741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93065" cy="207418"/>
            </a:xfrm>
            <a:custGeom>
              <a:avLst/>
              <a:gdLst/>
              <a:ahLst/>
              <a:cxnLst/>
              <a:rect l="l" t="t" r="r" b="b"/>
              <a:pathLst>
                <a:path w="1093065" h="207418">
                  <a:moveTo>
                    <a:pt x="95136" y="0"/>
                  </a:moveTo>
                  <a:lnTo>
                    <a:pt x="997928" y="0"/>
                  </a:lnTo>
                  <a:cubicBezTo>
                    <a:pt x="1023160" y="0"/>
                    <a:pt x="1047358" y="10023"/>
                    <a:pt x="1065200" y="27865"/>
                  </a:cubicBezTo>
                  <a:cubicBezTo>
                    <a:pt x="1083041" y="45706"/>
                    <a:pt x="1093065" y="69905"/>
                    <a:pt x="1093065" y="95136"/>
                  </a:cubicBezTo>
                  <a:lnTo>
                    <a:pt x="1093065" y="112281"/>
                  </a:lnTo>
                  <a:cubicBezTo>
                    <a:pt x="1093065" y="137513"/>
                    <a:pt x="1083041" y="161711"/>
                    <a:pt x="1065200" y="179553"/>
                  </a:cubicBezTo>
                  <a:cubicBezTo>
                    <a:pt x="1047358" y="197394"/>
                    <a:pt x="1023160" y="207418"/>
                    <a:pt x="997928" y="207418"/>
                  </a:cubicBezTo>
                  <a:lnTo>
                    <a:pt x="95136" y="207418"/>
                  </a:lnTo>
                  <a:cubicBezTo>
                    <a:pt x="69905" y="207418"/>
                    <a:pt x="45706" y="197394"/>
                    <a:pt x="27865" y="179553"/>
                  </a:cubicBezTo>
                  <a:cubicBezTo>
                    <a:pt x="10023" y="161711"/>
                    <a:pt x="0" y="137513"/>
                    <a:pt x="0" y="112281"/>
                  </a:cubicBezTo>
                  <a:lnTo>
                    <a:pt x="0" y="95136"/>
                  </a:lnTo>
                  <a:cubicBezTo>
                    <a:pt x="0" y="69905"/>
                    <a:pt x="10023" y="45706"/>
                    <a:pt x="27865" y="27865"/>
                  </a:cubicBezTo>
                  <a:cubicBezTo>
                    <a:pt x="45706" y="10023"/>
                    <a:pt x="69905" y="0"/>
                    <a:pt x="95136" y="0"/>
                  </a:cubicBezTo>
                  <a:close/>
                </a:path>
              </a:pathLst>
            </a:custGeom>
            <a:solidFill>
              <a:srgbClr val="BDCDEE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093065" cy="245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672575" y="3242801"/>
            <a:ext cx="3305687" cy="3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emocionalni stres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406656" y="4351479"/>
            <a:ext cx="3889582" cy="3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fizički stres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406656" y="5460157"/>
            <a:ext cx="3889582" cy="3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financijski teret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539616" y="6568835"/>
            <a:ext cx="3623663" cy="34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  <a:spcBef>
                <a:spcPct val="0"/>
              </a:spcBef>
            </a:pPr>
            <a:r>
              <a:rPr lang="en-US" sz="20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izolacija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259563">
            <a:off x="14612657" y="8384436"/>
            <a:ext cx="2330647" cy="2330647"/>
          </a:xfrm>
          <a:custGeom>
            <a:avLst/>
            <a:gdLst/>
            <a:ahLst/>
            <a:cxnLst/>
            <a:rect l="l" t="t" r="r" b="b"/>
            <a:pathLst>
              <a:path w="2330647" h="2330647">
                <a:moveTo>
                  <a:pt x="0" y="0"/>
                </a:moveTo>
                <a:lnTo>
                  <a:pt x="2330647" y="0"/>
                </a:lnTo>
                <a:lnTo>
                  <a:pt x="2330647" y="2330647"/>
                </a:lnTo>
                <a:lnTo>
                  <a:pt x="0" y="233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13404" y="928025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9"/>
                </a:lnTo>
                <a:lnTo>
                  <a:pt x="0" y="818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2917" y="4413060"/>
            <a:ext cx="2577043" cy="2523565"/>
            <a:chOff x="-72390" y="7620"/>
            <a:chExt cx="6487160" cy="6352540"/>
          </a:xfrm>
        </p:grpSpPr>
        <p:sp>
          <p:nvSpPr>
            <p:cNvPr id="5" name="Freeform 5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33A68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71438" y="702394"/>
            <a:ext cx="1131074" cy="113107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3DC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91972" y="2654098"/>
            <a:ext cx="1131074" cy="113107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3DC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46051" y="8263162"/>
            <a:ext cx="1131074" cy="11310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3DC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684505" y="5430674"/>
            <a:ext cx="1131074" cy="113107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3DC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>
            <a:off x="1928313" y="1828929"/>
            <a:ext cx="336669" cy="2623474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 flipV="1">
            <a:off x="2173336" y="6786564"/>
            <a:ext cx="545930" cy="1510140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3002194" y="5763157"/>
            <a:ext cx="2683737" cy="192575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>
            <a:off x="2827026" y="3505797"/>
            <a:ext cx="2642583" cy="1549924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2071874" y="956471"/>
            <a:ext cx="548353" cy="548353"/>
          </a:xfrm>
          <a:custGeom>
            <a:avLst/>
            <a:gdLst/>
            <a:ahLst/>
            <a:cxnLst/>
            <a:rect l="l" t="t" r="r" b="b"/>
            <a:pathLst>
              <a:path w="548353" h="548353">
                <a:moveTo>
                  <a:pt x="0" y="0"/>
                </a:moveTo>
                <a:lnTo>
                  <a:pt x="548353" y="0"/>
                </a:lnTo>
                <a:lnTo>
                  <a:pt x="548353" y="548353"/>
                </a:lnTo>
                <a:lnTo>
                  <a:pt x="0" y="548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17703" y="4951809"/>
            <a:ext cx="1404777" cy="1404777"/>
          </a:xfrm>
          <a:custGeom>
            <a:avLst/>
            <a:gdLst/>
            <a:ahLst/>
            <a:cxnLst/>
            <a:rect l="l" t="t" r="r" b="b"/>
            <a:pathLst>
              <a:path w="1404777" h="1404777">
                <a:moveTo>
                  <a:pt x="0" y="0"/>
                </a:moveTo>
                <a:lnTo>
                  <a:pt x="1404777" y="0"/>
                </a:lnTo>
                <a:lnTo>
                  <a:pt x="1404777" y="1404777"/>
                </a:lnTo>
                <a:lnTo>
                  <a:pt x="0" y="1404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928934" y="5616010"/>
            <a:ext cx="654816" cy="679446"/>
          </a:xfrm>
          <a:custGeom>
            <a:avLst/>
            <a:gdLst/>
            <a:ahLst/>
            <a:cxnLst/>
            <a:rect l="l" t="t" r="r" b="b"/>
            <a:pathLst>
              <a:path w="654816" h="679446">
                <a:moveTo>
                  <a:pt x="0" y="0"/>
                </a:moveTo>
                <a:lnTo>
                  <a:pt x="654816" y="0"/>
                </a:lnTo>
                <a:lnTo>
                  <a:pt x="654816" y="679445"/>
                </a:lnTo>
                <a:lnTo>
                  <a:pt x="0" y="679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684505" y="2881244"/>
            <a:ext cx="607850" cy="606330"/>
          </a:xfrm>
          <a:custGeom>
            <a:avLst/>
            <a:gdLst/>
            <a:ahLst/>
            <a:cxnLst/>
            <a:rect l="l" t="t" r="r" b="b"/>
            <a:pathLst>
              <a:path w="607850" h="606330">
                <a:moveTo>
                  <a:pt x="0" y="0"/>
                </a:moveTo>
                <a:lnTo>
                  <a:pt x="607850" y="0"/>
                </a:lnTo>
                <a:lnTo>
                  <a:pt x="607850" y="606330"/>
                </a:lnTo>
                <a:lnTo>
                  <a:pt x="0" y="6063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589114" y="8502941"/>
            <a:ext cx="663997" cy="689867"/>
          </a:xfrm>
          <a:custGeom>
            <a:avLst/>
            <a:gdLst/>
            <a:ahLst/>
            <a:cxnLst/>
            <a:rect l="l" t="t" r="r" b="b"/>
            <a:pathLst>
              <a:path w="663997" h="689867">
                <a:moveTo>
                  <a:pt x="0" y="0"/>
                </a:moveTo>
                <a:lnTo>
                  <a:pt x="663997" y="0"/>
                </a:lnTo>
                <a:lnTo>
                  <a:pt x="663997" y="689867"/>
                </a:lnTo>
                <a:lnTo>
                  <a:pt x="0" y="6898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827774" y="697853"/>
            <a:ext cx="8105100" cy="204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11"/>
              </a:lnSpc>
            </a:pPr>
            <a:r>
              <a:rPr lang="en-US" sz="70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Potrebe njegovatelja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648585" y="3032996"/>
            <a:ext cx="6284288" cy="332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0"/>
              </a:lnSpc>
              <a:spcBef>
                <a:spcPct val="0"/>
              </a:spcBef>
            </a:pPr>
            <a:r>
              <a:rPr lang="en-US" sz="1900" i="1">
                <a:solidFill>
                  <a:srgbClr val="263DC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„U ovom dijelu smo se vodili C.A.R.E. modelom koji strukturirano objašnjava potrebe njegovatelja. Istraživanja pokazuju da čak 97% njih ima barem jednu neispunjenu potrebu, najčešće povezanu s informacijama i emocionalnom podrškom. Emocionalna, informacijska, praktična i socijalna dimenzija čine osnovu razumijevanja što je njegovateljima potrebno da bi mogli dugoročno brinuti o osobi s demencijom, ali i očuvati vlastito zdravlje.“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97828" y="8247435"/>
            <a:ext cx="2827646" cy="78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Emocionalna</a:t>
            </a:r>
            <a:r>
              <a:rPr lang="en-US" sz="2284" b="1" dirty="0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podrška</a:t>
            </a:r>
            <a:endParaRPr lang="en-US" sz="2284" b="1" dirty="0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070758" y="5464140"/>
            <a:ext cx="3061395" cy="3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Socijalna</a:t>
            </a:r>
            <a:r>
              <a:rPr lang="en-US" sz="2284" b="1" dirty="0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povezanost</a:t>
            </a:r>
            <a:r>
              <a:rPr lang="en-US" sz="2284" b="1" dirty="0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26639" y="9365662"/>
            <a:ext cx="3257111" cy="65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razumijevanje, validacija osjećaja, psihološka pomoć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83571" y="505489"/>
            <a:ext cx="176244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Informacije</a:t>
            </a:r>
            <a:endParaRPr lang="en-US" sz="2284" b="1" dirty="0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082306" y="965448"/>
            <a:ext cx="3257111" cy="99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  <a:spcBef>
                <a:spcPct val="0"/>
              </a:spcBef>
            </a:pP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demenciji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pravima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uslugama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strategijama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suočavanja</a:t>
            </a:r>
            <a:endParaRPr lang="en-US" sz="1884" dirty="0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781699" y="2214376"/>
            <a:ext cx="260379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Praktična</a:t>
            </a:r>
            <a:r>
              <a:rPr lang="en-US" sz="2284" b="1" dirty="0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84" b="1" dirty="0" err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pomoć</a:t>
            </a:r>
            <a:endParaRPr lang="en-US" sz="2284" b="1" dirty="0">
              <a:solidFill>
                <a:srgbClr val="263DC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661409" y="2684654"/>
            <a:ext cx="3257111" cy="99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odmor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zamjena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skrbi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financijska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tehnička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podrška</a:t>
            </a:r>
            <a:endParaRPr lang="en-US" sz="1884" dirty="0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781699" y="5988839"/>
            <a:ext cx="3257111" cy="65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prevencija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izolacije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uključivanje</a:t>
            </a:r>
            <a:r>
              <a:rPr lang="en-US" sz="1884" dirty="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u </a:t>
            </a:r>
            <a:r>
              <a:rPr lang="en-US" sz="1884" dirty="0" err="1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zajednicu</a:t>
            </a:r>
            <a:endParaRPr lang="en-US" sz="1884" dirty="0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8918387" y="8109172"/>
            <a:ext cx="5133557" cy="1913463"/>
            <a:chOff x="0" y="0"/>
            <a:chExt cx="1352048" cy="5039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52048" cy="503957"/>
            </a:xfrm>
            <a:custGeom>
              <a:avLst/>
              <a:gdLst/>
              <a:ahLst/>
              <a:cxnLst/>
              <a:rect l="l" t="t" r="r" b="b"/>
              <a:pathLst>
                <a:path w="1352048" h="503957">
                  <a:moveTo>
                    <a:pt x="76913" y="0"/>
                  </a:moveTo>
                  <a:lnTo>
                    <a:pt x="1275135" y="0"/>
                  </a:lnTo>
                  <a:cubicBezTo>
                    <a:pt x="1295533" y="0"/>
                    <a:pt x="1315097" y="8103"/>
                    <a:pt x="1329521" y="22527"/>
                  </a:cubicBezTo>
                  <a:cubicBezTo>
                    <a:pt x="1343945" y="36951"/>
                    <a:pt x="1352048" y="56515"/>
                    <a:pt x="1352048" y="76913"/>
                  </a:cubicBezTo>
                  <a:lnTo>
                    <a:pt x="1352048" y="427044"/>
                  </a:lnTo>
                  <a:cubicBezTo>
                    <a:pt x="1352048" y="447443"/>
                    <a:pt x="1343945" y="467006"/>
                    <a:pt x="1329521" y="481430"/>
                  </a:cubicBezTo>
                  <a:cubicBezTo>
                    <a:pt x="1315097" y="495854"/>
                    <a:pt x="1295533" y="503957"/>
                    <a:pt x="1275135" y="503957"/>
                  </a:cubicBezTo>
                  <a:lnTo>
                    <a:pt x="76913" y="503957"/>
                  </a:lnTo>
                  <a:cubicBezTo>
                    <a:pt x="56515" y="503957"/>
                    <a:pt x="36951" y="495854"/>
                    <a:pt x="22527" y="481430"/>
                  </a:cubicBezTo>
                  <a:cubicBezTo>
                    <a:pt x="8103" y="467006"/>
                    <a:pt x="0" y="447443"/>
                    <a:pt x="0" y="427044"/>
                  </a:cubicBezTo>
                  <a:lnTo>
                    <a:pt x="0" y="76913"/>
                  </a:lnTo>
                  <a:cubicBezTo>
                    <a:pt x="0" y="56515"/>
                    <a:pt x="8103" y="36951"/>
                    <a:pt x="22527" y="22527"/>
                  </a:cubicBezTo>
                  <a:cubicBezTo>
                    <a:pt x="36951" y="8103"/>
                    <a:pt x="56515" y="0"/>
                    <a:pt x="769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352048" cy="54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144000" y="8258604"/>
            <a:ext cx="4606522" cy="165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sz="1884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97% </a:t>
            </a:r>
            <a:r>
              <a:rPr lang="en-US" sz="18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njegovatelja ima barem jednu neispunjenu potrebu (Black i sur., 2013)</a:t>
            </a:r>
          </a:p>
          <a:p>
            <a:pPr marL="406955" lvl="1" indent="-203477" algn="ctr">
              <a:lnSpc>
                <a:spcPts val="2638"/>
              </a:lnSpc>
              <a:spcBef>
                <a:spcPct val="0"/>
              </a:spcBef>
              <a:buFont typeface="Arial"/>
              <a:buChar char="•"/>
            </a:pPr>
            <a:r>
              <a:rPr lang="en-US" sz="1884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Najčešće neispunjene: informacije i emocionalna podrška</a:t>
            </a:r>
          </a:p>
          <a:p>
            <a:pPr algn="ctr">
              <a:lnSpc>
                <a:spcPts val="2638"/>
              </a:lnSpc>
              <a:spcBef>
                <a:spcPct val="0"/>
              </a:spcBef>
            </a:pPr>
            <a:endParaRPr lang="en-US" sz="1884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89520" y="2685620"/>
            <a:ext cx="4701833" cy="4701833"/>
          </a:xfrm>
          <a:custGeom>
            <a:avLst/>
            <a:gdLst/>
            <a:ahLst/>
            <a:cxnLst/>
            <a:rect l="l" t="t" r="r" b="b"/>
            <a:pathLst>
              <a:path w="4701833" h="4701833">
                <a:moveTo>
                  <a:pt x="0" y="0"/>
                </a:moveTo>
                <a:lnTo>
                  <a:pt x="4701832" y="0"/>
                </a:lnTo>
                <a:lnTo>
                  <a:pt x="4701832" y="4701832"/>
                </a:lnTo>
                <a:lnTo>
                  <a:pt x="0" y="4701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74779" y="5975649"/>
            <a:ext cx="4913221" cy="4311351"/>
          </a:xfrm>
          <a:custGeom>
            <a:avLst/>
            <a:gdLst/>
            <a:ahLst/>
            <a:cxnLst/>
            <a:rect l="l" t="t" r="r" b="b"/>
            <a:pathLst>
              <a:path w="4913221" h="4311351">
                <a:moveTo>
                  <a:pt x="0" y="0"/>
                </a:moveTo>
                <a:lnTo>
                  <a:pt x="4913221" y="0"/>
                </a:lnTo>
                <a:lnTo>
                  <a:pt x="4913221" y="4311351"/>
                </a:lnTo>
                <a:lnTo>
                  <a:pt x="0" y="43113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8105100" cy="236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10"/>
              </a:lnSpc>
            </a:pPr>
            <a:r>
              <a:rPr lang="en-US" sz="8175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Kako izgleda proces stresa?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729368"/>
            <a:ext cx="9011274" cy="55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4"/>
              </a:lnSpc>
            </a:pPr>
            <a:r>
              <a:rPr lang="en-US" sz="3024" b="1">
                <a:solidFill>
                  <a:srgbClr val="263DC7"/>
                </a:solidFill>
                <a:latin typeface="Poppins Bold"/>
                <a:ea typeface="Poppins Bold"/>
                <a:cs typeface="Poppins Bold"/>
                <a:sym typeface="Poppins Bold"/>
              </a:rPr>
              <a:t>Stress Process Model, Pearlin et al., 1981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196332"/>
            <a:ext cx="9366169" cy="258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Primarni stresori</a:t>
            </a:r>
            <a:r>
              <a:rPr lang="en-US" sz="21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→ simptomi demencije, kognitivni i funkcionalni gubitak, ponašajni problemi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Sekundarni stresori</a:t>
            </a:r>
            <a:r>
              <a:rPr lang="en-US" sz="21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→ financijski pritisci, obiteljski konflikti, gubitak identiteta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Medijatori</a:t>
            </a:r>
            <a:r>
              <a:rPr lang="en-US" sz="21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 → socijalna podrška, strategije suočavanja, otpornost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>
                <a:solidFill>
                  <a:srgbClr val="263DC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Ishodi </a:t>
            </a:r>
            <a:r>
              <a:rPr lang="en-US" sz="2100">
                <a:solidFill>
                  <a:srgbClr val="263DC7"/>
                </a:solidFill>
                <a:latin typeface="Canva Sans"/>
                <a:ea typeface="Canva Sans"/>
                <a:cs typeface="Canva Sans"/>
                <a:sym typeface="Canva Sans"/>
              </a:rPr>
              <a:t>→ depresija, anksioznost, burnout, narušeno zdravlje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263DC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476695"/>
            <a:ext cx="7036623" cy="219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4"/>
              </a:lnSpc>
              <a:spcBef>
                <a:spcPct val="0"/>
              </a:spcBef>
            </a:pPr>
            <a:r>
              <a:rPr lang="en-US" sz="1567" i="1">
                <a:solidFill>
                  <a:srgbClr val="263DC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Pearlin i suradnici razvili su stres-proces model kako bi objasnili kroz što prolaze njegovatelji. Model razlikuje primarne stresore, koji proizlaze iz same bolesti – poput gubitka kognicije i ponašajnih simptoma, i sekundarne stresore, koji pogađaju druge aspekte života – financije, obitelj, identitet. Medijatori poput socijalne podrške i strategija suočavanja mogu ublažiti ove učinke. Ako zaštitnih faktora nema, posljedice su depresija, anksioznost, burnout i narušeno zdravlje. Ovo nam daje jasan okvir gdje i kako intervenirati.</a:t>
            </a:r>
          </a:p>
        </p:txBody>
      </p:sp>
      <p:sp>
        <p:nvSpPr>
          <p:cNvPr id="8" name="Freeform 8"/>
          <p:cNvSpPr/>
          <p:nvPr/>
        </p:nvSpPr>
        <p:spPr>
          <a:xfrm>
            <a:off x="16017488" y="9258300"/>
            <a:ext cx="2045896" cy="818358"/>
          </a:xfrm>
          <a:custGeom>
            <a:avLst/>
            <a:gdLst/>
            <a:ahLst/>
            <a:cxnLst/>
            <a:rect l="l" t="t" r="r" b="b"/>
            <a:pathLst>
              <a:path w="2045896" h="818358">
                <a:moveTo>
                  <a:pt x="0" y="0"/>
                </a:moveTo>
                <a:lnTo>
                  <a:pt x="2045896" y="0"/>
                </a:lnTo>
                <a:lnTo>
                  <a:pt x="2045896" y="818358"/>
                </a:lnTo>
                <a:lnTo>
                  <a:pt x="0" y="81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4044</Words>
  <Application>Microsoft Office PowerPoint</Application>
  <PresentationFormat>Custom</PresentationFormat>
  <Paragraphs>406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Garet Bold</vt:lpstr>
      <vt:lpstr>Arial</vt:lpstr>
      <vt:lpstr>Montserrat Bold</vt:lpstr>
      <vt:lpstr>Calibri</vt:lpstr>
      <vt:lpstr>Poppins Bold</vt:lpstr>
      <vt:lpstr>Canva Sans</vt:lpstr>
      <vt:lpstr>Montserrat</vt:lpstr>
      <vt:lpstr>Canva Sans Italics</vt:lpstr>
      <vt:lpstr>Inter Bold</vt:lpstr>
      <vt:lpstr>Nunito Bold</vt:lpstr>
      <vt:lpstr>Canva Sans Medium</vt:lpstr>
      <vt:lpstr>Canva Sans Bold</vt:lpstr>
      <vt:lpstr>Poppins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Neformlani njegovatelji prezentacija</dc:title>
  <dc:creator>Ana Kraljević</dc:creator>
  <cp:lastModifiedBy>Marija Kušan Jukić</cp:lastModifiedBy>
  <cp:revision>8</cp:revision>
  <dcterms:created xsi:type="dcterms:W3CDTF">2006-08-16T00:00:00Z</dcterms:created>
  <dcterms:modified xsi:type="dcterms:W3CDTF">2025-09-25T18:21:31Z</dcterms:modified>
  <dc:identifier>DAGyF7kznL8</dc:identifier>
</cp:coreProperties>
</file>