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  <p:sldMasterId id="2147483836" r:id="rId2"/>
  </p:sldMasterIdLst>
  <p:notesMasterIdLst>
    <p:notesMasterId r:id="rId21"/>
  </p:notesMasterIdLst>
  <p:sldIdLst>
    <p:sldId id="256" r:id="rId3"/>
    <p:sldId id="260" r:id="rId4"/>
    <p:sldId id="261" r:id="rId5"/>
    <p:sldId id="273" r:id="rId6"/>
    <p:sldId id="262" r:id="rId7"/>
    <p:sldId id="274" r:id="rId8"/>
    <p:sldId id="275" r:id="rId9"/>
    <p:sldId id="276" r:id="rId10"/>
    <p:sldId id="281" r:id="rId11"/>
    <p:sldId id="282" r:id="rId12"/>
    <p:sldId id="283" r:id="rId13"/>
    <p:sldId id="277" r:id="rId14"/>
    <p:sldId id="278" r:id="rId15"/>
    <p:sldId id="285" r:id="rId16"/>
    <p:sldId id="279" r:id="rId17"/>
    <p:sldId id="284" r:id="rId18"/>
    <p:sldId id="280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5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59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710AD-0FF3-4EEE-B975-4097233AD395}" type="doc">
      <dgm:prSet loTypeId="urn:microsoft.com/office/officeart/2005/8/layout/cycle4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DB950A5-97A6-4B6C-BF98-5C57F6926DFF}">
      <dgm:prSet/>
      <dgm:spPr/>
      <dgm:t>
        <a:bodyPr/>
        <a:lstStyle/>
        <a:p>
          <a:r>
            <a:rPr lang="hr-HR" b="1" dirty="0"/>
            <a:t>- Lokacija: Strmac, Hrvatska</a:t>
          </a:r>
          <a:endParaRPr lang="hr-HR" dirty="0"/>
        </a:p>
      </dgm:t>
    </dgm:pt>
    <dgm:pt modelId="{D495EAF0-5856-459A-AF5B-95DE3B2555D3}" type="parTrans" cxnId="{9EB6CCFB-144F-4F57-8B7B-11FBE666D7C1}">
      <dgm:prSet/>
      <dgm:spPr/>
      <dgm:t>
        <a:bodyPr/>
        <a:lstStyle/>
        <a:p>
          <a:endParaRPr lang="hr-HR"/>
        </a:p>
      </dgm:t>
    </dgm:pt>
    <dgm:pt modelId="{41F9C6D0-120E-4316-8361-88C55AD47EAE}" type="sibTrans" cxnId="{9EB6CCFB-144F-4F57-8B7B-11FBE666D7C1}">
      <dgm:prSet/>
      <dgm:spPr/>
      <dgm:t>
        <a:bodyPr/>
        <a:lstStyle/>
        <a:p>
          <a:endParaRPr lang="hr-HR"/>
        </a:p>
      </dgm:t>
    </dgm:pt>
    <dgm:pt modelId="{93B2889A-E3BF-4A24-ABA9-3BE52AE2E9AD}">
      <dgm:prSet/>
      <dgm:spPr/>
      <dgm:t>
        <a:bodyPr/>
        <a:lstStyle/>
        <a:p>
          <a:r>
            <a:rPr lang="hr-HR" b="1" dirty="0"/>
            <a:t>- Fokus:  psihijatrija, palijativa</a:t>
          </a:r>
          <a:endParaRPr lang="hr-HR" dirty="0"/>
        </a:p>
      </dgm:t>
    </dgm:pt>
    <dgm:pt modelId="{777A8057-D6CF-4A5E-9094-71638DAC87EB}" type="parTrans" cxnId="{641047E5-F9E9-4DA0-A5F1-B2035D1B2A05}">
      <dgm:prSet/>
      <dgm:spPr/>
      <dgm:t>
        <a:bodyPr/>
        <a:lstStyle/>
        <a:p>
          <a:endParaRPr lang="hr-HR"/>
        </a:p>
      </dgm:t>
    </dgm:pt>
    <dgm:pt modelId="{0FDF54B8-F651-4A32-81E6-E97BDE7FB183}" type="sibTrans" cxnId="{641047E5-F9E9-4DA0-A5F1-B2035D1B2A05}">
      <dgm:prSet/>
      <dgm:spPr/>
      <dgm:t>
        <a:bodyPr/>
        <a:lstStyle/>
        <a:p>
          <a:endParaRPr lang="hr-HR"/>
        </a:p>
      </dgm:t>
    </dgm:pt>
    <dgm:pt modelId="{970A7CCF-8F72-4883-9C2E-A24B08A500D7}">
      <dgm:prSet/>
      <dgm:spPr/>
      <dgm:t>
        <a:bodyPr/>
        <a:lstStyle/>
        <a:p>
          <a:r>
            <a:rPr lang="hr-HR" b="1" dirty="0"/>
            <a:t>- Holistički pristup + duhovna skrb</a:t>
          </a:r>
          <a:endParaRPr lang="hr-HR" dirty="0"/>
        </a:p>
      </dgm:t>
    </dgm:pt>
    <dgm:pt modelId="{55D9085B-356C-4678-A404-7291526681FC}" type="parTrans" cxnId="{0A34C3B6-04F2-4045-A1D3-71B2E9D08AD5}">
      <dgm:prSet/>
      <dgm:spPr/>
      <dgm:t>
        <a:bodyPr/>
        <a:lstStyle/>
        <a:p>
          <a:endParaRPr lang="hr-HR"/>
        </a:p>
      </dgm:t>
    </dgm:pt>
    <dgm:pt modelId="{67B171EA-7596-419B-AD4F-7CC191972DEF}" type="sibTrans" cxnId="{0A34C3B6-04F2-4045-A1D3-71B2E9D08AD5}">
      <dgm:prSet/>
      <dgm:spPr/>
      <dgm:t>
        <a:bodyPr/>
        <a:lstStyle/>
        <a:p>
          <a:endParaRPr lang="hr-HR"/>
        </a:p>
      </dgm:t>
    </dgm:pt>
    <dgm:pt modelId="{D51E8CFF-5ADD-430B-BED4-E4B8FF3EE750}">
      <dgm:prSet/>
      <dgm:spPr/>
      <dgm:t>
        <a:bodyPr/>
        <a:lstStyle/>
        <a:p>
          <a:r>
            <a:rPr lang="hr-HR" b="1" dirty="0"/>
            <a:t>- Dio reda Milosrdne braće sv. Ivana od Boga</a:t>
          </a:r>
          <a:endParaRPr lang="hr-HR" dirty="0"/>
        </a:p>
      </dgm:t>
    </dgm:pt>
    <dgm:pt modelId="{4A356887-EAD3-45E0-B17C-50A4D58FDAFD}" type="parTrans" cxnId="{09B21C68-AB04-49E3-8C03-16B3C8F757E6}">
      <dgm:prSet/>
      <dgm:spPr/>
      <dgm:t>
        <a:bodyPr/>
        <a:lstStyle/>
        <a:p>
          <a:endParaRPr lang="hr-HR"/>
        </a:p>
      </dgm:t>
    </dgm:pt>
    <dgm:pt modelId="{8A77193B-140C-4093-A44F-137A2FD3555C}" type="sibTrans" cxnId="{09B21C68-AB04-49E3-8C03-16B3C8F757E6}">
      <dgm:prSet/>
      <dgm:spPr/>
      <dgm:t>
        <a:bodyPr/>
        <a:lstStyle/>
        <a:p>
          <a:endParaRPr lang="hr-HR"/>
        </a:p>
      </dgm:t>
    </dgm:pt>
    <dgm:pt modelId="{2937DF63-FA30-4941-A405-904AE3C16F2F}" type="pres">
      <dgm:prSet presAssocID="{903710AD-0FF3-4EEE-B975-4097233AD39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4A739DA-2A47-4245-B71A-4EB0B95B773E}" type="pres">
      <dgm:prSet presAssocID="{903710AD-0FF3-4EEE-B975-4097233AD395}" presName="children" presStyleCnt="0"/>
      <dgm:spPr/>
    </dgm:pt>
    <dgm:pt modelId="{96E531AE-B3E1-4825-8B48-6FE99E75B33B}" type="pres">
      <dgm:prSet presAssocID="{903710AD-0FF3-4EEE-B975-4097233AD395}" presName="childPlaceholder" presStyleCnt="0"/>
      <dgm:spPr/>
    </dgm:pt>
    <dgm:pt modelId="{5D4A2175-1DF5-4EF2-BB40-C8A743C7BD84}" type="pres">
      <dgm:prSet presAssocID="{903710AD-0FF3-4EEE-B975-4097233AD395}" presName="circle" presStyleCnt="0"/>
      <dgm:spPr/>
    </dgm:pt>
    <dgm:pt modelId="{362A0848-D7EE-4699-B9A7-D342CB6A9984}" type="pres">
      <dgm:prSet presAssocID="{903710AD-0FF3-4EEE-B975-4097233AD39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6C6A2CE-F562-4D86-9E4E-53B395875AA2}" type="pres">
      <dgm:prSet presAssocID="{903710AD-0FF3-4EEE-B975-4097233AD39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7720C1D-073C-4AD9-9DB3-174715CB5711}" type="pres">
      <dgm:prSet presAssocID="{903710AD-0FF3-4EEE-B975-4097233AD39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DF3F3D5-0EBE-4EE6-9CB6-ED017CA29029}" type="pres">
      <dgm:prSet presAssocID="{903710AD-0FF3-4EEE-B975-4097233AD39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C6FCF9B-7415-4AC7-B789-5B7B1D9EBE32}" type="pres">
      <dgm:prSet presAssocID="{903710AD-0FF3-4EEE-B975-4097233AD395}" presName="quadrantPlaceholder" presStyleCnt="0"/>
      <dgm:spPr/>
    </dgm:pt>
    <dgm:pt modelId="{748F6F9F-4579-401B-8D02-353F42B751CD}" type="pres">
      <dgm:prSet presAssocID="{903710AD-0FF3-4EEE-B975-4097233AD395}" presName="center1" presStyleLbl="fgShp" presStyleIdx="0" presStyleCnt="2"/>
      <dgm:spPr/>
    </dgm:pt>
    <dgm:pt modelId="{566F9D14-011F-4447-A909-40D650147970}" type="pres">
      <dgm:prSet presAssocID="{903710AD-0FF3-4EEE-B975-4097233AD395}" presName="center2" presStyleLbl="fgShp" presStyleIdx="1" presStyleCnt="2"/>
      <dgm:spPr/>
    </dgm:pt>
  </dgm:ptLst>
  <dgm:cxnLst>
    <dgm:cxn modelId="{09B21C68-AB04-49E3-8C03-16B3C8F757E6}" srcId="{903710AD-0FF3-4EEE-B975-4097233AD395}" destId="{D51E8CFF-5ADD-430B-BED4-E4B8FF3EE750}" srcOrd="3" destOrd="0" parTransId="{4A356887-EAD3-45E0-B17C-50A4D58FDAFD}" sibTransId="{8A77193B-140C-4093-A44F-137A2FD3555C}"/>
    <dgm:cxn modelId="{C8430C44-D10D-40C8-9B3C-A6B9D34D8E9C}" type="presOf" srcId="{BDB950A5-97A6-4B6C-BF98-5C57F6926DFF}" destId="{362A0848-D7EE-4699-B9A7-D342CB6A9984}" srcOrd="0" destOrd="0" presId="urn:microsoft.com/office/officeart/2005/8/layout/cycle4"/>
    <dgm:cxn modelId="{0A34C3B6-04F2-4045-A1D3-71B2E9D08AD5}" srcId="{903710AD-0FF3-4EEE-B975-4097233AD395}" destId="{970A7CCF-8F72-4883-9C2E-A24B08A500D7}" srcOrd="2" destOrd="0" parTransId="{55D9085B-356C-4678-A404-7291526681FC}" sibTransId="{67B171EA-7596-419B-AD4F-7CC191972DEF}"/>
    <dgm:cxn modelId="{B7086006-4106-4310-9866-07120D3240D3}" type="presOf" srcId="{970A7CCF-8F72-4883-9C2E-A24B08A500D7}" destId="{17720C1D-073C-4AD9-9DB3-174715CB5711}" srcOrd="0" destOrd="0" presId="urn:microsoft.com/office/officeart/2005/8/layout/cycle4"/>
    <dgm:cxn modelId="{2A23EA02-D0ED-4FD5-A601-0F9EE68D33CA}" type="presOf" srcId="{D51E8CFF-5ADD-430B-BED4-E4B8FF3EE750}" destId="{7DF3F3D5-0EBE-4EE6-9CB6-ED017CA29029}" srcOrd="0" destOrd="0" presId="urn:microsoft.com/office/officeart/2005/8/layout/cycle4"/>
    <dgm:cxn modelId="{3B8B9C59-F0AC-448A-9D86-35A2281CB452}" type="presOf" srcId="{93B2889A-E3BF-4A24-ABA9-3BE52AE2E9AD}" destId="{B6C6A2CE-F562-4D86-9E4E-53B395875AA2}" srcOrd="0" destOrd="0" presId="urn:microsoft.com/office/officeart/2005/8/layout/cycle4"/>
    <dgm:cxn modelId="{9EB6CCFB-144F-4F57-8B7B-11FBE666D7C1}" srcId="{903710AD-0FF3-4EEE-B975-4097233AD395}" destId="{BDB950A5-97A6-4B6C-BF98-5C57F6926DFF}" srcOrd="0" destOrd="0" parTransId="{D495EAF0-5856-459A-AF5B-95DE3B2555D3}" sibTransId="{41F9C6D0-120E-4316-8361-88C55AD47EAE}"/>
    <dgm:cxn modelId="{641047E5-F9E9-4DA0-A5F1-B2035D1B2A05}" srcId="{903710AD-0FF3-4EEE-B975-4097233AD395}" destId="{93B2889A-E3BF-4A24-ABA9-3BE52AE2E9AD}" srcOrd="1" destOrd="0" parTransId="{777A8057-D6CF-4A5E-9094-71638DAC87EB}" sibTransId="{0FDF54B8-F651-4A32-81E6-E97BDE7FB183}"/>
    <dgm:cxn modelId="{8CA78F03-6999-4169-93D6-54E00F0C821A}" type="presOf" srcId="{903710AD-0FF3-4EEE-B975-4097233AD395}" destId="{2937DF63-FA30-4941-A405-904AE3C16F2F}" srcOrd="0" destOrd="0" presId="urn:microsoft.com/office/officeart/2005/8/layout/cycle4"/>
    <dgm:cxn modelId="{8BA3D337-1850-4556-A1F0-DEE8827DD6F3}" type="presParOf" srcId="{2937DF63-FA30-4941-A405-904AE3C16F2F}" destId="{94A739DA-2A47-4245-B71A-4EB0B95B773E}" srcOrd="0" destOrd="0" presId="urn:microsoft.com/office/officeart/2005/8/layout/cycle4"/>
    <dgm:cxn modelId="{22EFFBBB-E925-4B26-BB56-4BBF947D5012}" type="presParOf" srcId="{94A739DA-2A47-4245-B71A-4EB0B95B773E}" destId="{96E531AE-B3E1-4825-8B48-6FE99E75B33B}" srcOrd="0" destOrd="0" presId="urn:microsoft.com/office/officeart/2005/8/layout/cycle4"/>
    <dgm:cxn modelId="{7C9678E6-2E3C-419D-AE9B-2C397E2A4C43}" type="presParOf" srcId="{2937DF63-FA30-4941-A405-904AE3C16F2F}" destId="{5D4A2175-1DF5-4EF2-BB40-C8A743C7BD84}" srcOrd="1" destOrd="0" presId="urn:microsoft.com/office/officeart/2005/8/layout/cycle4"/>
    <dgm:cxn modelId="{91C4CBBA-C713-486A-8167-5D9657D38B1C}" type="presParOf" srcId="{5D4A2175-1DF5-4EF2-BB40-C8A743C7BD84}" destId="{362A0848-D7EE-4699-B9A7-D342CB6A9984}" srcOrd="0" destOrd="0" presId="urn:microsoft.com/office/officeart/2005/8/layout/cycle4"/>
    <dgm:cxn modelId="{25E475EC-039F-48A5-8D93-328D3DA248D1}" type="presParOf" srcId="{5D4A2175-1DF5-4EF2-BB40-C8A743C7BD84}" destId="{B6C6A2CE-F562-4D86-9E4E-53B395875AA2}" srcOrd="1" destOrd="0" presId="urn:microsoft.com/office/officeart/2005/8/layout/cycle4"/>
    <dgm:cxn modelId="{9318DC27-C14F-4A0E-954A-775FCE9913D7}" type="presParOf" srcId="{5D4A2175-1DF5-4EF2-BB40-C8A743C7BD84}" destId="{17720C1D-073C-4AD9-9DB3-174715CB5711}" srcOrd="2" destOrd="0" presId="urn:microsoft.com/office/officeart/2005/8/layout/cycle4"/>
    <dgm:cxn modelId="{292C4592-D7A1-4804-9077-CDB853372E7D}" type="presParOf" srcId="{5D4A2175-1DF5-4EF2-BB40-C8A743C7BD84}" destId="{7DF3F3D5-0EBE-4EE6-9CB6-ED017CA29029}" srcOrd="3" destOrd="0" presId="urn:microsoft.com/office/officeart/2005/8/layout/cycle4"/>
    <dgm:cxn modelId="{92458F98-E0FE-47B0-9351-7671B3870BE4}" type="presParOf" srcId="{5D4A2175-1DF5-4EF2-BB40-C8A743C7BD84}" destId="{1C6FCF9B-7415-4AC7-B789-5B7B1D9EBE32}" srcOrd="4" destOrd="0" presId="urn:microsoft.com/office/officeart/2005/8/layout/cycle4"/>
    <dgm:cxn modelId="{DDFD98B6-3E48-4F93-BADF-34E633D410D8}" type="presParOf" srcId="{2937DF63-FA30-4941-A405-904AE3C16F2F}" destId="{748F6F9F-4579-401B-8D02-353F42B751CD}" srcOrd="2" destOrd="0" presId="urn:microsoft.com/office/officeart/2005/8/layout/cycle4"/>
    <dgm:cxn modelId="{903584DD-E242-4086-96D9-1972455F8074}" type="presParOf" srcId="{2937DF63-FA30-4941-A405-904AE3C16F2F}" destId="{566F9D14-011F-4447-A909-40D65014797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2330B9-A037-4EBC-AFF0-4CDF982C198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E0FC9B1-36D5-40A6-8FC4-6842D6885F3B}">
      <dgm:prSet/>
      <dgm:spPr/>
      <dgm:t>
        <a:bodyPr/>
        <a:lstStyle/>
        <a:p>
          <a:r>
            <a:rPr lang="hr-HR" i="1" baseline="0"/>
            <a:t>„ Činite dobro braćo sebi, čineći dobro drugima „ </a:t>
          </a:r>
          <a:endParaRPr lang="hr-HR"/>
        </a:p>
      </dgm:t>
    </dgm:pt>
    <dgm:pt modelId="{05A59F31-1771-416F-AF2E-283DE013AE3D}" type="parTrans" cxnId="{33C997A8-0C41-40C8-83B4-E1A8C32FF845}">
      <dgm:prSet/>
      <dgm:spPr/>
      <dgm:t>
        <a:bodyPr/>
        <a:lstStyle/>
        <a:p>
          <a:endParaRPr lang="hr-HR"/>
        </a:p>
      </dgm:t>
    </dgm:pt>
    <dgm:pt modelId="{70856535-5114-4F8C-AB7B-7E5977AFB4F7}" type="sibTrans" cxnId="{33C997A8-0C41-40C8-83B4-E1A8C32FF845}">
      <dgm:prSet/>
      <dgm:spPr/>
      <dgm:t>
        <a:bodyPr/>
        <a:lstStyle/>
        <a:p>
          <a:endParaRPr lang="hr-HR"/>
        </a:p>
      </dgm:t>
    </dgm:pt>
    <dgm:pt modelId="{ECFC1C89-CEE8-4F34-AB3F-6AA43EC32DDF}" type="pres">
      <dgm:prSet presAssocID="{5B2330B9-A037-4EBC-AFF0-4CDF982C198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601E6F0-187E-4390-B97F-A9501120B4F9}" type="pres">
      <dgm:prSet presAssocID="{5E0FC9B1-36D5-40A6-8FC4-6842D6885F3B}" presName="composite" presStyleCnt="0"/>
      <dgm:spPr/>
    </dgm:pt>
    <dgm:pt modelId="{C47C03C2-F83D-4800-A798-4F8DAF25E819}" type="pres">
      <dgm:prSet presAssocID="{5E0FC9B1-36D5-40A6-8FC4-6842D6885F3B}" presName="imgShp" presStyleLbl="fgImgPlace1" presStyleIdx="0" presStyleCnt="1" custScaleX="1043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E6931A7-5BFB-4C0A-98E1-7653015A7F30}" type="pres">
      <dgm:prSet presAssocID="{5E0FC9B1-36D5-40A6-8FC4-6842D6885F3B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3C997A8-0C41-40C8-83B4-E1A8C32FF845}" srcId="{5B2330B9-A037-4EBC-AFF0-4CDF982C1988}" destId="{5E0FC9B1-36D5-40A6-8FC4-6842D6885F3B}" srcOrd="0" destOrd="0" parTransId="{05A59F31-1771-416F-AF2E-283DE013AE3D}" sibTransId="{70856535-5114-4F8C-AB7B-7E5977AFB4F7}"/>
    <dgm:cxn modelId="{7789FE69-380B-4023-BC9F-64E7D74469A7}" type="presOf" srcId="{5E0FC9B1-36D5-40A6-8FC4-6842D6885F3B}" destId="{AE6931A7-5BFB-4C0A-98E1-7653015A7F30}" srcOrd="0" destOrd="0" presId="urn:microsoft.com/office/officeart/2005/8/layout/vList3"/>
    <dgm:cxn modelId="{EAF52ACD-BDD3-4740-89E3-C49AE4D11875}" type="presOf" srcId="{5B2330B9-A037-4EBC-AFF0-4CDF982C1988}" destId="{ECFC1C89-CEE8-4F34-AB3F-6AA43EC32DDF}" srcOrd="0" destOrd="0" presId="urn:microsoft.com/office/officeart/2005/8/layout/vList3"/>
    <dgm:cxn modelId="{47E193C2-BC19-44E4-9F5A-30AF56C34951}" type="presParOf" srcId="{ECFC1C89-CEE8-4F34-AB3F-6AA43EC32DDF}" destId="{3601E6F0-187E-4390-B97F-A9501120B4F9}" srcOrd="0" destOrd="0" presId="urn:microsoft.com/office/officeart/2005/8/layout/vList3"/>
    <dgm:cxn modelId="{966B86D4-3829-4312-B481-8C97FCFD5C6A}" type="presParOf" srcId="{3601E6F0-187E-4390-B97F-A9501120B4F9}" destId="{C47C03C2-F83D-4800-A798-4F8DAF25E819}" srcOrd="0" destOrd="0" presId="urn:microsoft.com/office/officeart/2005/8/layout/vList3"/>
    <dgm:cxn modelId="{F5BF7EB0-FCF7-4569-9D06-1E1531825A70}" type="presParOf" srcId="{3601E6F0-187E-4390-B97F-A9501120B4F9}" destId="{AE6931A7-5BFB-4C0A-98E1-7653015A7F3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AE5DEA-B882-460A-88A8-E9815F831F0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6085BE-6D2B-4437-AB58-C84E38DDD956}">
      <dgm:prSet/>
      <dgm:spPr/>
      <dgm:t>
        <a:bodyPr/>
        <a:lstStyle/>
        <a:p>
          <a:r>
            <a:rPr lang="hr-HR"/>
            <a:t>- Individualizirani planovi njege</a:t>
          </a:r>
        </a:p>
      </dgm:t>
    </dgm:pt>
    <dgm:pt modelId="{698D23A9-80DC-4679-8471-55DB2CDE09D8}" type="parTrans" cxnId="{2D296ED4-D92C-41C8-B2A9-92E4C115A5DC}">
      <dgm:prSet/>
      <dgm:spPr/>
      <dgm:t>
        <a:bodyPr/>
        <a:lstStyle/>
        <a:p>
          <a:endParaRPr lang="hr-HR"/>
        </a:p>
      </dgm:t>
    </dgm:pt>
    <dgm:pt modelId="{80127A6C-B131-4626-A7A9-C7736801DBB3}" type="sibTrans" cxnId="{2D296ED4-D92C-41C8-B2A9-92E4C115A5DC}">
      <dgm:prSet/>
      <dgm:spPr/>
      <dgm:t>
        <a:bodyPr/>
        <a:lstStyle/>
        <a:p>
          <a:endParaRPr lang="hr-HR"/>
        </a:p>
      </dgm:t>
    </dgm:pt>
    <dgm:pt modelId="{A9849824-A65F-46CC-9912-80C28FE52980}">
      <dgm:prSet/>
      <dgm:spPr/>
      <dgm:t>
        <a:bodyPr/>
        <a:lstStyle/>
        <a:p>
          <a:r>
            <a:rPr lang="hr-HR"/>
            <a:t>- Edukacija i savjetovanje obitelji</a:t>
          </a:r>
        </a:p>
      </dgm:t>
    </dgm:pt>
    <dgm:pt modelId="{BD72B817-B5FA-4F99-8679-4C4B05E859A9}" type="parTrans" cxnId="{E13450FB-8ACB-43A4-BC85-1DF113EE2CFF}">
      <dgm:prSet/>
      <dgm:spPr/>
      <dgm:t>
        <a:bodyPr/>
        <a:lstStyle/>
        <a:p>
          <a:endParaRPr lang="hr-HR"/>
        </a:p>
      </dgm:t>
    </dgm:pt>
    <dgm:pt modelId="{C84F66D2-CAF9-4CEF-99EB-FFDC49B3C585}" type="sibTrans" cxnId="{E13450FB-8ACB-43A4-BC85-1DF113EE2CFF}">
      <dgm:prSet/>
      <dgm:spPr/>
      <dgm:t>
        <a:bodyPr/>
        <a:lstStyle/>
        <a:p>
          <a:endParaRPr lang="hr-HR"/>
        </a:p>
      </dgm:t>
    </dgm:pt>
    <dgm:pt modelId="{8E8231A7-E94C-45E2-8A90-EAED4C9BC682}">
      <dgm:prSet/>
      <dgm:spPr/>
      <dgm:t>
        <a:bodyPr/>
        <a:lstStyle/>
        <a:p>
          <a:r>
            <a:rPr lang="hr-HR"/>
            <a:t>- Psihosocijalna i duhovna podrška</a:t>
          </a:r>
        </a:p>
      </dgm:t>
    </dgm:pt>
    <dgm:pt modelId="{DB8FBCF7-10EF-41B4-9835-6647DBD6E7A6}" type="parTrans" cxnId="{40FFFA73-8EAB-4ED6-9069-4853BBC336FE}">
      <dgm:prSet/>
      <dgm:spPr/>
      <dgm:t>
        <a:bodyPr/>
        <a:lstStyle/>
        <a:p>
          <a:endParaRPr lang="hr-HR"/>
        </a:p>
      </dgm:t>
    </dgm:pt>
    <dgm:pt modelId="{081C50F1-482E-4865-BB68-6747EB6F26C0}" type="sibTrans" cxnId="{40FFFA73-8EAB-4ED6-9069-4853BBC336FE}">
      <dgm:prSet/>
      <dgm:spPr/>
      <dgm:t>
        <a:bodyPr/>
        <a:lstStyle/>
        <a:p>
          <a:endParaRPr lang="hr-HR"/>
        </a:p>
      </dgm:t>
    </dgm:pt>
    <dgm:pt modelId="{F6189DBE-237F-4CD8-8E8E-408D44E0E67F}">
      <dgm:prSet/>
      <dgm:spPr/>
      <dgm:t>
        <a:bodyPr/>
        <a:lstStyle/>
        <a:p>
          <a:r>
            <a:rPr lang="hr-HR"/>
            <a:t>- Respite care program</a:t>
          </a:r>
        </a:p>
      </dgm:t>
    </dgm:pt>
    <dgm:pt modelId="{7174C203-489E-451D-B3EF-A7418CF120D0}" type="parTrans" cxnId="{6AA4DE5E-1C34-45C6-8423-54244F928B52}">
      <dgm:prSet/>
      <dgm:spPr/>
      <dgm:t>
        <a:bodyPr/>
        <a:lstStyle/>
        <a:p>
          <a:endParaRPr lang="hr-HR"/>
        </a:p>
      </dgm:t>
    </dgm:pt>
    <dgm:pt modelId="{4A0AE285-D4CF-4D82-A4D3-6A6E538856A3}" type="sibTrans" cxnId="{6AA4DE5E-1C34-45C6-8423-54244F928B52}">
      <dgm:prSet/>
      <dgm:spPr/>
      <dgm:t>
        <a:bodyPr/>
        <a:lstStyle/>
        <a:p>
          <a:endParaRPr lang="hr-HR"/>
        </a:p>
      </dgm:t>
    </dgm:pt>
    <dgm:pt modelId="{BD2CCFE0-0517-4704-A407-C8AE2D543F03}" type="pres">
      <dgm:prSet presAssocID="{C9AE5DEA-B882-460A-88A8-E9815F831F0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E05CFAE-DCE2-4426-B6FF-B4F0D6AD4292}" type="pres">
      <dgm:prSet presAssocID="{5B6085BE-6D2B-4437-AB58-C84E38DDD956}" presName="composite" presStyleCnt="0"/>
      <dgm:spPr/>
    </dgm:pt>
    <dgm:pt modelId="{4CF4E076-8343-47E9-9EB0-A0AF712A26D8}" type="pres">
      <dgm:prSet presAssocID="{5B6085BE-6D2B-4437-AB58-C84E38DDD956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2325F881-7AD2-4BC5-BFCC-75195CB597D8}" type="pres">
      <dgm:prSet presAssocID="{5B6085BE-6D2B-4437-AB58-C84E38DDD95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16427F7-0451-4022-AB3F-FAF27DE82643}" type="pres">
      <dgm:prSet presAssocID="{80127A6C-B131-4626-A7A9-C7736801DBB3}" presName="spacing" presStyleCnt="0"/>
      <dgm:spPr/>
    </dgm:pt>
    <dgm:pt modelId="{1AEB90E8-24DF-4415-9EFD-7F73FC506430}" type="pres">
      <dgm:prSet presAssocID="{A9849824-A65F-46CC-9912-80C28FE52980}" presName="composite" presStyleCnt="0"/>
      <dgm:spPr/>
    </dgm:pt>
    <dgm:pt modelId="{D5E9CFF2-CDEF-4626-857D-183503FB1971}" type="pres">
      <dgm:prSet presAssocID="{A9849824-A65F-46CC-9912-80C28FE52980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8CDB03E9-FAE0-4740-99E1-CDB74A04B746}" type="pres">
      <dgm:prSet presAssocID="{A9849824-A65F-46CC-9912-80C28FE5298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9EF1197-1A6D-4211-9244-365619ACAAC3}" type="pres">
      <dgm:prSet presAssocID="{C84F66D2-CAF9-4CEF-99EB-FFDC49B3C585}" presName="spacing" presStyleCnt="0"/>
      <dgm:spPr/>
    </dgm:pt>
    <dgm:pt modelId="{B44D73DE-9A00-42F0-9AA3-AE49C9573894}" type="pres">
      <dgm:prSet presAssocID="{8E8231A7-E94C-45E2-8A90-EAED4C9BC682}" presName="composite" presStyleCnt="0"/>
      <dgm:spPr/>
    </dgm:pt>
    <dgm:pt modelId="{38E666C0-6FFC-4EF3-A4EF-6AF91F1ADF5E}" type="pres">
      <dgm:prSet presAssocID="{8E8231A7-E94C-45E2-8A90-EAED4C9BC682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D787AE63-8CF8-4297-BF1C-AD1107969B1A}" type="pres">
      <dgm:prSet presAssocID="{8E8231A7-E94C-45E2-8A90-EAED4C9BC68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0B5B693-2F36-4C6B-9F27-8A556E185F05}" type="pres">
      <dgm:prSet presAssocID="{081C50F1-482E-4865-BB68-6747EB6F26C0}" presName="spacing" presStyleCnt="0"/>
      <dgm:spPr/>
    </dgm:pt>
    <dgm:pt modelId="{3ABC49E9-F4BC-4A59-9B06-6AD8487DDA25}" type="pres">
      <dgm:prSet presAssocID="{F6189DBE-237F-4CD8-8E8E-408D44E0E67F}" presName="composite" presStyleCnt="0"/>
      <dgm:spPr/>
    </dgm:pt>
    <dgm:pt modelId="{9D3BCB14-27A5-4B30-915E-BBB7161726B3}" type="pres">
      <dgm:prSet presAssocID="{F6189DBE-237F-4CD8-8E8E-408D44E0E67F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D29194D7-11D2-45AB-8910-28F01D6C3D21}" type="pres">
      <dgm:prSet presAssocID="{F6189DBE-237F-4CD8-8E8E-408D44E0E67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13450FB-8ACB-43A4-BC85-1DF113EE2CFF}" srcId="{C9AE5DEA-B882-460A-88A8-E9815F831F0B}" destId="{A9849824-A65F-46CC-9912-80C28FE52980}" srcOrd="1" destOrd="0" parTransId="{BD72B817-B5FA-4F99-8679-4C4B05E859A9}" sibTransId="{C84F66D2-CAF9-4CEF-99EB-FFDC49B3C585}"/>
    <dgm:cxn modelId="{2D296ED4-D92C-41C8-B2A9-92E4C115A5DC}" srcId="{C9AE5DEA-B882-460A-88A8-E9815F831F0B}" destId="{5B6085BE-6D2B-4437-AB58-C84E38DDD956}" srcOrd="0" destOrd="0" parTransId="{698D23A9-80DC-4679-8471-55DB2CDE09D8}" sibTransId="{80127A6C-B131-4626-A7A9-C7736801DBB3}"/>
    <dgm:cxn modelId="{9B59E312-ED1D-4A68-BABF-626972216023}" type="presOf" srcId="{A9849824-A65F-46CC-9912-80C28FE52980}" destId="{8CDB03E9-FAE0-4740-99E1-CDB74A04B746}" srcOrd="0" destOrd="0" presId="urn:microsoft.com/office/officeart/2005/8/layout/vList3"/>
    <dgm:cxn modelId="{F4053B2D-00CF-431C-8D3A-1D3FE10FF99A}" type="presOf" srcId="{8E8231A7-E94C-45E2-8A90-EAED4C9BC682}" destId="{D787AE63-8CF8-4297-BF1C-AD1107969B1A}" srcOrd="0" destOrd="0" presId="urn:microsoft.com/office/officeart/2005/8/layout/vList3"/>
    <dgm:cxn modelId="{6AA4DE5E-1C34-45C6-8423-54244F928B52}" srcId="{C9AE5DEA-B882-460A-88A8-E9815F831F0B}" destId="{F6189DBE-237F-4CD8-8E8E-408D44E0E67F}" srcOrd="3" destOrd="0" parTransId="{7174C203-489E-451D-B3EF-A7418CF120D0}" sibTransId="{4A0AE285-D4CF-4D82-A4D3-6A6E538856A3}"/>
    <dgm:cxn modelId="{2B877844-6E1D-46C0-85A5-622CF0EACD36}" type="presOf" srcId="{5B6085BE-6D2B-4437-AB58-C84E38DDD956}" destId="{2325F881-7AD2-4BC5-BFCC-75195CB597D8}" srcOrd="0" destOrd="0" presId="urn:microsoft.com/office/officeart/2005/8/layout/vList3"/>
    <dgm:cxn modelId="{6408C723-D653-4D5F-B4CB-8C1EEBFFBD1D}" type="presOf" srcId="{C9AE5DEA-B882-460A-88A8-E9815F831F0B}" destId="{BD2CCFE0-0517-4704-A407-C8AE2D543F03}" srcOrd="0" destOrd="0" presId="urn:microsoft.com/office/officeart/2005/8/layout/vList3"/>
    <dgm:cxn modelId="{B2D66750-E6EC-4BF5-BD6C-30F24244EDF1}" type="presOf" srcId="{F6189DBE-237F-4CD8-8E8E-408D44E0E67F}" destId="{D29194D7-11D2-45AB-8910-28F01D6C3D21}" srcOrd="0" destOrd="0" presId="urn:microsoft.com/office/officeart/2005/8/layout/vList3"/>
    <dgm:cxn modelId="{40FFFA73-8EAB-4ED6-9069-4853BBC336FE}" srcId="{C9AE5DEA-B882-460A-88A8-E9815F831F0B}" destId="{8E8231A7-E94C-45E2-8A90-EAED4C9BC682}" srcOrd="2" destOrd="0" parTransId="{DB8FBCF7-10EF-41B4-9835-6647DBD6E7A6}" sibTransId="{081C50F1-482E-4865-BB68-6747EB6F26C0}"/>
    <dgm:cxn modelId="{146C7367-9A27-4B50-AE1D-7F172187F2CD}" type="presParOf" srcId="{BD2CCFE0-0517-4704-A407-C8AE2D543F03}" destId="{AE05CFAE-DCE2-4426-B6FF-B4F0D6AD4292}" srcOrd="0" destOrd="0" presId="urn:microsoft.com/office/officeart/2005/8/layout/vList3"/>
    <dgm:cxn modelId="{EF6E9C07-739B-493D-AC10-F70C918396CC}" type="presParOf" srcId="{AE05CFAE-DCE2-4426-B6FF-B4F0D6AD4292}" destId="{4CF4E076-8343-47E9-9EB0-A0AF712A26D8}" srcOrd="0" destOrd="0" presId="urn:microsoft.com/office/officeart/2005/8/layout/vList3"/>
    <dgm:cxn modelId="{639D227D-A89D-4CF3-9F59-FE15DBC8638E}" type="presParOf" srcId="{AE05CFAE-DCE2-4426-B6FF-B4F0D6AD4292}" destId="{2325F881-7AD2-4BC5-BFCC-75195CB597D8}" srcOrd="1" destOrd="0" presId="urn:microsoft.com/office/officeart/2005/8/layout/vList3"/>
    <dgm:cxn modelId="{EF7935FA-56E5-4C6D-A5AA-C5D31029ED74}" type="presParOf" srcId="{BD2CCFE0-0517-4704-A407-C8AE2D543F03}" destId="{416427F7-0451-4022-AB3F-FAF27DE82643}" srcOrd="1" destOrd="0" presId="urn:microsoft.com/office/officeart/2005/8/layout/vList3"/>
    <dgm:cxn modelId="{028F1DBF-29C2-407E-B19B-FCAA27A1BD28}" type="presParOf" srcId="{BD2CCFE0-0517-4704-A407-C8AE2D543F03}" destId="{1AEB90E8-24DF-4415-9EFD-7F73FC506430}" srcOrd="2" destOrd="0" presId="urn:microsoft.com/office/officeart/2005/8/layout/vList3"/>
    <dgm:cxn modelId="{ACDDA8AB-6EDF-4C7D-84D2-B5111E3BAD74}" type="presParOf" srcId="{1AEB90E8-24DF-4415-9EFD-7F73FC506430}" destId="{D5E9CFF2-CDEF-4626-857D-183503FB1971}" srcOrd="0" destOrd="0" presId="urn:microsoft.com/office/officeart/2005/8/layout/vList3"/>
    <dgm:cxn modelId="{2AA8EE60-A390-48CE-AA25-B76F78462E3F}" type="presParOf" srcId="{1AEB90E8-24DF-4415-9EFD-7F73FC506430}" destId="{8CDB03E9-FAE0-4740-99E1-CDB74A04B746}" srcOrd="1" destOrd="0" presId="urn:microsoft.com/office/officeart/2005/8/layout/vList3"/>
    <dgm:cxn modelId="{C07B56ED-08F2-4D5B-A048-0924F02C2904}" type="presParOf" srcId="{BD2CCFE0-0517-4704-A407-C8AE2D543F03}" destId="{59EF1197-1A6D-4211-9244-365619ACAAC3}" srcOrd="3" destOrd="0" presId="urn:microsoft.com/office/officeart/2005/8/layout/vList3"/>
    <dgm:cxn modelId="{A290B59E-89B5-43A8-AEE1-7D94B0B43553}" type="presParOf" srcId="{BD2CCFE0-0517-4704-A407-C8AE2D543F03}" destId="{B44D73DE-9A00-42F0-9AA3-AE49C9573894}" srcOrd="4" destOrd="0" presId="urn:microsoft.com/office/officeart/2005/8/layout/vList3"/>
    <dgm:cxn modelId="{A4A2FEBD-3D03-48E1-906C-99F01FC61C34}" type="presParOf" srcId="{B44D73DE-9A00-42F0-9AA3-AE49C9573894}" destId="{38E666C0-6FFC-4EF3-A4EF-6AF91F1ADF5E}" srcOrd="0" destOrd="0" presId="urn:microsoft.com/office/officeart/2005/8/layout/vList3"/>
    <dgm:cxn modelId="{D6749B34-4D09-4A45-938E-5C5719935A69}" type="presParOf" srcId="{B44D73DE-9A00-42F0-9AA3-AE49C9573894}" destId="{D787AE63-8CF8-4297-BF1C-AD1107969B1A}" srcOrd="1" destOrd="0" presId="urn:microsoft.com/office/officeart/2005/8/layout/vList3"/>
    <dgm:cxn modelId="{D20131F5-A2D4-448F-B5C2-0EF9B9A1B085}" type="presParOf" srcId="{BD2CCFE0-0517-4704-A407-C8AE2D543F03}" destId="{90B5B693-2F36-4C6B-9F27-8A556E185F05}" srcOrd="5" destOrd="0" presId="urn:microsoft.com/office/officeart/2005/8/layout/vList3"/>
    <dgm:cxn modelId="{5FDDD59D-0282-4BF0-80C2-F5BEFD579228}" type="presParOf" srcId="{BD2CCFE0-0517-4704-A407-C8AE2D543F03}" destId="{3ABC49E9-F4BC-4A59-9B06-6AD8487DDA25}" srcOrd="6" destOrd="0" presId="urn:microsoft.com/office/officeart/2005/8/layout/vList3"/>
    <dgm:cxn modelId="{E9A356C7-E0DE-4625-9978-00FE687ACCD3}" type="presParOf" srcId="{3ABC49E9-F4BC-4A59-9B06-6AD8487DDA25}" destId="{9D3BCB14-27A5-4B30-915E-BBB7161726B3}" srcOrd="0" destOrd="0" presId="urn:microsoft.com/office/officeart/2005/8/layout/vList3"/>
    <dgm:cxn modelId="{52E09B09-AD37-4E7C-995B-FB41D1B40C59}" type="presParOf" srcId="{3ABC49E9-F4BC-4A59-9B06-6AD8487DDA25}" destId="{D29194D7-11D2-45AB-8910-28F01D6C3D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A0848-D7EE-4699-B9A7-D342CB6A9984}">
      <dsp:nvSpPr>
        <dsp:cNvPr id="0" name=""/>
        <dsp:cNvSpPr/>
      </dsp:nvSpPr>
      <dsp:spPr>
        <a:xfrm>
          <a:off x="659056" y="624094"/>
          <a:ext cx="1378607" cy="137860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- Lokacija: Strmac, Hrvatska</a:t>
          </a:r>
          <a:endParaRPr lang="hr-HR" sz="1200" kern="1200" dirty="0"/>
        </a:p>
      </dsp:txBody>
      <dsp:txXfrm>
        <a:off x="1062841" y="1027879"/>
        <a:ext cx="974822" cy="974822"/>
      </dsp:txXfrm>
    </dsp:sp>
    <dsp:sp modelId="{B6C6A2CE-F562-4D86-9E4E-53B395875AA2}">
      <dsp:nvSpPr>
        <dsp:cNvPr id="0" name=""/>
        <dsp:cNvSpPr/>
      </dsp:nvSpPr>
      <dsp:spPr>
        <a:xfrm rot="5400000">
          <a:off x="2101341" y="624094"/>
          <a:ext cx="1378607" cy="137860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- Fokus:  psihijatrija, palijativa</a:t>
          </a:r>
          <a:endParaRPr lang="hr-HR" sz="1200" kern="1200" dirty="0"/>
        </a:p>
      </dsp:txBody>
      <dsp:txXfrm rot="-5400000">
        <a:off x="2101341" y="1027879"/>
        <a:ext cx="974822" cy="974822"/>
      </dsp:txXfrm>
    </dsp:sp>
    <dsp:sp modelId="{17720C1D-073C-4AD9-9DB3-174715CB5711}">
      <dsp:nvSpPr>
        <dsp:cNvPr id="0" name=""/>
        <dsp:cNvSpPr/>
      </dsp:nvSpPr>
      <dsp:spPr>
        <a:xfrm rot="10800000">
          <a:off x="2101341" y="2066378"/>
          <a:ext cx="1378607" cy="137860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- Holistički pristup + duhovna skrb</a:t>
          </a:r>
          <a:endParaRPr lang="hr-HR" sz="1200" kern="1200" dirty="0"/>
        </a:p>
      </dsp:txBody>
      <dsp:txXfrm rot="10800000">
        <a:off x="2101341" y="2066378"/>
        <a:ext cx="974822" cy="974822"/>
      </dsp:txXfrm>
    </dsp:sp>
    <dsp:sp modelId="{7DF3F3D5-0EBE-4EE6-9CB6-ED017CA29029}">
      <dsp:nvSpPr>
        <dsp:cNvPr id="0" name=""/>
        <dsp:cNvSpPr/>
      </dsp:nvSpPr>
      <dsp:spPr>
        <a:xfrm rot="16200000">
          <a:off x="659056" y="2066378"/>
          <a:ext cx="1378607" cy="137860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- Dio reda Milosrdne braće sv. Ivana od Boga</a:t>
          </a:r>
          <a:endParaRPr lang="hr-HR" sz="1200" kern="1200" dirty="0"/>
        </a:p>
      </dsp:txBody>
      <dsp:txXfrm rot="5400000">
        <a:off x="1062841" y="2066378"/>
        <a:ext cx="974822" cy="974822"/>
      </dsp:txXfrm>
    </dsp:sp>
    <dsp:sp modelId="{748F6F9F-4579-401B-8D02-353F42B751CD}">
      <dsp:nvSpPr>
        <dsp:cNvPr id="0" name=""/>
        <dsp:cNvSpPr/>
      </dsp:nvSpPr>
      <dsp:spPr>
        <a:xfrm>
          <a:off x="1831509" y="1747993"/>
          <a:ext cx="475985" cy="41390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F9D14-011F-4447-A909-40D650147970}">
      <dsp:nvSpPr>
        <dsp:cNvPr id="0" name=""/>
        <dsp:cNvSpPr/>
      </dsp:nvSpPr>
      <dsp:spPr>
        <a:xfrm rot="10800000">
          <a:off x="1831509" y="1907186"/>
          <a:ext cx="475985" cy="41390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931A7-5BFB-4C0A-98E1-7653015A7F30}">
      <dsp:nvSpPr>
        <dsp:cNvPr id="0" name=""/>
        <dsp:cNvSpPr/>
      </dsp:nvSpPr>
      <dsp:spPr>
        <a:xfrm rot="10800000">
          <a:off x="1868523" y="1138235"/>
          <a:ext cx="4874891" cy="2455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2927" tIns="156210" rIns="291592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i="1" kern="1200" baseline="0"/>
            <a:t>„ Činite dobro braćo sebi, čineći dobro drugima „ </a:t>
          </a:r>
          <a:endParaRPr lang="hr-HR" sz="4100" kern="1200"/>
        </a:p>
      </dsp:txBody>
      <dsp:txXfrm rot="10800000">
        <a:off x="2482466" y="1138235"/>
        <a:ext cx="4260948" cy="2455772"/>
      </dsp:txXfrm>
    </dsp:sp>
    <dsp:sp modelId="{C47C03C2-F83D-4800-A798-4F8DAF25E819}">
      <dsp:nvSpPr>
        <dsp:cNvPr id="0" name=""/>
        <dsp:cNvSpPr/>
      </dsp:nvSpPr>
      <dsp:spPr>
        <a:xfrm>
          <a:off x="587248" y="1138235"/>
          <a:ext cx="2562549" cy="2455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5F881-7AD2-4BC5-BFCC-75195CB597D8}">
      <dsp:nvSpPr>
        <dsp:cNvPr id="0" name=""/>
        <dsp:cNvSpPr/>
      </dsp:nvSpPr>
      <dsp:spPr>
        <a:xfrm rot="10800000">
          <a:off x="1476689" y="520"/>
          <a:ext cx="5168646" cy="6992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350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- Individualizirani planovi njege</a:t>
          </a:r>
        </a:p>
      </dsp:txBody>
      <dsp:txXfrm rot="10800000">
        <a:off x="1651501" y="520"/>
        <a:ext cx="4993834" cy="699250"/>
      </dsp:txXfrm>
    </dsp:sp>
    <dsp:sp modelId="{4CF4E076-8343-47E9-9EB0-A0AF712A26D8}">
      <dsp:nvSpPr>
        <dsp:cNvPr id="0" name=""/>
        <dsp:cNvSpPr/>
      </dsp:nvSpPr>
      <dsp:spPr>
        <a:xfrm>
          <a:off x="1127064" y="520"/>
          <a:ext cx="699250" cy="6992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B03E9-FAE0-4740-99E1-CDB74A04B746}">
      <dsp:nvSpPr>
        <dsp:cNvPr id="0" name=""/>
        <dsp:cNvSpPr/>
      </dsp:nvSpPr>
      <dsp:spPr>
        <a:xfrm rot="10800000">
          <a:off x="1476689" y="908502"/>
          <a:ext cx="5168646" cy="6992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350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- Edukacija i savjetovanje obitelji</a:t>
          </a:r>
        </a:p>
      </dsp:txBody>
      <dsp:txXfrm rot="10800000">
        <a:off x="1651501" y="908502"/>
        <a:ext cx="4993834" cy="699250"/>
      </dsp:txXfrm>
    </dsp:sp>
    <dsp:sp modelId="{D5E9CFF2-CDEF-4626-857D-183503FB1971}">
      <dsp:nvSpPr>
        <dsp:cNvPr id="0" name=""/>
        <dsp:cNvSpPr/>
      </dsp:nvSpPr>
      <dsp:spPr>
        <a:xfrm>
          <a:off x="1127064" y="908502"/>
          <a:ext cx="699250" cy="6992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7AE63-8CF8-4297-BF1C-AD1107969B1A}">
      <dsp:nvSpPr>
        <dsp:cNvPr id="0" name=""/>
        <dsp:cNvSpPr/>
      </dsp:nvSpPr>
      <dsp:spPr>
        <a:xfrm rot="10800000">
          <a:off x="1476689" y="1816484"/>
          <a:ext cx="5168646" cy="6992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350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- Psihosocijalna i duhovna podrška</a:t>
          </a:r>
        </a:p>
      </dsp:txBody>
      <dsp:txXfrm rot="10800000">
        <a:off x="1651501" y="1816484"/>
        <a:ext cx="4993834" cy="699250"/>
      </dsp:txXfrm>
    </dsp:sp>
    <dsp:sp modelId="{38E666C0-6FFC-4EF3-A4EF-6AF91F1ADF5E}">
      <dsp:nvSpPr>
        <dsp:cNvPr id="0" name=""/>
        <dsp:cNvSpPr/>
      </dsp:nvSpPr>
      <dsp:spPr>
        <a:xfrm>
          <a:off x="1127064" y="1816484"/>
          <a:ext cx="699250" cy="6992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9194D7-11D2-45AB-8910-28F01D6C3D21}">
      <dsp:nvSpPr>
        <dsp:cNvPr id="0" name=""/>
        <dsp:cNvSpPr/>
      </dsp:nvSpPr>
      <dsp:spPr>
        <a:xfrm rot="10800000">
          <a:off x="1476689" y="2724466"/>
          <a:ext cx="5168646" cy="6992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350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- Respite care program</a:t>
          </a:r>
        </a:p>
      </dsp:txBody>
      <dsp:txXfrm rot="10800000">
        <a:off x="1651501" y="2724466"/>
        <a:ext cx="4993834" cy="699250"/>
      </dsp:txXfrm>
    </dsp:sp>
    <dsp:sp modelId="{9D3BCB14-27A5-4B30-915E-BBB7161726B3}">
      <dsp:nvSpPr>
        <dsp:cNvPr id="0" name=""/>
        <dsp:cNvSpPr/>
      </dsp:nvSpPr>
      <dsp:spPr>
        <a:xfrm>
          <a:off x="1127064" y="2724466"/>
          <a:ext cx="699250" cy="6992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86B53-4637-4897-985C-FD846E9335BE}" type="datetimeFigureOut">
              <a:rPr lang="hr-HR" smtClean="0"/>
              <a:t>25.9.2025.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9C520-0D6E-4B35-80A0-B1A4310993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8467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Nešto iz naše bolnice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9C520-0D6E-4B35-80A0-B1A431099345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856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9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4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15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070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71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8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9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87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98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13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7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87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70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72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28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03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09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4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0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8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3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KOMPLEKSNOST U LIJEČENJU BOLESNIKA OBOLJELIH OD DEMENCIJE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0"/>
            <a:ext cx="7315200" cy="3225800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ISKUSTVO </a:t>
            </a:r>
            <a:r>
              <a:rPr lang="hr-HR" dirty="0" err="1"/>
              <a:t>SpecijalnE</a:t>
            </a:r>
            <a:r>
              <a:rPr lang="hr-HR" dirty="0"/>
              <a:t> bolnica sv. Rafael Strmac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algn="l"/>
            <a:r>
              <a:rPr lang="hr-HR" dirty="0"/>
              <a:t>NIKOL LJUBIČIĆ </a:t>
            </a:r>
          </a:p>
          <a:p>
            <a:pPr algn="l"/>
            <a:r>
              <a:rPr lang="hr-HR" dirty="0"/>
              <a:t>Gordana </a:t>
            </a:r>
            <a:r>
              <a:rPr lang="hr-HR" dirty="0" err="1"/>
              <a:t>kostadinović</a:t>
            </a:r>
            <a:endParaRPr lang="hr-HR" dirty="0"/>
          </a:p>
          <a:p>
            <a:r>
              <a:rPr lang="hr-HR" dirty="0"/>
              <a:t> </a:t>
            </a:r>
          </a:p>
          <a:p>
            <a:endParaRPr lang="hr-HR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EDCF596-5DC5-5C04-8F43-56216D73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djeluje – modeli skrbi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C27BFFC-9CE7-3296-6439-6B4E280923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hr-HR" cap="none" dirty="0" smtClean="0"/>
              <a:t>Istraživanja pokazuju da učinkovit model skrbi za osobe s demencijom uključuje:</a:t>
            </a:r>
          </a:p>
          <a:p>
            <a:pPr marL="0" indent="0">
              <a:buNone/>
            </a:pPr>
            <a:r>
              <a:rPr lang="hr-HR" cap="none" dirty="0" smtClean="0"/>
              <a:t>• Kontinuirano praćenje pacijenata i planiranje otpusta</a:t>
            </a:r>
          </a:p>
          <a:p>
            <a:pPr marL="0" indent="0">
              <a:buNone/>
            </a:pPr>
            <a:r>
              <a:rPr lang="hr-HR" cap="none" dirty="0" smtClean="0"/>
              <a:t>• Uključivanje multidisciplinarnog tima (liječnik, sestra, psiholog, socijalni radnik, fizioterapeut)</a:t>
            </a:r>
          </a:p>
          <a:p>
            <a:pPr marL="0" indent="0">
              <a:buNone/>
            </a:pPr>
            <a:r>
              <a:rPr lang="hr-HR" cap="none" dirty="0" smtClean="0"/>
              <a:t>• Edukaciju i podršku obitelji</a:t>
            </a:r>
          </a:p>
          <a:p>
            <a:pPr marL="0" indent="0">
              <a:buNone/>
            </a:pPr>
            <a:r>
              <a:rPr lang="hr-HR" cap="none" dirty="0" smtClean="0"/>
              <a:t>•  Koordinatore skrbi</a:t>
            </a:r>
          </a:p>
          <a:p>
            <a:pPr marL="0" indent="0">
              <a:buNone/>
            </a:pPr>
            <a:r>
              <a:rPr lang="hr-HR" cap="none" dirty="0" smtClean="0"/>
              <a:t>• Psihosocijalne intervencije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408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157B862-5860-0B4D-4E96-B2A946FD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D35E5B4-0444-C047-9132-0826A9A571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3600" dirty="0"/>
              <a:t>• Ulaganje u integrirane modele skrbi smanjuje broj ponovnih hospitalizacija i dugoročne troškove sustava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13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85332" y="1600201"/>
            <a:ext cx="7772868" cy="4191000"/>
          </a:xfrm>
        </p:spPr>
        <p:txBody>
          <a:bodyPr>
            <a:normAutofit lnSpcReduction="10000"/>
          </a:bodyPr>
          <a:lstStyle/>
          <a:p>
            <a:r>
              <a:rPr lang="hr-HR" cap="none" dirty="0"/>
              <a:t>Specijalna bolnica Sv. Rafael Strmac svakodnevno se suočava s ovim izazovima. </a:t>
            </a:r>
          </a:p>
          <a:p>
            <a:r>
              <a:rPr lang="hr-HR" cap="none" dirty="0"/>
              <a:t>Uloga bolnice često je tranzitna – između obiteljskog doma i pokušaja smještaja u institucije. </a:t>
            </a:r>
          </a:p>
          <a:p>
            <a:r>
              <a:rPr lang="hr-HR" cap="none" dirty="0"/>
              <a:t>Pacijenti nerijetko dolaze s nepotpunom dokumentacijom i bez kontinuiteta skrbi. </a:t>
            </a:r>
          </a:p>
          <a:p>
            <a:r>
              <a:rPr lang="hr-HR" cap="none" dirty="0"/>
              <a:t>Educirano osoblje omogućava kvalitetniji odgovor, no ograničeni kapaciteti i sustavne manjkavosti stvaraju stalne poteškoće. </a:t>
            </a:r>
          </a:p>
          <a:p>
            <a:r>
              <a:rPr lang="hr-HR" cap="none" dirty="0"/>
              <a:t>Poseban izazov predstavljaju </a:t>
            </a:r>
            <a:r>
              <a:rPr lang="hr-HR" cap="none" dirty="0" err="1"/>
              <a:t>rehospitalizacije</a:t>
            </a:r>
            <a:r>
              <a:rPr lang="hr-HR" cap="none" dirty="0"/>
              <a:t>, koje se mogu umanjiti boljom koordinacijom i dostupnijim oblicima dugotrajne skrbi.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20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862" y="410049"/>
            <a:ext cx="7773338" cy="1596177"/>
          </a:xfrm>
        </p:spPr>
        <p:txBody>
          <a:bodyPr/>
          <a:lstStyle/>
          <a:p>
            <a:r>
              <a:rPr lang="hr-HR" dirty="0"/>
              <a:t>Uključenost multidisciplinarnog tima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84862" y="1801369"/>
            <a:ext cx="7773338" cy="3989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cap="none" dirty="0"/>
              <a:t>- Liječnik-dijagnoza, terapija</a:t>
            </a:r>
          </a:p>
          <a:p>
            <a:pPr marL="0" indent="0">
              <a:buNone/>
            </a:pPr>
            <a:r>
              <a:rPr lang="hr-HR" cap="none" dirty="0"/>
              <a:t>- Medicinska sestra-njega, edukacija obitelji</a:t>
            </a:r>
          </a:p>
          <a:p>
            <a:pPr marL="0" indent="0">
              <a:buNone/>
            </a:pPr>
            <a:r>
              <a:rPr lang="hr-HR" cap="none" dirty="0"/>
              <a:t>- Psiholog-emocionalna podrška</a:t>
            </a:r>
          </a:p>
          <a:p>
            <a:pPr marL="0" indent="0">
              <a:buNone/>
            </a:pPr>
            <a:r>
              <a:rPr lang="hr-HR" cap="none" dirty="0"/>
              <a:t>- Socijalni radnik-prava, smještaj</a:t>
            </a:r>
          </a:p>
          <a:p>
            <a:pPr marL="0" indent="0">
              <a:buNone/>
            </a:pPr>
            <a:r>
              <a:rPr lang="hr-HR" cap="none" dirty="0"/>
              <a:t>- Fizioterapeut/radni terapeut-pokretljivost, samostalnost</a:t>
            </a:r>
          </a:p>
          <a:p>
            <a:pPr marL="0" indent="0">
              <a:buNone/>
            </a:pPr>
            <a:endParaRPr lang="hr-HR" cap="none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42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4A946DC-EFD9-2EBA-E4A6-0536D89C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cap="none" dirty="0"/>
              <a:t>Zajedničkim djelovanjem tim osigurava sveobuhvatnu skrb i bolju kvalitetu života.</a:t>
            </a:r>
            <a:br>
              <a:rPr lang="hr-HR" cap="none" dirty="0"/>
            </a:b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91FECCF5-AD9F-2A1E-DD6D-AC9C07A56FE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51100" y="2061866"/>
            <a:ext cx="4241799" cy="4694534"/>
          </a:xfrm>
        </p:spPr>
      </p:pic>
    </p:spTree>
    <p:extLst>
      <p:ext uri="{BB962C8B-B14F-4D97-AF65-F5344CB8AC3E}">
        <p14:creationId xmlns:p14="http://schemas.microsoft.com/office/powerpoint/2010/main" val="41603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85330" y="1773937"/>
            <a:ext cx="7772870" cy="4017264"/>
          </a:xfrm>
        </p:spPr>
        <p:txBody>
          <a:bodyPr/>
          <a:lstStyle/>
          <a:p>
            <a:r>
              <a:rPr lang="hr-HR" cap="none" dirty="0"/>
              <a:t>Najveće izazove u skrbi za osobe s demencijom predstavljaju </a:t>
            </a:r>
            <a:r>
              <a:rPr lang="hr-HR" cap="none" dirty="0" err="1"/>
              <a:t>nedostatsk</a:t>
            </a:r>
            <a:r>
              <a:rPr lang="hr-HR" cap="none" dirty="0"/>
              <a:t> odgovarajućih smještajnih kapaciteta te teškoće obitelji u prilagodbi na dijagnozu i progresiju bolesti.</a:t>
            </a:r>
          </a:p>
          <a:p>
            <a:r>
              <a:rPr lang="hr-HR" cap="none" dirty="0"/>
              <a:t>Svakodnevno se suočavamo s ovim preprekama, što iziskuje dodatno vrijeme, angažman i resurse zdravstvenih djelatnika.</a:t>
            </a:r>
          </a:p>
        </p:txBody>
      </p:sp>
    </p:spTree>
    <p:extLst>
      <p:ext uri="{BB962C8B-B14F-4D97-AF65-F5344CB8AC3E}">
        <p14:creationId xmlns:p14="http://schemas.microsoft.com/office/powerpoint/2010/main" val="42942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F178367-19C3-8528-8366-1071C70A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USPOREDBA SA PRAKSOM BOLNICE SV.RAFAEL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A27ABF6-4C98-761D-899A-08FA15074AB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/>
              <a:t>Praksa bolnice sv. Rafael Strmac uključuje:</a:t>
            </a:r>
          </a:p>
          <a:p>
            <a:pPr marL="0" indent="0">
              <a:buNone/>
            </a:pPr>
            <a:r>
              <a:rPr lang="hr-HR" dirty="0"/>
              <a:t>• Multidisciplinarni tim (liječnici, medicinske sestre, psiholog, socijalni radnik, terapeuti)</a:t>
            </a:r>
          </a:p>
          <a:p>
            <a:pPr marL="0" indent="0">
              <a:buNone/>
            </a:pPr>
            <a:r>
              <a:rPr lang="hr-HR" dirty="0"/>
              <a:t>• Naglašeno gostoprimstvo i prvi dojam</a:t>
            </a:r>
          </a:p>
          <a:p>
            <a:pPr marL="0" indent="0">
              <a:buNone/>
            </a:pPr>
            <a:r>
              <a:rPr lang="hr-HR" dirty="0"/>
              <a:t>• Edukaciju i podršku obitelji</a:t>
            </a:r>
          </a:p>
          <a:p>
            <a:r>
              <a:rPr lang="hr-HR" dirty="0"/>
              <a:t>Bolnica već primjenjuje elemente preporučenih modela skrbi, no izazovi ostaju u području kapaciteta, kontinuiteta i sustavne podrške.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67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hr-HR" cap="none" dirty="0"/>
              <a:t>Demencija je medicinski, ali i socijalni problem. Potrebno je razviti integrirani model koji će povezati bolničku, primarnu i dugotrajnu skrb te osigurati edukaciju osoblja i veću dostupnost specijaliziranih kapaciteta. </a:t>
            </a:r>
            <a:r>
              <a:rPr lang="hr-HR" cap="none" dirty="0" err="1"/>
              <a:t>Destigmatizacija</a:t>
            </a:r>
            <a:r>
              <a:rPr lang="hr-HR" cap="none" dirty="0"/>
              <a:t> bolesti i sustavna podrška obiteljima ključni su preduvjeti za humaniju skrb. </a:t>
            </a:r>
          </a:p>
          <a:p>
            <a:r>
              <a:rPr lang="hr-HR" cap="none" dirty="0"/>
              <a:t>Iskustva ustanova poput bolnice sv. Rafael strmac pokazuju kako se izazovi mogu prepoznati i djelomično ublažiti, ali bez šire institucionalne reforme problemi ostaju trajni teret zdravstvenog sustava.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07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C4C2FFB-47DD-3FF7-9033-16D00CD1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HVALA NA PAŽNJI !</a:t>
            </a:r>
          </a:p>
        </p:txBody>
      </p:sp>
      <p:pic>
        <p:nvPicPr>
          <p:cNvPr id="4" name="Medijski sadržaj1 ppt">
            <a:hlinkClick r:id="" action="ppaction://media"/>
            <a:extLst>
              <a:ext uri="{FF2B5EF4-FFF2-40B4-BE49-F238E27FC236}">
                <a16:creationId xmlns:a16="http://schemas.microsoft.com/office/drawing/2014/main" xmlns="" id="{B892591A-B26D-00E6-2603-85174F6DCA10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5588" y="2366963"/>
            <a:ext cx="6091237" cy="3424237"/>
          </a:xfrm>
        </p:spPr>
      </p:pic>
    </p:spTree>
    <p:extLst>
      <p:ext uri="{BB962C8B-B14F-4D97-AF65-F5344CB8AC3E}">
        <p14:creationId xmlns:p14="http://schemas.microsoft.com/office/powerpoint/2010/main" val="25694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552375F-0D5D-0B7C-F9E3-AB5945BDF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solidFill>
                  <a:schemeClr val="bg1"/>
                </a:solidFill>
              </a:rPr>
              <a:t>Specijalna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bolnica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sv</a:t>
            </a:r>
            <a:r>
              <a:rPr dirty="0">
                <a:solidFill>
                  <a:schemeClr val="bg1"/>
                </a:solidFill>
              </a:rPr>
              <a:t>. Rafael </a:t>
            </a:r>
            <a:r>
              <a:rPr dirty="0" err="1">
                <a:solidFill>
                  <a:schemeClr val="bg1"/>
                </a:solidFill>
              </a:rPr>
              <a:t>Strmac</a:t>
            </a:r>
            <a:endParaRPr dirty="0">
              <a:solidFill>
                <a:schemeClr val="bg1"/>
              </a:solidFill>
            </a:endParaRP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xmlns="" id="{013A31E5-FFF7-51C1-A9E0-C5FAE1216CB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82998568"/>
              </p:ext>
            </p:extLst>
          </p:nvPr>
        </p:nvGraphicFramePr>
        <p:xfrm>
          <a:off x="594360" y="2194560"/>
          <a:ext cx="4139005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A718628-7B40-2EB0-B6FF-5C7A240F68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5477256" y="4743450"/>
            <a:ext cx="3232551" cy="1994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Sv</a:t>
            </a:r>
            <a:r>
              <a:rPr dirty="0"/>
              <a:t>. Ivan od Boga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karizma</a:t>
            </a:r>
            <a:r>
              <a:rPr dirty="0"/>
              <a:t> </a:t>
            </a:r>
            <a:r>
              <a:rPr dirty="0" err="1"/>
              <a:t>reda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hr-HR" b="1" dirty="0"/>
              <a:t>GOSTOPRIMSTVO</a:t>
            </a:r>
            <a:r>
              <a:rPr lang="hr-HR" dirty="0"/>
              <a:t>  koje se provodi kroz </a:t>
            </a:r>
          </a:p>
          <a:p>
            <a:pPr fontAlgn="base"/>
            <a:r>
              <a:rPr lang="hr-HR" b="1" dirty="0"/>
              <a:t>KVALITETU-</a:t>
            </a:r>
            <a:r>
              <a:rPr lang="hr-HR" dirty="0"/>
              <a:t> koja čini osnovni temelj naše službe i našeg vođenja</a:t>
            </a:r>
          </a:p>
          <a:p>
            <a:pPr fontAlgn="base"/>
            <a:r>
              <a:rPr lang="hr-HR" b="1" dirty="0"/>
              <a:t>POŠTOVANJE-  </a:t>
            </a:r>
            <a:r>
              <a:rPr lang="hr-HR" dirty="0"/>
              <a:t>svih osoba, a koje se odnosi na našu službu i našu zajednicu</a:t>
            </a:r>
            <a:r>
              <a:rPr lang="hr-HR" b="1" dirty="0"/>
              <a:t>.</a:t>
            </a:r>
            <a:endParaRPr lang="hr-HR" dirty="0"/>
          </a:p>
          <a:p>
            <a:pPr fontAlgn="base"/>
            <a:r>
              <a:rPr lang="hr-HR" b="1" dirty="0"/>
              <a:t>ODGOVORNOST- </a:t>
            </a:r>
            <a:r>
              <a:rPr lang="hr-HR" dirty="0"/>
              <a:t>koja predstavlja temeljni kriterij naše službe i našeg vođenja.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b="1" dirty="0"/>
              <a:t>DUHOVNOST- </a:t>
            </a:r>
            <a:r>
              <a:rPr lang="hr-HR" dirty="0"/>
              <a:t>koja usmjerava religiozno istraživanje i transcendentalnost današnjeg čovjeka.</a:t>
            </a:r>
          </a:p>
          <a:p>
            <a:pPr marL="0" indent="0" fontAlgn="base">
              <a:buNone/>
            </a:pPr>
            <a:r>
              <a:rPr lang="hr-HR" dirty="0"/>
              <a:t/>
            </a:r>
            <a:br>
              <a:rPr lang="hr-HR" dirty="0"/>
            </a:br>
            <a:endParaRPr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84E98F5-FE7C-1569-236F-6A6A28855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4743450"/>
            <a:ext cx="1428750" cy="209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xmlns="" id="{95653448-2405-F7BB-A784-45AE732A6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027825"/>
              </p:ext>
            </p:extLst>
          </p:nvPr>
        </p:nvGraphicFramePr>
        <p:xfrm>
          <a:off x="1383030" y="887507"/>
          <a:ext cx="7330664" cy="473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3515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Model </a:t>
            </a:r>
            <a:r>
              <a:rPr dirty="0" err="1"/>
              <a:t>skrbi</a:t>
            </a:r>
            <a:r>
              <a:rPr dirty="0"/>
              <a:t> u </a:t>
            </a:r>
            <a:r>
              <a:rPr dirty="0" err="1"/>
              <a:t>bolnici</a:t>
            </a:r>
            <a:r>
              <a:rPr dirty="0"/>
              <a:t> </a:t>
            </a:r>
            <a:r>
              <a:rPr dirty="0" err="1"/>
              <a:t>sv</a:t>
            </a:r>
            <a:r>
              <a:rPr dirty="0"/>
              <a:t>. Rafael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xmlns="" id="{09A0D2C5-699F-5AF4-B9B7-3B45430FF04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0451014"/>
              </p:ext>
            </p:extLst>
          </p:nvPr>
        </p:nvGraphicFramePr>
        <p:xfrm>
          <a:off x="685800" y="2366963"/>
          <a:ext cx="77724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66C6782-148C-CA79-FDEE-7BD72006F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Temeljni interni standardi uključuju:</a:t>
            </a:r>
          </a:p>
          <a:p>
            <a:r>
              <a:rPr lang="hr-HR" dirty="0"/>
              <a:t> Poštovanje života - temelj moderne etike.</a:t>
            </a:r>
          </a:p>
          <a:p>
            <a:r>
              <a:rPr lang="hr-HR" dirty="0"/>
              <a:t> Kvaliteta = izvrsnost kao strateška orijentacija Bolnice.</a:t>
            </a:r>
          </a:p>
          <a:p>
            <a:r>
              <a:rPr lang="hr-HR" dirty="0"/>
              <a:t> Zadovoljavanje potreba i specifičnosti očekivanja bolesnika-gosta te poznavanje njegovih običajnih i kulturnih navika. Nužno je odaslati poruku potpune posvećenosti bolesniku. Potrebu bolesnika-gosta treba prepoznati i na nju pravilno odgovoriti u trenutku kada postoji potreba.</a:t>
            </a:r>
          </a:p>
          <a:p>
            <a:r>
              <a:rPr lang="hr-HR" dirty="0"/>
              <a:t> Posvećenost prvom dojmu koji je presudan za određivanje kvalitete Bolnice. Prvi dojam ne može se ostaviti dva puta.</a:t>
            </a:r>
          </a:p>
          <a:p>
            <a:r>
              <a:rPr lang="hr-HR" dirty="0"/>
              <a:t>Osmijehom kao trajnim obilježjem svake komunikacije.</a:t>
            </a:r>
          </a:p>
          <a:p>
            <a:r>
              <a:rPr lang="hr-HR" dirty="0"/>
              <a:t>Pristupu usmjerenom na poboljšanje kvalitete života bolesnika-gosta i njegove obitelji.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E77E5A4-0667-5612-253E-FC8D2AFAC3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09181"/>
            <a:ext cx="9132526" cy="656534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C661BA1C-004F-98C5-AFE6-85E7E64DC7D5}"/>
              </a:ext>
            </a:extLst>
          </p:cNvPr>
          <p:cNvSpPr txBox="1"/>
          <p:nvPr/>
        </p:nvSpPr>
        <p:spPr>
          <a:xfrm>
            <a:off x="4067033" y="594360"/>
            <a:ext cx="346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INTERNI STANDARDI BOLNICE </a:t>
            </a:r>
          </a:p>
        </p:txBody>
      </p:sp>
    </p:spTree>
    <p:extLst>
      <p:ext uri="{BB962C8B-B14F-4D97-AF65-F5344CB8AC3E}">
        <p14:creationId xmlns:p14="http://schemas.microsoft.com/office/powerpoint/2010/main" val="184828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KOMPLEKSNI BOLESNIK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r-HR" cap="none" dirty="0"/>
              <a:t>Briga o kompleksnim bolesnicima, osobito osobama s </a:t>
            </a:r>
            <a:r>
              <a:rPr lang="hr-HR" cap="none" dirty="0" err="1"/>
              <a:t>alzheimerovom</a:t>
            </a:r>
            <a:r>
              <a:rPr lang="hr-HR" cap="none" dirty="0"/>
              <a:t> bolešću i drugim demencijama, predstavlja svakodnevni izazov u bolničkom okruženju. </a:t>
            </a:r>
          </a:p>
          <a:p>
            <a:r>
              <a:rPr lang="hr-HR" cap="none" dirty="0"/>
              <a:t>Premda ne postoji standardna definicija „kompleksnog pacijenta“, riječ je o osobama kojima je tijekom liječenja potrebno znatno više vremena, resursa i multidisciplinarnog pristupa.</a:t>
            </a:r>
          </a:p>
          <a:p>
            <a:r>
              <a:rPr lang="hr-HR" cap="none" dirty="0"/>
              <a:t>Dob, </a:t>
            </a:r>
            <a:r>
              <a:rPr lang="hr-HR" cap="none" dirty="0" err="1"/>
              <a:t>komorbiditeti</a:t>
            </a:r>
            <a:r>
              <a:rPr lang="hr-HR" cap="none" dirty="0"/>
              <a:t> i kognitivni pad dodatno otežavaju proces skrbi, dok nedostatna koordinacija između različitih razina sustava povećava rizik od pogrešaka i nepotrebnih hospitalizacija.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901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Izazovi zdravstvenog sustava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969699"/>
          </a:xfrm>
        </p:spPr>
        <p:txBody>
          <a:bodyPr>
            <a:normAutofit fontScale="32500" lnSpcReduction="20000"/>
          </a:bodyPr>
          <a:lstStyle/>
          <a:p>
            <a:r>
              <a:rPr lang="hr-HR" sz="5500" cap="none" dirty="0"/>
              <a:t>Nedostatak smještajnih kapaciteta – većina domova odbija prihvatiti bolesnike s demencijom, posebno one s izraženim simptomima, što obitelji stavlja u nepovoljan položaj ,još je  veća  težina kada pacijent nema obitelj </a:t>
            </a:r>
          </a:p>
          <a:p>
            <a:r>
              <a:rPr lang="hr-HR" sz="5500" cap="none" dirty="0" err="1"/>
              <a:t>Fragmentiranost</a:t>
            </a:r>
            <a:r>
              <a:rPr lang="hr-HR" sz="5500" cap="none" dirty="0"/>
              <a:t> skrbi – prijelazi između bolnice, primarne medicine i dugotrajne skrbi često su neusklađeni; pacijenti se zaprimaju s oskudnom dokumentacijom i bez jasnog plana liječenja.</a:t>
            </a:r>
          </a:p>
          <a:p>
            <a:r>
              <a:rPr lang="hr-HR" sz="5500" cap="none" dirty="0"/>
              <a:t>Needucirano osoblje – u sustavu nedostaje njegovatelja i medicinskog kadra obučenog za rad s demencijom.</a:t>
            </a:r>
          </a:p>
          <a:p>
            <a:r>
              <a:rPr lang="hr-HR" sz="5500" cap="none" dirty="0"/>
              <a:t>Ponavljane </a:t>
            </a:r>
            <a:r>
              <a:rPr lang="hr-HR" sz="5500" cap="none" dirty="0" err="1"/>
              <a:t>rehospitalizacije</a:t>
            </a:r>
            <a:r>
              <a:rPr lang="hr-HR" sz="5500" cap="none" dirty="0"/>
              <a:t> – zbog nedostatne podrške u zajednici pacijenti se često ponovno hospitaliziraju, što stvara dodatne troškove i opterećuje sustav.</a:t>
            </a:r>
          </a:p>
          <a:p>
            <a:r>
              <a:rPr lang="hr-HR" sz="5500" cap="none" dirty="0"/>
              <a:t>Stigmatizacija – demencija je i dalje obavijena predrasudama, što otežava razvoj podrške i integraciju oboljelih.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873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4CA2DB-5510-A9CD-5C4B-8ADEB171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Rehospitalizacije</a:t>
            </a:r>
            <a:r>
              <a:rPr lang="hr-HR" dirty="0"/>
              <a:t> kod pacijenata s demencijom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6DE4137-CA17-B1A5-8B55-1D2087BD50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cap="none" dirty="0" smtClean="0"/>
              <a:t>• Više od 50% hospitaliziranih osoba s demencijom ima </a:t>
            </a:r>
            <a:r>
              <a:rPr lang="hr-HR" cap="none" dirty="0" err="1" smtClean="0"/>
              <a:t>multimorbiditet</a:t>
            </a:r>
            <a:endParaRPr lang="hr-HR" cap="none" dirty="0" smtClean="0"/>
          </a:p>
          <a:p>
            <a:pPr marL="0" indent="0">
              <a:buNone/>
            </a:pPr>
            <a:r>
              <a:rPr lang="hr-HR" cap="none" dirty="0" smtClean="0"/>
              <a:t>• 20–40% </a:t>
            </a:r>
            <a:r>
              <a:rPr lang="hr-HR" cap="none" dirty="0" err="1" smtClean="0"/>
              <a:t>rehospitalizacija</a:t>
            </a:r>
            <a:r>
              <a:rPr lang="hr-HR" cap="none" dirty="0" smtClean="0"/>
              <a:t> smatra se </a:t>
            </a:r>
            <a:r>
              <a:rPr lang="hr-HR" cap="none" dirty="0" err="1" smtClean="0"/>
              <a:t>preventabilnim</a:t>
            </a:r>
            <a:r>
              <a:rPr lang="hr-HR" cap="none" dirty="0" smtClean="0"/>
              <a:t> (BMC </a:t>
            </a:r>
            <a:r>
              <a:rPr lang="hr-HR" cap="none" dirty="0" err="1" smtClean="0"/>
              <a:t>geriatrics</a:t>
            </a:r>
            <a:r>
              <a:rPr lang="hr-HR" cap="none" dirty="0" smtClean="0"/>
              <a:t>, 2024)</a:t>
            </a:r>
          </a:p>
          <a:p>
            <a:pPr marL="0" indent="0">
              <a:buNone/>
            </a:pPr>
            <a:r>
              <a:rPr lang="hr-HR" cap="none" dirty="0" smtClean="0"/>
              <a:t>• U usporedbi s općom gerijatrijskom populacijom, pacijenti s demencijom imaju značajno više stope </a:t>
            </a:r>
            <a:r>
              <a:rPr lang="hr-HR" cap="none" dirty="0" err="1" smtClean="0"/>
              <a:t>rehospitalizacija</a:t>
            </a:r>
            <a:r>
              <a:rPr lang="hr-HR" cap="none" dirty="0" smtClean="0"/>
              <a:t> i veće troškove (JAMA network </a:t>
            </a:r>
            <a:r>
              <a:rPr lang="hr-HR" cap="none" dirty="0" err="1" smtClean="0"/>
              <a:t>open</a:t>
            </a:r>
            <a:r>
              <a:rPr lang="hr-HR" cap="none" dirty="0" smtClean="0"/>
              <a:t>, 2023)</a:t>
            </a:r>
            <a:endParaRPr lang="hr-HR" cap="none" dirty="0"/>
          </a:p>
        </p:txBody>
      </p:sp>
    </p:spTree>
    <p:extLst>
      <p:ext uri="{BB962C8B-B14F-4D97-AF65-F5344CB8AC3E}">
        <p14:creationId xmlns:p14="http://schemas.microsoft.com/office/powerpoint/2010/main" val="19002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5044</TotalTime>
  <Words>811</Words>
  <Application>Microsoft Office PowerPoint</Application>
  <PresentationFormat>Prikaz na zaslonu (4:3)</PresentationFormat>
  <Paragraphs>82</Paragraphs>
  <Slides>18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18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Tw Cen MT</vt:lpstr>
      <vt:lpstr>Kapljica</vt:lpstr>
      <vt:lpstr>Tema sustava Office</vt:lpstr>
      <vt:lpstr>KOMPLEKSNOST U LIJEČENJU BOLESNIKA OBOLJELIH OD DEMENCIJE</vt:lpstr>
      <vt:lpstr>Specijalna bolnica sv. Rafael Strmac</vt:lpstr>
      <vt:lpstr>Sv. Ivan od Boga i karizma reda</vt:lpstr>
      <vt:lpstr>PowerPointova prezentacija</vt:lpstr>
      <vt:lpstr>Model skrbi u bolnici sv. Rafael</vt:lpstr>
      <vt:lpstr>PowerPointova prezentacija</vt:lpstr>
      <vt:lpstr>KOMPLEKSNI BOLESNIK</vt:lpstr>
      <vt:lpstr>Izazovi zdravstvenog sustava </vt:lpstr>
      <vt:lpstr>Rehospitalizacije kod pacijenata s demencijom</vt:lpstr>
      <vt:lpstr>Što djeluje – modeli skrbi</vt:lpstr>
      <vt:lpstr>PowerPointova prezentacija</vt:lpstr>
      <vt:lpstr>PowerPointova prezentacija</vt:lpstr>
      <vt:lpstr>Uključenost multidisciplinarnog tima </vt:lpstr>
      <vt:lpstr>Zajedničkim djelovanjem tim osigurava sveobuhvatnu skrb i bolju kvalitetu života. </vt:lpstr>
      <vt:lpstr>PowerPointova prezentacija</vt:lpstr>
      <vt:lpstr>USPOREDBA SA PRAKSOM BOLNICE SV.RAFAEL</vt:lpstr>
      <vt:lpstr>zaključak</vt:lpstr>
      <vt:lpstr>HVALA NA PAŽNJI !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Post-dijagnostički modeli njege kod Alzheimerove bolesti</dc:title>
  <dc:subject/>
  <dc:creator>Korisnik</dc:creator>
  <cp:keywords/>
  <dc:description>generated using python-pptx</dc:description>
  <cp:lastModifiedBy>Microsoftov račun</cp:lastModifiedBy>
  <cp:revision>16</cp:revision>
  <dcterms:created xsi:type="dcterms:W3CDTF">2013-01-27T09:14:16Z</dcterms:created>
  <dcterms:modified xsi:type="dcterms:W3CDTF">2025-09-25T13:40:17Z</dcterms:modified>
  <cp:category/>
</cp:coreProperties>
</file>