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59" r:id="rId6"/>
    <p:sldId id="272" r:id="rId7"/>
    <p:sldId id="273" r:id="rId8"/>
    <p:sldId id="276" r:id="rId9"/>
    <p:sldId id="275" r:id="rId10"/>
    <p:sldId id="261" r:id="rId11"/>
    <p:sldId id="264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FF"/>
    <a:srgbClr val="FFCCFF"/>
    <a:srgbClr val="800080"/>
    <a:srgbClr val="660066"/>
    <a:srgbClr val="FC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0CC91-8593-48CA-A1A7-321B7857013B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0A7E-D592-4D00-8211-DC6E91ECC7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1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95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Generalno, mortalitetni pokazatelji su ključni za ocjenu zdravstvenog stanja stanovništva, kreiranje zdravstvenih politika, evaluaciju nacionalnih zdravstvenih programa te za regionalnu i međunarodnu usporedbu. </a:t>
            </a:r>
          </a:p>
          <a:p>
            <a:r>
              <a:rPr lang="hr-HR" dirty="0"/>
              <a:t>Kvaliteta mortalitetnih pokazatelja ovisi o nizu elemenata koji trebaju biti zadovoljeni da bi statistika uzroka smrti bila pouzdan izvor zdravstvenih informacija. Pri određivanju osnovnog uzroka smrti od posebne je važnosti pravilno ispunjavanje obrasca Potvrda o smrti. Demencija i Alzheimerova bolest  čine minimalne udjele u ukupnoj smrtnosti, a najrealniji razlog je što se ne navode kao osnovni uzrok smrti prilikom ispunjavanja obrasca Potvrde o smrti.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85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Kapaciteti za skrb, potrošnja u sustavu, planiranje kadra…</a:t>
            </a:r>
          </a:p>
          <a:p>
            <a:r>
              <a:rPr lang="hr-HR" dirty="0"/>
              <a:t>Treba koristiti sve izvore informacija i raditi sustavno na unaprjeđenju kvalitete podataka, prikazali smo ono što je dostupno kroz rutinsku statistiku i </a:t>
            </a:r>
            <a:r>
              <a:rPr lang="hr-HR" dirty="0" err="1"/>
              <a:t>Morbidity</a:t>
            </a:r>
            <a:r>
              <a:rPr lang="hr-HR" dirty="0"/>
              <a:t> istraživanje (</a:t>
            </a:r>
            <a:r>
              <a:rPr lang="hr-HR" dirty="0" err="1"/>
              <a:t>orjentacijski</a:t>
            </a:r>
            <a:r>
              <a:rPr lang="hr-HR" dirty="0" smtClean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Kombinacija podataka iz različitih izvora pruža realniji uvid u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prevalenciju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demencija te upućuje na potrebu za daljnjim unaprjeđenjem metodologije prikupljanja i obrade podataka radi kvalitetnijeg planiranja i učinkovitijeg upravljanja ovim rastućim javnozdravstvenim problemom.</a:t>
            </a:r>
            <a:endParaRPr lang="hr-HR" dirty="0" smtClean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29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33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Danas u svijetu više od 55 milijuna ljudi živi s demencijom, a procjenjuje se da će se taj broj do 2050. gotovo utrostručiti. Samo u Europi očekuje se više od 18 milijuna oboljelih, dok u Hrvatskoj s demencijom živi više od 50.000 osoba.  Najčešći oblik demencije je Alzheimerova bolest, koja čini 60–70% svih slučajeva.</a:t>
            </a:r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Procjenjuje se da 5–8% osoba starijih od 60 godina boluje od demencije, što predstavlja značajan javnozdravstveni problem koji</a:t>
            </a:r>
            <a:r>
              <a:rPr lang="hr-HR" dirty="0"/>
              <a:t> je velik kao slon te ga je kao takvog teško ignorirati.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je što veliki broj slučajeva (50-80%) ostaje neprepoznat. Posljedično tome najmanje svaka druga oboljela osoba nema pristup liječenju i skrbi te organiziranoj podršci. Situaciju dodatno otežava rašireno pogrešno uvjerenje da je demencija normalan dio starenja, što prema Svjetskom izvješću o Alzheimerovoj bolesti 2024. dijeli gotovo 80% opće populacije te 65% zdravstvenih i socijalnih djelatnika. Takva percepcija pridonosi kasnom prepoznavanju bolesti i velikom broju neprepoznatih slučajeva.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57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Što nam procjene situacije nekada i danas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cs typeface="Times New Roman" pitchFamily="18" charset="0"/>
              </a:rPr>
              <a:t>Nepovoljniji omjer oboljelih i mogućih skrbnika radi </a:t>
            </a:r>
            <a:r>
              <a:rPr lang="hr-HR" sz="1200" b="1" dirty="0">
                <a:cs typeface="Times New Roman" pitchFamily="18" charset="0"/>
              </a:rPr>
              <a:t>depopulacije.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Više osoba kojima je nužna specifična zdravstvena i socijalna skrb uz manje mogućih skrbnika.</a:t>
            </a:r>
          </a:p>
          <a:p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svih oboljelih od demencije, svaka 55 (56) osoba živi u PSŽ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93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omogućuje praćenje </a:t>
            </a:r>
            <a:r>
              <a:rPr lang="hr-HR" dirty="0" err="1"/>
              <a:t>prevalencije</a:t>
            </a:r>
            <a:r>
              <a:rPr lang="hr-HR" dirty="0"/>
              <a:t> vodećih javnozdravstvenih problema u Hrvatskoj  tako što spaja više svojih baza i registara s ciljem ekstrakcije podataka o pacijentima sa zadanim dijagnozama.</a:t>
            </a:r>
            <a:endParaRPr lang="en-GB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91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Morbidity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 kojem sudjeluje i Hrvatski zavod za javno zdravstvo, omogućuje praćenje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prevalencije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vodećih javnozdravstvenih problema u Hrvatskoj  tako što spaja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više svojih baza i registara s ciljem ekstrakcije podataka o pacijentima sa zadanim dijagnozama.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 podataka za Požeško-slavonsku županiju pokazuje da je 2024. godine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prevalencija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demencija (F00–F03, F05.1, G30), među kojima i Alzheimerove bolesti, iznosila 773 slučaja, pri čemu je 72,2% oboljelih žena. </a:t>
            </a:r>
          </a:p>
          <a:p>
            <a:r>
              <a:rPr lang="hr-HR" dirty="0"/>
              <a:t>Prema tome 3,8% stanovništva starijeg od 60 godina u PSŽ ima demenciju, a u RH 4,2% što je evidentno manje od očekivanih procjena.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95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86FF-B283-A296-C131-2CB40B12D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5295819-4BC6-938E-F6AF-31FCA2891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4A2FB67-0905-EB83-E0AC-79BA35C86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omogućuje praćenje </a:t>
            </a:r>
            <a:r>
              <a:rPr lang="hr-HR" dirty="0" err="1"/>
              <a:t>prevalencije</a:t>
            </a:r>
            <a:r>
              <a:rPr lang="hr-HR" dirty="0"/>
              <a:t> vodećih javnozdravstvenih problema u Hrvatskoj  tako što spaja više svojih baza i registara s ciljem ekstrakcije podataka o pacijentima sa zadanim dijagnozama.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Pobol PZZ- broji posjete</a:t>
            </a:r>
            <a:endParaRPr lang="en-GB" dirty="0"/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2BB07E9-5496-6078-EC81-5D8D54D74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75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Baze </a:t>
            </a:r>
            <a:r>
              <a:rPr lang="en-GB" dirty="0" err="1"/>
              <a:t>hospitalizacija</a:t>
            </a:r>
            <a:r>
              <a:rPr lang="en-GB" dirty="0"/>
              <a:t>, Baze </a:t>
            </a:r>
            <a:r>
              <a:rPr lang="en-GB" dirty="0" err="1"/>
              <a:t>utvrđenih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u </a:t>
            </a:r>
            <a:r>
              <a:rPr lang="en-GB" dirty="0" err="1"/>
              <a:t>primarnoj</a:t>
            </a:r>
            <a:r>
              <a:rPr lang="en-GB" dirty="0"/>
              <a:t> </a:t>
            </a:r>
            <a:r>
              <a:rPr lang="en-GB" dirty="0" err="1"/>
              <a:t>zdravstvenoj</a:t>
            </a:r>
            <a:r>
              <a:rPr lang="en-GB" dirty="0"/>
              <a:t> </a:t>
            </a:r>
            <a:r>
              <a:rPr lang="en-GB" dirty="0" err="1"/>
              <a:t>zaštiti</a:t>
            </a:r>
            <a:r>
              <a:rPr lang="en-GB" dirty="0"/>
              <a:t>, </a:t>
            </a:r>
            <a:r>
              <a:rPr lang="en-GB" dirty="0" err="1"/>
              <a:t>Registra</a:t>
            </a:r>
            <a:r>
              <a:rPr lang="en-GB" dirty="0"/>
              <a:t> za </a:t>
            </a:r>
            <a:r>
              <a:rPr lang="en-GB" dirty="0" err="1"/>
              <a:t>psihoze</a:t>
            </a:r>
            <a:r>
              <a:rPr lang="en-GB" dirty="0"/>
              <a:t>, </a:t>
            </a:r>
            <a:r>
              <a:rPr lang="en-GB" dirty="0" err="1"/>
              <a:t>Registra</a:t>
            </a:r>
            <a:r>
              <a:rPr lang="en-GB" dirty="0"/>
              <a:t> </a:t>
            </a:r>
            <a:r>
              <a:rPr lang="en-GB" dirty="0" err="1"/>
              <a:t>samoubojstava</a:t>
            </a:r>
            <a:r>
              <a:rPr lang="en-GB" dirty="0"/>
              <a:t>, </a:t>
            </a:r>
            <a:r>
              <a:rPr lang="en-GB" dirty="0" err="1"/>
              <a:t>Registra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s </a:t>
            </a:r>
            <a:r>
              <a:rPr lang="en-GB" dirty="0" err="1"/>
              <a:t>invaliditetom</a:t>
            </a:r>
            <a:r>
              <a:rPr lang="en-GB" dirty="0"/>
              <a:t>, </a:t>
            </a:r>
            <a:r>
              <a:rPr lang="en-GB" dirty="0" err="1"/>
              <a:t>Nacionalnog</a:t>
            </a:r>
            <a:r>
              <a:rPr lang="en-GB" dirty="0"/>
              <a:t> </a:t>
            </a:r>
            <a:r>
              <a:rPr lang="en-GB" dirty="0" err="1"/>
              <a:t>registra</a:t>
            </a:r>
            <a:r>
              <a:rPr lang="en-GB" dirty="0"/>
              <a:t> </a:t>
            </a:r>
            <a:r>
              <a:rPr lang="en-GB" dirty="0" err="1"/>
              <a:t>pružatelja</a:t>
            </a:r>
            <a:r>
              <a:rPr lang="en-GB" dirty="0"/>
              <a:t> </a:t>
            </a:r>
            <a:r>
              <a:rPr lang="en-GB" dirty="0" err="1"/>
              <a:t>zdravstvene</a:t>
            </a:r>
            <a:r>
              <a:rPr lang="en-GB" dirty="0"/>
              <a:t> </a:t>
            </a:r>
            <a:r>
              <a:rPr lang="en-GB" dirty="0" err="1"/>
              <a:t>zaštite</a:t>
            </a:r>
            <a:r>
              <a:rPr lang="en-GB" dirty="0"/>
              <a:t>, </a:t>
            </a:r>
            <a:r>
              <a:rPr lang="en-GB" dirty="0" err="1"/>
              <a:t>Godišnjeg</a:t>
            </a:r>
            <a:r>
              <a:rPr lang="en-GB" dirty="0"/>
              <a:t> </a:t>
            </a:r>
            <a:r>
              <a:rPr lang="en-GB" dirty="0" err="1"/>
              <a:t>izvješća</a:t>
            </a:r>
            <a:r>
              <a:rPr lang="en-GB" dirty="0"/>
              <a:t> o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stacionarnih</a:t>
            </a:r>
            <a:r>
              <a:rPr lang="en-GB" dirty="0"/>
              <a:t> </a:t>
            </a:r>
            <a:r>
              <a:rPr lang="en-GB" dirty="0" err="1"/>
              <a:t>zdravstvenih</a:t>
            </a:r>
            <a:r>
              <a:rPr lang="en-GB" dirty="0"/>
              <a:t> </a:t>
            </a:r>
            <a:r>
              <a:rPr lang="en-GB" dirty="0" err="1"/>
              <a:t>ustanova</a:t>
            </a:r>
            <a:r>
              <a:rPr lang="en-GB" dirty="0"/>
              <a:t>, </a:t>
            </a:r>
            <a:r>
              <a:rPr lang="en-GB" dirty="0" err="1"/>
              <a:t>Mortalitetne</a:t>
            </a:r>
            <a:r>
              <a:rPr lang="en-GB" dirty="0"/>
              <a:t>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Državnog</a:t>
            </a:r>
            <a:r>
              <a:rPr lang="en-GB" dirty="0"/>
              <a:t> </a:t>
            </a:r>
            <a:r>
              <a:rPr lang="en-GB" dirty="0" err="1"/>
              <a:t>zavoda</a:t>
            </a:r>
            <a:r>
              <a:rPr lang="en-GB" dirty="0"/>
              <a:t> za </a:t>
            </a:r>
            <a:r>
              <a:rPr lang="en-GB" dirty="0" err="1"/>
              <a:t>statistiku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Svjetske</a:t>
            </a:r>
            <a:r>
              <a:rPr lang="en-GB" dirty="0"/>
              <a:t> </a:t>
            </a:r>
            <a:r>
              <a:rPr lang="en-GB" dirty="0" err="1"/>
              <a:t>zdravstvene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«</a:t>
            </a:r>
            <a:r>
              <a:rPr lang="en-GB" dirty="0" err="1"/>
              <a:t>Zdravlje</a:t>
            </a:r>
            <a:r>
              <a:rPr lang="en-GB" dirty="0"/>
              <a:t> za </a:t>
            </a:r>
            <a:r>
              <a:rPr lang="en-GB" dirty="0" err="1"/>
              <a:t>sve</a:t>
            </a:r>
            <a:r>
              <a:rPr lang="en-GB" dirty="0"/>
              <a:t>» (WHO/Europe, HFA Database</a:t>
            </a:r>
            <a:r>
              <a:rPr lang="hr-HR" dirty="0"/>
              <a:t>)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20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B1AFC-667D-AF86-1D2D-050CF6281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3D3320D-46C5-CFA7-5525-70920E9E6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1CA270-AA36-DFDC-D89F-863204E6E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Alzheimerova bolest se prema MKB-10 od 1995. uvodi kao zasebna dijagnostička</a:t>
            </a:r>
            <a:r>
              <a:rPr lang="hr-HR" baseline="0" dirty="0"/>
              <a:t> kategorija što je vjerojatno razlog izrazito malom broju registriranih hospitalizacija</a:t>
            </a:r>
            <a:endParaRPr lang="hr-HR" dirty="0"/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9AEA838-A940-2780-35F8-AC1C3BA9A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29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Do 2018. godine bili su nam dostupni samo podaci o broju posjeta, dakle ne broj pacijenata prema dijagnozama. HZJZ u suradnji s HZZO-om od 2019. godine objavljuje podatke iz CEZIH-a. Analizirani su podaci koji putem komunikacijskih poruka dolaze u HZZO iz ordinacija na razini primarne zdravstvene zaštite (PZZ), konkretno iz djelatnosti opće/obiteljske medicine.</a:t>
            </a:r>
          </a:p>
          <a:p>
            <a:r>
              <a:rPr lang="hr-HR" dirty="0"/>
              <a:t>U ovoj tablici vidljiv je  broj pacijenata u okviru navedenih dijagnoza. Podaci iz </a:t>
            </a:r>
            <a:r>
              <a:rPr lang="hr-HR" dirty="0" err="1"/>
              <a:t>Ceziha</a:t>
            </a:r>
            <a:r>
              <a:rPr lang="hr-HR" dirty="0"/>
              <a:t> odgovaraju procjenama.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0A7E-D592-4D00-8211-DC6E91ECC70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7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05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08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842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12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26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37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503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07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73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7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2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C8B05-061A-489E-98AD-7D519CC85728}" type="datetimeFigureOut">
              <a:rPr lang="hr-HR" smtClean="0"/>
              <a:t>25.9.2025.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0265-DB12-4B85-B55F-752B4DBB8C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85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AA41ABCF-10B2-16FE-B1C2-FD4B1A3A9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7D24EE9-E7EB-8E6B-3E02-B4999B70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6644" y="1661652"/>
            <a:ext cx="7167716" cy="2369574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660066"/>
                </a:solidFill>
                <a:latin typeface="+mn-lt"/>
              </a:rPr>
              <a:t>Jesmo li bliže stvarnoj slici Alzheimerove demencije? </a:t>
            </a:r>
            <a:br>
              <a:rPr lang="hr-HR" sz="4000" b="1" dirty="0">
                <a:solidFill>
                  <a:srgbClr val="660066"/>
                </a:solidFill>
                <a:latin typeface="+mn-lt"/>
              </a:rPr>
            </a:br>
            <a:r>
              <a:rPr lang="hr-HR" sz="4000" b="1" dirty="0">
                <a:solidFill>
                  <a:srgbClr val="660066"/>
                </a:solidFill>
                <a:latin typeface="+mn-lt"/>
              </a:rPr>
              <a:t>Novi uvidi u </a:t>
            </a:r>
            <a:r>
              <a:rPr lang="hr-HR" sz="4000" b="1" dirty="0" err="1">
                <a:solidFill>
                  <a:srgbClr val="660066"/>
                </a:solidFill>
                <a:latin typeface="+mn-lt"/>
              </a:rPr>
              <a:t>prevalenciju</a:t>
            </a:r>
            <a:r>
              <a:rPr lang="hr-HR" sz="4000" b="1" dirty="0">
                <a:solidFill>
                  <a:srgbClr val="660066"/>
                </a:solidFill>
                <a:latin typeface="+mn-lt"/>
              </a:rPr>
              <a:t> oboljelih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064932-9DFC-F70E-E84B-9742F5D6B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780" y="4611329"/>
            <a:ext cx="6125497" cy="11405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hr-HR" dirty="0"/>
          </a:p>
          <a:p>
            <a:pPr>
              <a:lnSpc>
                <a:spcPct val="100000"/>
              </a:lnSpc>
            </a:pPr>
            <a:r>
              <a:rPr lang="hr-HR" sz="1400" dirty="0"/>
              <a:t>Ivona </a:t>
            </a:r>
            <a:r>
              <a:rPr lang="hr-HR" sz="1400" dirty="0" err="1"/>
              <a:t>Kusulja</a:t>
            </a:r>
            <a:r>
              <a:rPr lang="hr-HR" sz="1400" dirty="0"/>
              <a:t>, dr. med., </a:t>
            </a:r>
            <a:r>
              <a:rPr lang="hr-HR" sz="1400" dirty="0" err="1"/>
              <a:t>spec</a:t>
            </a:r>
            <a:r>
              <a:rPr lang="hr-HR" sz="1400" dirty="0"/>
              <a:t>. epidemiologije</a:t>
            </a:r>
          </a:p>
          <a:p>
            <a:pPr>
              <a:lnSpc>
                <a:spcPct val="100000"/>
              </a:lnSpc>
            </a:pPr>
            <a:r>
              <a:rPr lang="hr-HR" sz="1400" dirty="0"/>
              <a:t>dr. sc. Jasmina Kovačević, </a:t>
            </a:r>
            <a:r>
              <a:rPr lang="hr-HR" sz="1400" dirty="0" err="1"/>
              <a:t>dr.med</a:t>
            </a:r>
            <a:r>
              <a:rPr lang="hr-HR" sz="1400" dirty="0"/>
              <a:t>., </a:t>
            </a:r>
            <a:r>
              <a:rPr lang="hr-HR" sz="1400" dirty="0" err="1"/>
              <a:t>spec</a:t>
            </a:r>
            <a:r>
              <a:rPr lang="hr-HR" sz="1400" dirty="0"/>
              <a:t>. javnog zdravstva, </a:t>
            </a:r>
            <a:r>
              <a:rPr lang="hr-HR" sz="1400" dirty="0" err="1"/>
              <a:t>univ.mag.sanit.publ</a:t>
            </a:r>
            <a:r>
              <a:rPr lang="hr-HR" sz="1400" dirty="0"/>
              <a:t>.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41D2C69-7A14-232B-C0D2-F91FFA63E2F0}"/>
              </a:ext>
            </a:extLst>
          </p:cNvPr>
          <p:cNvSpPr txBox="1"/>
          <p:nvPr/>
        </p:nvSpPr>
        <p:spPr>
          <a:xfrm>
            <a:off x="7393859" y="6178124"/>
            <a:ext cx="41197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Zavod za javno zdravstvo Požeško-slavonske županije</a:t>
            </a:r>
          </a:p>
          <a:p>
            <a:pPr algn="ctr"/>
            <a:r>
              <a:rPr lang="hr-HR" sz="1400" dirty="0"/>
              <a:t>javno.zdravstvo@zjz-pozega.hr</a:t>
            </a:r>
          </a:p>
          <a:p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47EBCE7-45DC-D32E-F535-1FD0418B871C}"/>
              </a:ext>
            </a:extLst>
          </p:cNvPr>
          <p:cNvSpPr txBox="1"/>
          <p:nvPr/>
        </p:nvSpPr>
        <p:spPr>
          <a:xfrm>
            <a:off x="221329" y="5406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660066"/>
                </a:solidFill>
              </a:rPr>
              <a:t>7. Regionalna konferencija o Alzheimerovoj bolesti s međunarodnim sudjelovanjem</a:t>
            </a:r>
          </a:p>
        </p:txBody>
      </p:sp>
    </p:spTree>
    <p:extLst>
      <p:ext uri="{BB962C8B-B14F-4D97-AF65-F5344CB8AC3E}">
        <p14:creationId xmlns:p14="http://schemas.microsoft.com/office/powerpoint/2010/main" val="31534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2CE41F-9D63-6CC2-B2A2-463E12FA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6"/>
            <a:ext cx="10890504" cy="1001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hr-HR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Oboljeli od Alzheimerove bolesti i druge povezane dijagnoze po gradovima i općinama PSŽ u 2024. godini (CEZIH)</a:t>
            </a:r>
          </a:p>
        </p:txBody>
      </p:sp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id="{3DA6F66C-FD64-8BB8-51EB-6274B231F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72195"/>
              </p:ext>
            </p:extLst>
          </p:nvPr>
        </p:nvGraphicFramePr>
        <p:xfrm>
          <a:off x="391886" y="1690687"/>
          <a:ext cx="11475218" cy="4673906"/>
        </p:xfrm>
        <a:graphic>
          <a:graphicData uri="http://schemas.openxmlformats.org/drawingml/2006/table">
            <a:tbl>
              <a:tblPr/>
              <a:tblGrid>
                <a:gridCol w="885240">
                  <a:extLst>
                    <a:ext uri="{9D8B030D-6E8A-4147-A177-3AD203B41FA5}">
                      <a16:colId xmlns:a16="http://schemas.microsoft.com/office/drawing/2014/main" val="4218893728"/>
                    </a:ext>
                  </a:extLst>
                </a:gridCol>
                <a:gridCol w="1852511">
                  <a:extLst>
                    <a:ext uri="{9D8B030D-6E8A-4147-A177-3AD203B41FA5}">
                      <a16:colId xmlns:a16="http://schemas.microsoft.com/office/drawing/2014/main" val="1542022002"/>
                    </a:ext>
                  </a:extLst>
                </a:gridCol>
                <a:gridCol w="803470">
                  <a:extLst>
                    <a:ext uri="{9D8B030D-6E8A-4147-A177-3AD203B41FA5}">
                      <a16:colId xmlns:a16="http://schemas.microsoft.com/office/drawing/2014/main" val="440635598"/>
                    </a:ext>
                  </a:extLst>
                </a:gridCol>
                <a:gridCol w="833229">
                  <a:extLst>
                    <a:ext uri="{9D8B030D-6E8A-4147-A177-3AD203B41FA5}">
                      <a16:colId xmlns:a16="http://schemas.microsoft.com/office/drawing/2014/main" val="1847944240"/>
                    </a:ext>
                  </a:extLst>
                </a:gridCol>
                <a:gridCol w="833228">
                  <a:extLst>
                    <a:ext uri="{9D8B030D-6E8A-4147-A177-3AD203B41FA5}">
                      <a16:colId xmlns:a16="http://schemas.microsoft.com/office/drawing/2014/main" val="1081252525"/>
                    </a:ext>
                  </a:extLst>
                </a:gridCol>
                <a:gridCol w="783632">
                  <a:extLst>
                    <a:ext uri="{9D8B030D-6E8A-4147-A177-3AD203B41FA5}">
                      <a16:colId xmlns:a16="http://schemas.microsoft.com/office/drawing/2014/main" val="897804215"/>
                    </a:ext>
                  </a:extLst>
                </a:gridCol>
                <a:gridCol w="773713">
                  <a:extLst>
                    <a:ext uri="{9D8B030D-6E8A-4147-A177-3AD203B41FA5}">
                      <a16:colId xmlns:a16="http://schemas.microsoft.com/office/drawing/2014/main" val="2411068928"/>
                    </a:ext>
                  </a:extLst>
                </a:gridCol>
                <a:gridCol w="753873">
                  <a:extLst>
                    <a:ext uri="{9D8B030D-6E8A-4147-A177-3AD203B41FA5}">
                      <a16:colId xmlns:a16="http://schemas.microsoft.com/office/drawing/2014/main" val="2149807364"/>
                    </a:ext>
                  </a:extLst>
                </a:gridCol>
                <a:gridCol w="684438">
                  <a:extLst>
                    <a:ext uri="{9D8B030D-6E8A-4147-A177-3AD203B41FA5}">
                      <a16:colId xmlns:a16="http://schemas.microsoft.com/office/drawing/2014/main" val="2727609690"/>
                    </a:ext>
                  </a:extLst>
                </a:gridCol>
                <a:gridCol w="870327">
                  <a:extLst>
                    <a:ext uri="{9D8B030D-6E8A-4147-A177-3AD203B41FA5}">
                      <a16:colId xmlns:a16="http://schemas.microsoft.com/office/drawing/2014/main" val="2655425967"/>
                    </a:ext>
                  </a:extLst>
                </a:gridCol>
                <a:gridCol w="823965">
                  <a:extLst>
                    <a:ext uri="{9D8B030D-6E8A-4147-A177-3AD203B41FA5}">
                      <a16:colId xmlns:a16="http://schemas.microsoft.com/office/drawing/2014/main" val="4222513038"/>
                    </a:ext>
                  </a:extLst>
                </a:gridCol>
                <a:gridCol w="733530">
                  <a:extLst>
                    <a:ext uri="{9D8B030D-6E8A-4147-A177-3AD203B41FA5}">
                      <a16:colId xmlns:a16="http://schemas.microsoft.com/office/drawing/2014/main" val="2545996166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3667439216"/>
                    </a:ext>
                  </a:extLst>
                </a:gridCol>
              </a:tblGrid>
              <a:tr h="408782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MKB X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Obiteljska medicina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557220"/>
                  </a:ext>
                </a:extLst>
              </a:tr>
              <a:tr h="5242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Brestovac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Čaglin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Jakšić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Kaptol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Kutjevo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Lipik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Pakrac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Pleternica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Požega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Velika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8372" marR="8372" marT="83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98441"/>
                  </a:ext>
                </a:extLst>
              </a:tr>
              <a:tr h="4087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F00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Demencija u AB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646859"/>
                  </a:ext>
                </a:extLst>
              </a:tr>
              <a:tr h="4087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G30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51737"/>
                  </a:ext>
                </a:extLst>
              </a:tr>
              <a:tr h="4087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399771"/>
                  </a:ext>
                </a:extLst>
              </a:tr>
              <a:tr h="5242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F02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Demencija kod ostalih bolesti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51409"/>
                  </a:ext>
                </a:extLst>
              </a:tr>
              <a:tr h="5242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Nespecificirana demencija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98351"/>
                  </a:ext>
                </a:extLst>
              </a:tr>
              <a:tr h="5663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Delirij koji nije uzrokovan alkoholom ili ostalim psihoaktivnim tvarima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7471"/>
                  </a:ext>
                </a:extLst>
              </a:tr>
              <a:tr h="4087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F06-F07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Psihoorganski sindrom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08002"/>
                  </a:ext>
                </a:extLst>
              </a:tr>
              <a:tr h="4087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2" marR="8372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</a:t>
                      </a:r>
                    </a:p>
                  </a:txBody>
                  <a:tcPr marL="8372" marR="108000" marT="837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0573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D3A6DF5B-5D7B-AD69-A6AD-D41356B52AC3}"/>
              </a:ext>
            </a:extLst>
          </p:cNvPr>
          <p:cNvSpPr txBox="1"/>
          <p:nvPr/>
        </p:nvSpPr>
        <p:spPr>
          <a:xfrm>
            <a:off x="391886" y="6364593"/>
            <a:ext cx="174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*CEZIH, 2024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8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94DCBD-CBA2-7A13-AEC4-290A4EDB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51" y="405320"/>
            <a:ext cx="9334918" cy="991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sz="3600" dirty="0"/>
              <a:t>Umrli prema uzroku smrti (G30 + </a:t>
            </a:r>
            <a:r>
              <a:rPr lang="hr-HR" sz="3600" dirty="0">
                <a:solidFill>
                  <a:srgbClr val="000000"/>
                </a:solidFill>
              </a:rPr>
              <a:t>F03, F05, F06 i F07)</a:t>
            </a:r>
            <a:endParaRPr lang="hr-HR" sz="36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41F51DA-FE35-92CF-954C-8243315EEF2B}"/>
              </a:ext>
            </a:extLst>
          </p:cNvPr>
          <p:cNvSpPr txBox="1"/>
          <p:nvPr/>
        </p:nvSpPr>
        <p:spPr>
          <a:xfrm>
            <a:off x="1673051" y="1738364"/>
            <a:ext cx="93349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Sve umrle osobe od AB su u dobnoj skupini 60+ godina.</a:t>
            </a:r>
          </a:p>
          <a:p>
            <a:endParaRPr lang="hr-HR" sz="2800" dirty="0"/>
          </a:p>
          <a:p>
            <a:r>
              <a:rPr lang="hr-HR" sz="2800" dirty="0"/>
              <a:t>2013. godine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1 osoba G30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6 osoba F03, F05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r>
              <a:rPr lang="hr-HR" sz="2800" dirty="0"/>
              <a:t>2023.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6 osoba G30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23 </a:t>
            </a:r>
            <a:r>
              <a:rPr lang="hr-HR" sz="2800" dirty="0" smtClean="0"/>
              <a:t>osobe </a:t>
            </a:r>
            <a:r>
              <a:rPr lang="hr-HR" sz="2800" dirty="0"/>
              <a:t>F03, F07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2123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292BEF-03F1-2565-8596-E1A13241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38998">
            <a:off x="246244" y="1141005"/>
            <a:ext cx="8406284" cy="954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Puno tablica, puno brojeva, što sad s tim?</a:t>
            </a:r>
            <a:endParaRPr lang="en-GB" sz="3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8DE1E4-49BD-412A-A2E1-11F261BE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50" y="3121957"/>
            <a:ext cx="4387273" cy="95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dirty="0"/>
              <a:t>Zašto?</a:t>
            </a:r>
          </a:p>
          <a:p>
            <a:pPr marL="0" indent="0" algn="ctr">
              <a:buNone/>
            </a:pPr>
            <a:r>
              <a:rPr lang="hr-HR" dirty="0"/>
              <a:t>Nužno za donošenje odluka. </a:t>
            </a:r>
          </a:p>
          <a:p>
            <a:pPr algn="ctr"/>
            <a:endParaRPr lang="en-GB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2F5F0EF-B214-7484-3C68-696EAC7AA27F}"/>
              </a:ext>
            </a:extLst>
          </p:cNvPr>
          <p:cNvSpPr txBox="1"/>
          <p:nvPr/>
        </p:nvSpPr>
        <p:spPr>
          <a:xfrm>
            <a:off x="2054050" y="4724718"/>
            <a:ext cx="51446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Izvori informacija</a:t>
            </a:r>
          </a:p>
          <a:p>
            <a:pPr algn="ctr"/>
            <a:r>
              <a:rPr lang="hr-HR" sz="2800" dirty="0"/>
              <a:t>Rutinski, ciljana istraživanja, neformalni.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4EB8F0E-58B2-A403-54A1-BC6CB4148DCF}"/>
              </a:ext>
            </a:extLst>
          </p:cNvPr>
          <p:cNvSpPr txBox="1"/>
          <p:nvPr/>
        </p:nvSpPr>
        <p:spPr>
          <a:xfrm>
            <a:off x="6966529" y="3873392"/>
            <a:ext cx="4793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None/>
              <a:defRPr sz="2800"/>
            </a:lvl1pPr>
          </a:lstStyle>
          <a:p>
            <a:pPr algn="ctr"/>
            <a:r>
              <a:rPr lang="hr-HR" dirty="0"/>
              <a:t>Možemo li biti zadovoljni kvalitetom podataka?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735878D-D10F-140F-0759-BDC507CFB629}"/>
              </a:ext>
            </a:extLst>
          </p:cNvPr>
          <p:cNvSpPr txBox="1"/>
          <p:nvPr/>
        </p:nvSpPr>
        <p:spPr>
          <a:xfrm>
            <a:off x="7069245" y="2016569"/>
            <a:ext cx="4387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2800" dirty="0"/>
              <a:t>Važnost pravilne procjene veličine problema</a:t>
            </a:r>
          </a:p>
        </p:txBody>
      </p:sp>
    </p:spTree>
    <p:extLst>
      <p:ext uri="{BB962C8B-B14F-4D97-AF65-F5344CB8AC3E}">
        <p14:creationId xmlns:p14="http://schemas.microsoft.com/office/powerpoint/2010/main" val="12860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94DCBD-CBA2-7A13-AEC4-290A4EDB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709928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latin typeface="+mn-lt"/>
                <a:cs typeface="Times New Roman" pitchFamily="18" charset="0"/>
              </a:rPr>
              <a:t>Svatko s mozgom je pod rizikom da razvije Alzheimerovu bolest!</a:t>
            </a:r>
            <a:endParaRPr lang="hr-HR" sz="3600" dirty="0">
              <a:latin typeface="+mn-lt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E7FE0AC-1ABF-27AC-A063-2155AF4FF4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837" y="2914465"/>
            <a:ext cx="5648325" cy="838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28BF93C-6AB4-3272-1261-740774CEFCEB}"/>
              </a:ext>
            </a:extLst>
          </p:cNvPr>
          <p:cNvSpPr txBox="1"/>
          <p:nvPr/>
        </p:nvSpPr>
        <p:spPr>
          <a:xfrm>
            <a:off x="2096654" y="4217093"/>
            <a:ext cx="8636001" cy="2086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r-HR" dirty="0">
                <a:latin typeface="+mn-lt"/>
              </a:rPr>
              <a:t>Mi smo ti o kojima će netko trebati skrbiti za 10-15-20… godina.</a:t>
            </a:r>
          </a:p>
          <a:p>
            <a:r>
              <a:rPr lang="hr-HR" dirty="0">
                <a:latin typeface="+mn-lt"/>
              </a:rPr>
              <a:t>A tko će skrbiti?</a:t>
            </a:r>
          </a:p>
        </p:txBody>
      </p:sp>
    </p:spTree>
    <p:extLst>
      <p:ext uri="{BB962C8B-B14F-4D97-AF65-F5344CB8AC3E}">
        <p14:creationId xmlns:p14="http://schemas.microsoft.com/office/powerpoint/2010/main" val="147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5000">
              <a:schemeClr val="bg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B2693-7F17-C15A-1C37-C9E20310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473" y="442127"/>
            <a:ext cx="6960198" cy="11605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dirty="0"/>
              <a:t>  Pojavnost Alzheimerove demencije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06D280-D4FC-A5E1-33E1-4A30FC54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440"/>
            <a:ext cx="6821245" cy="2818504"/>
          </a:xfrm>
        </p:spPr>
        <p:txBody>
          <a:bodyPr/>
          <a:lstStyle/>
          <a:p>
            <a:r>
              <a:rPr lang="hr-HR" dirty="0"/>
              <a:t>1 od 140 osoba na planeti ima demenciju </a:t>
            </a:r>
          </a:p>
          <a:p>
            <a:r>
              <a:rPr lang="hr-HR" dirty="0"/>
              <a:t>5-8% starijih od 60 godina; 60-70 % svih oboljelih od demencije ima Alzheimerovu demenciju</a:t>
            </a:r>
          </a:p>
          <a:p>
            <a:r>
              <a:rPr lang="hr-HR" dirty="0"/>
              <a:t>U razvijenim zemljama dijagnosticirano je samo 20-50% slučajeva demencije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5374" y="3141127"/>
            <a:ext cx="4673301" cy="35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8537D-0D93-E076-C053-87F05E16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3" y="365125"/>
            <a:ext cx="8724452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dirty="0"/>
              <a:t>      Procjena broja oboljelih od demencije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3D5EBC-886C-8F4D-5DC6-9631D80A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7055"/>
            <a:ext cx="10515600" cy="2318195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	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BE34E5E-518A-BAF0-4BA3-D1612CEA5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74424"/>
              </p:ext>
            </p:extLst>
          </p:nvPr>
        </p:nvGraphicFramePr>
        <p:xfrm>
          <a:off x="4465689" y="2590867"/>
          <a:ext cx="7242051" cy="2779777"/>
        </p:xfrm>
        <a:graphic>
          <a:graphicData uri="http://schemas.openxmlformats.org/drawingml/2006/table">
            <a:tbl>
              <a:tblPr firstRow="1"/>
              <a:tblGrid>
                <a:gridCol w="2184110">
                  <a:extLst>
                    <a:ext uri="{9D8B030D-6E8A-4147-A177-3AD203B41FA5}">
                      <a16:colId xmlns:a16="http://schemas.microsoft.com/office/drawing/2014/main" val="3470135412"/>
                    </a:ext>
                  </a:extLst>
                </a:gridCol>
                <a:gridCol w="823833">
                  <a:extLst>
                    <a:ext uri="{9D8B030D-6E8A-4147-A177-3AD203B41FA5}">
                      <a16:colId xmlns:a16="http://schemas.microsoft.com/office/drawing/2014/main" val="428322441"/>
                    </a:ext>
                  </a:extLst>
                </a:gridCol>
                <a:gridCol w="924417">
                  <a:extLst>
                    <a:ext uri="{9D8B030D-6E8A-4147-A177-3AD203B41FA5}">
                      <a16:colId xmlns:a16="http://schemas.microsoft.com/office/drawing/2014/main" val="735790423"/>
                    </a:ext>
                  </a:extLst>
                </a:gridCol>
                <a:gridCol w="905255">
                  <a:extLst>
                    <a:ext uri="{9D8B030D-6E8A-4147-A177-3AD203B41FA5}">
                      <a16:colId xmlns:a16="http://schemas.microsoft.com/office/drawing/2014/main" val="3296309136"/>
                    </a:ext>
                  </a:extLst>
                </a:gridCol>
                <a:gridCol w="761567">
                  <a:extLst>
                    <a:ext uri="{9D8B030D-6E8A-4147-A177-3AD203B41FA5}">
                      <a16:colId xmlns:a16="http://schemas.microsoft.com/office/drawing/2014/main" val="3558090801"/>
                    </a:ext>
                  </a:extLst>
                </a:gridCol>
                <a:gridCol w="823832">
                  <a:extLst>
                    <a:ext uri="{9D8B030D-6E8A-4147-A177-3AD203B41FA5}">
                      <a16:colId xmlns:a16="http://schemas.microsoft.com/office/drawing/2014/main" val="3349729421"/>
                    </a:ext>
                  </a:extLst>
                </a:gridCol>
                <a:gridCol w="819037">
                  <a:extLst>
                    <a:ext uri="{9D8B030D-6E8A-4147-A177-3AD203B41FA5}">
                      <a16:colId xmlns:a16="http://schemas.microsoft.com/office/drawing/2014/main" val="3950423962"/>
                    </a:ext>
                  </a:extLst>
                </a:gridCol>
              </a:tblGrid>
              <a:tr h="70285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pl-PL" sz="2000" b="1" u="none" strike="noStrike" dirty="0">
                          <a:effectLst/>
                        </a:rPr>
                        <a:t>Procjena broja oboljelih od demencije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RH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PSŽ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37596"/>
                  </a:ext>
                </a:extLst>
              </a:tr>
              <a:tr h="102967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2011.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2023.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hr-HR" sz="20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Porast %</a:t>
                      </a:r>
                      <a:endParaRPr lang="hr-HR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2011.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2023.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Porast %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1055"/>
                  </a:ext>
                </a:extLst>
              </a:tr>
              <a:tr h="523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>
                          <a:effectLst/>
                        </a:rPr>
                        <a:t>5%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51.569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58.227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hr-HR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921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983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hr-HR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90979"/>
                  </a:ext>
                </a:extLst>
              </a:tr>
              <a:tr h="523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>
                          <a:effectLst/>
                        </a:rPr>
                        <a:t>8%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82.510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93.163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 dirty="0">
                          <a:effectLst/>
                        </a:rPr>
                        <a:t>12,2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1.474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r-HR" sz="2000" u="none" strike="noStrike" dirty="0">
                          <a:effectLst/>
                        </a:rPr>
                        <a:t>1.573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 dirty="0">
                          <a:effectLst/>
                        </a:rPr>
                        <a:t>4,1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413868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D28DFD34-A61E-1710-1F03-542030F0D85F}"/>
              </a:ext>
            </a:extLst>
          </p:cNvPr>
          <p:cNvSpPr txBox="1"/>
          <p:nvPr/>
        </p:nvSpPr>
        <p:spPr>
          <a:xfrm>
            <a:off x="588964" y="2457261"/>
            <a:ext cx="35227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Porast procjene broja oboljelih od demencije 2011./2023.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12,9% u RH i 6,7% u PSŽ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r>
              <a:rPr lang="hr-HR" sz="2400" dirty="0"/>
              <a:t>Pad broja stanovnika 2011./2023.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9,9% u RH i 20,7% u PSŽ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20D6C62-39B4-1744-0CAD-C3394556CB19}"/>
              </a:ext>
            </a:extLst>
          </p:cNvPr>
          <p:cNvSpPr txBox="1"/>
          <p:nvPr/>
        </p:nvSpPr>
        <p:spPr>
          <a:xfrm rot="19470676">
            <a:off x="502418" y="3775205"/>
            <a:ext cx="354706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7030A0"/>
                </a:solidFill>
              </a:rPr>
              <a:t>TKO ĆE SKRBITI?</a:t>
            </a:r>
            <a:endParaRPr lang="en-GB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3029A9-90E7-2535-39A4-1DD2C7596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Projekt </a:t>
            </a:r>
            <a:r>
              <a:rPr lang="hr-HR" i="1" dirty="0" err="1">
                <a:latin typeface="+mn-lt"/>
              </a:rPr>
              <a:t>Morbidity</a:t>
            </a:r>
            <a:r>
              <a:rPr lang="hr-HR" i="1" dirty="0">
                <a:latin typeface="+mn-lt"/>
              </a:rPr>
              <a:t> </a:t>
            </a:r>
            <a:r>
              <a:rPr lang="hr-HR" i="1" dirty="0" err="1">
                <a:latin typeface="+mn-lt"/>
              </a:rPr>
              <a:t>Statistics</a:t>
            </a:r>
            <a:endParaRPr lang="en-GB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758326-DBC5-FE3A-4392-DF11F2AAE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Zagreb,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D86692D-D93B-EB81-0A05-393D4AB3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380207" cy="6680499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139F9CC-F4C9-2FE6-AD66-95CDAD005B97}"/>
              </a:ext>
            </a:extLst>
          </p:cNvPr>
          <p:cNvSpPr/>
          <p:nvPr/>
        </p:nvSpPr>
        <p:spPr>
          <a:xfrm>
            <a:off x="292608" y="3593054"/>
            <a:ext cx="7743354" cy="2581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C123385-90AB-A878-4344-30095D78568D}"/>
              </a:ext>
            </a:extLst>
          </p:cNvPr>
          <p:cNvSpPr txBox="1"/>
          <p:nvPr/>
        </p:nvSpPr>
        <p:spPr>
          <a:xfrm>
            <a:off x="292608" y="6327648"/>
            <a:ext cx="10927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Hrvatski zavod za javno zdravstvo. Učestalost vodećih javnozdravstvenih problema u Hrvatskoj – podaci po županijama.  https://www.hzjz.hr/wpcontent/uploads/2024/12/UVJPuRH_zupanije_2024.pdf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8C0E3C5-5FC8-C388-AED1-A1CFD088BA7D}"/>
              </a:ext>
            </a:extLst>
          </p:cNvPr>
          <p:cNvSpPr txBox="1"/>
          <p:nvPr/>
        </p:nvSpPr>
        <p:spPr>
          <a:xfrm>
            <a:off x="8209385" y="3392221"/>
            <a:ext cx="221589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3,8% stanovništva starijeg od 60 g u PSŽ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20AF18-3D30-7261-4B8F-1467B38C13FD}"/>
              </a:ext>
            </a:extLst>
          </p:cNvPr>
          <p:cNvSpPr txBox="1"/>
          <p:nvPr/>
        </p:nvSpPr>
        <p:spPr>
          <a:xfrm>
            <a:off x="8234622" y="5872264"/>
            <a:ext cx="223723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4,2% stanovništva starijeg od 60 g u RH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9139F9CC-F4C9-2FE6-AD66-95CDAD005B97}"/>
              </a:ext>
            </a:extLst>
          </p:cNvPr>
          <p:cNvSpPr/>
          <p:nvPr/>
        </p:nvSpPr>
        <p:spPr>
          <a:xfrm>
            <a:off x="292608" y="6063213"/>
            <a:ext cx="7743354" cy="2644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81C9B7C-8DEF-96FB-F5CC-708D91405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87266"/>
              </p:ext>
            </p:extLst>
          </p:nvPr>
        </p:nvGraphicFramePr>
        <p:xfrm>
          <a:off x="8380206" y="1097281"/>
          <a:ext cx="3614569" cy="183955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D34817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D34817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D34817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65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82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2400" u="none" strike="noStrike" dirty="0"/>
                        <a:t>Procjena broja oboljelih od demencije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r-HR" sz="2400" u="none" strike="noStrike" dirty="0"/>
                        <a:t>%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r-HR" sz="2400" u="none" strike="noStrike" dirty="0"/>
                        <a:t>5%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r-HR" sz="2400" u="none" strike="noStrike" dirty="0"/>
                        <a:t>8%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r-HR" sz="2400" u="none" strike="noStrike" dirty="0"/>
                        <a:t>RH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58.227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93.163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r-HR" sz="2400" u="none" strike="noStrike"/>
                        <a:t>PSŽ</a:t>
                      </a:r>
                      <a:endParaRPr lang="hr-HR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hr-HR" sz="2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hr-HR" sz="2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6BC20-7E00-E7E5-F378-AF0946A89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05D8CF-F493-72C3-7B7A-1B90EF936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Izvori podataka iz rutinske statistike</a:t>
            </a:r>
            <a:endParaRPr lang="en-GB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781D8A-D8A5-D788-A2FA-505039E52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BSO, CEZIH, mortalitetna statistika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3BDA7B-706E-BB35-E362-A9ACAF06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6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hr-HR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Mentalni poremećaji u Republici Hrvatskoj , Zagreb 2025.</a:t>
            </a:r>
            <a:endParaRPr lang="en-GB" sz="3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DA3765-B79C-37CD-75B7-9B781CDE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391" y="4060178"/>
            <a:ext cx="4708490" cy="105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Vodeći</a:t>
            </a:r>
            <a:r>
              <a:rPr lang="en-GB" sz="2000" dirty="0"/>
              <a:t> </a:t>
            </a:r>
            <a:r>
              <a:rPr lang="en-GB" sz="2000" dirty="0" err="1"/>
              <a:t>uzroci</a:t>
            </a:r>
            <a:r>
              <a:rPr lang="en-GB" sz="2000" dirty="0"/>
              <a:t> </a:t>
            </a:r>
            <a:r>
              <a:rPr lang="en-GB" sz="2000" dirty="0" err="1"/>
              <a:t>hospitalizacija</a:t>
            </a:r>
            <a:r>
              <a:rPr lang="en-GB" sz="2000" dirty="0"/>
              <a:t> u </a:t>
            </a:r>
            <a:r>
              <a:rPr lang="en-GB" sz="2000" dirty="0" err="1"/>
              <a:t>skupini</a:t>
            </a:r>
            <a:r>
              <a:rPr lang="en-GB" sz="2000" dirty="0"/>
              <a:t> </a:t>
            </a:r>
            <a:r>
              <a:rPr lang="en-GB" sz="2000" dirty="0" err="1"/>
              <a:t>mentalnih</a:t>
            </a:r>
            <a:r>
              <a:rPr lang="en-GB" sz="2000" dirty="0"/>
              <a:t> </a:t>
            </a:r>
            <a:r>
              <a:rPr lang="en-GB" sz="2000" dirty="0" err="1"/>
              <a:t>poremećaja</a:t>
            </a:r>
            <a:r>
              <a:rPr lang="en-GB" sz="2000" dirty="0"/>
              <a:t> u </a:t>
            </a:r>
            <a:r>
              <a:rPr lang="en-GB" sz="2000" dirty="0" err="1"/>
              <a:t>Hrvatskoj</a:t>
            </a:r>
            <a:r>
              <a:rPr lang="en-GB" sz="2000" dirty="0"/>
              <a:t> 2023.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en-GB" sz="2000" b="1" dirty="0"/>
              <a:t>za dob 60+ </a:t>
            </a:r>
            <a:r>
              <a:rPr lang="en-GB" sz="2000" b="1" dirty="0" err="1"/>
              <a:t>godina</a:t>
            </a:r>
            <a:r>
              <a:rPr lang="en-GB" sz="2000" b="1" dirty="0"/>
              <a:t>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961D6F6-E58C-4067-E316-FD553F5A9DA2}"/>
              </a:ext>
            </a:extLst>
          </p:cNvPr>
          <p:cNvSpPr txBox="1"/>
          <p:nvPr/>
        </p:nvSpPr>
        <p:spPr>
          <a:xfrm>
            <a:off x="838200" y="6369764"/>
            <a:ext cx="3544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0" i="0" dirty="0">
                <a:effectLst/>
              </a:rPr>
              <a:t>Datum objave: 16. lipnja 2025.</a:t>
            </a:r>
            <a:endParaRPr lang="en-GB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95D5DF-03CE-2780-39AB-A0ED86ED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416" y="1677445"/>
            <a:ext cx="2218153" cy="31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C5AB9AA9-F371-3818-77C9-56A9F79A2720}"/>
              </a:ext>
            </a:extLst>
          </p:cNvPr>
          <p:cNvSpPr txBox="1">
            <a:spLocks/>
          </p:cNvSpPr>
          <p:nvPr/>
        </p:nvSpPr>
        <p:spPr>
          <a:xfrm>
            <a:off x="4904391" y="1677445"/>
            <a:ext cx="4449072" cy="100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err="1"/>
              <a:t>Vodeći</a:t>
            </a:r>
            <a:r>
              <a:rPr lang="en-GB" sz="2000" dirty="0"/>
              <a:t> </a:t>
            </a:r>
            <a:r>
              <a:rPr lang="en-GB" sz="2000" dirty="0" err="1"/>
              <a:t>uzroci</a:t>
            </a:r>
            <a:r>
              <a:rPr lang="en-GB" sz="2000" dirty="0"/>
              <a:t> </a:t>
            </a:r>
            <a:r>
              <a:rPr lang="en-GB" sz="2000" dirty="0" err="1"/>
              <a:t>hospitalizacija</a:t>
            </a:r>
            <a:r>
              <a:rPr lang="en-GB" sz="2000" dirty="0"/>
              <a:t> u </a:t>
            </a:r>
            <a:r>
              <a:rPr lang="en-GB" sz="2000" dirty="0" err="1"/>
              <a:t>skupini</a:t>
            </a:r>
            <a:r>
              <a:rPr lang="en-GB" sz="2000" dirty="0"/>
              <a:t> </a:t>
            </a:r>
            <a:r>
              <a:rPr lang="en-GB" sz="2000" dirty="0" err="1"/>
              <a:t>mentalnih</a:t>
            </a:r>
            <a:r>
              <a:rPr lang="en-GB" sz="2000" dirty="0"/>
              <a:t> </a:t>
            </a:r>
            <a:r>
              <a:rPr lang="en-GB" sz="2000" dirty="0" err="1"/>
              <a:t>poremećaja</a:t>
            </a:r>
            <a:r>
              <a:rPr lang="en-GB" sz="2000" dirty="0"/>
              <a:t> u </a:t>
            </a:r>
            <a:r>
              <a:rPr lang="hr-HR" sz="2000" dirty="0"/>
              <a:t>Hrvatskoj </a:t>
            </a:r>
            <a:r>
              <a:rPr lang="en-GB" sz="2000" dirty="0"/>
              <a:t>2023.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hr-HR" sz="2000" b="1" dirty="0"/>
              <a:t>ukupno</a:t>
            </a:r>
            <a:endParaRPr lang="en-GB" sz="2000" b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DFA9C38-A3CD-598A-229C-A851E4AA9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3" y="1719969"/>
            <a:ext cx="4067743" cy="192222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0132BAF-6E2C-5632-04AD-C5022413F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3" y="4060178"/>
            <a:ext cx="4067743" cy="1835999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id="{F351AD24-2E07-02F0-71F4-BDE94B6AFA6E}"/>
              </a:ext>
            </a:extLst>
          </p:cNvPr>
          <p:cNvSpPr/>
          <p:nvPr/>
        </p:nvSpPr>
        <p:spPr>
          <a:xfrm>
            <a:off x="820656" y="5257381"/>
            <a:ext cx="4032656" cy="2581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338FC72-883F-72BA-D73F-A85E671DE520}"/>
              </a:ext>
            </a:extLst>
          </p:cNvPr>
          <p:cNvSpPr txBox="1"/>
          <p:nvPr/>
        </p:nvSpPr>
        <p:spPr>
          <a:xfrm>
            <a:off x="4964629" y="5041477"/>
            <a:ext cx="458801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1,6% </a:t>
            </a:r>
            <a:r>
              <a:rPr lang="hr-HR" b="1" dirty="0">
                <a:solidFill>
                  <a:srgbClr val="C00000"/>
                </a:solidFill>
              </a:rPr>
              <a:t>ukupnog broja hospitalizacija radi mentalnih poremećaja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84CEE9-121D-5A5B-FBCE-ED438F92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57" y="365125"/>
            <a:ext cx="11344588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Stope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hospitalizacija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zbog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Alzheimerove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bolesti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(G30)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hr-HR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delirija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uzrokovan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alkoholom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ostalim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psihoaktivnim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tvarima</a:t>
            </a:r>
            <a:r>
              <a:rPr lang="hr-HR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(F05)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hr-HR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razdoblju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1995.-2023.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godine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Hrvatskoj</a:t>
            </a:r>
            <a:r>
              <a:rPr lang="en-GB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A12C19-0AA9-78E2-E781-8C12D67E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55" y="1598025"/>
            <a:ext cx="8067090" cy="511591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63391B4-2D38-300E-283D-742EBAEF0283}"/>
              </a:ext>
            </a:extLst>
          </p:cNvPr>
          <p:cNvSpPr txBox="1"/>
          <p:nvPr/>
        </p:nvSpPr>
        <p:spPr>
          <a:xfrm>
            <a:off x="7125024" y="3001662"/>
            <a:ext cx="29635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99CC"/>
                </a:solidFill>
              </a:rPr>
              <a:t>281 </a:t>
            </a:r>
            <a:r>
              <a:rPr lang="hr-HR" b="1" dirty="0">
                <a:solidFill>
                  <a:srgbClr val="FF99CC"/>
                </a:solidFill>
              </a:rPr>
              <a:t>hospitalizacija (G30)</a:t>
            </a:r>
            <a:endParaRPr lang="en-GB" b="1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469EE-2847-8C0E-C725-0BDA88373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47A449-A3E0-621F-2ECD-4F4B28DF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6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Hospitalizacije radi mentalnih poremećaja u PSŽ</a:t>
            </a:r>
            <a:endParaRPr lang="en-GB" sz="3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E4CFCED-CA6D-E814-F226-55F202C68E2F}"/>
              </a:ext>
            </a:extLst>
          </p:cNvPr>
          <p:cNvSpPr txBox="1"/>
          <p:nvPr/>
        </p:nvSpPr>
        <p:spPr>
          <a:xfrm>
            <a:off x="838200" y="6369764"/>
            <a:ext cx="3544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0" i="0" dirty="0">
                <a:effectLst/>
              </a:rPr>
              <a:t>Datum objave: 16. lipnja 2025.</a:t>
            </a:r>
            <a:endParaRPr lang="en-GB" sz="1400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5643141E-7F47-7122-BCFB-6A2C03B0925A}"/>
              </a:ext>
            </a:extLst>
          </p:cNvPr>
          <p:cNvSpPr txBox="1">
            <a:spLocks/>
          </p:cNvSpPr>
          <p:nvPr/>
        </p:nvSpPr>
        <p:spPr>
          <a:xfrm>
            <a:off x="838200" y="1565855"/>
            <a:ext cx="5080279" cy="100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err="1"/>
              <a:t>Vodeći</a:t>
            </a:r>
            <a:r>
              <a:rPr lang="en-GB" sz="2000" dirty="0"/>
              <a:t> </a:t>
            </a:r>
            <a:r>
              <a:rPr lang="en-GB" sz="2000" dirty="0" err="1"/>
              <a:t>uzroci</a:t>
            </a:r>
            <a:r>
              <a:rPr lang="en-GB" sz="2000" dirty="0"/>
              <a:t> </a:t>
            </a:r>
            <a:r>
              <a:rPr lang="en-GB" sz="2000" dirty="0" err="1"/>
              <a:t>hospitalizacija</a:t>
            </a:r>
            <a:r>
              <a:rPr lang="en-GB" sz="2000" dirty="0"/>
              <a:t> u </a:t>
            </a:r>
            <a:r>
              <a:rPr lang="en-GB" sz="2000" dirty="0" err="1"/>
              <a:t>skupini</a:t>
            </a:r>
            <a:r>
              <a:rPr lang="en-GB" sz="2000" dirty="0"/>
              <a:t> </a:t>
            </a:r>
            <a:r>
              <a:rPr lang="en-GB" sz="2000" dirty="0" err="1"/>
              <a:t>mentalnih</a:t>
            </a:r>
            <a:r>
              <a:rPr lang="en-GB" sz="2000" dirty="0"/>
              <a:t> </a:t>
            </a:r>
            <a:r>
              <a:rPr lang="en-GB" sz="2000" dirty="0" err="1"/>
              <a:t>poremećaja</a:t>
            </a:r>
            <a:r>
              <a:rPr lang="en-GB" sz="2000"/>
              <a:t> </a:t>
            </a:r>
            <a:r>
              <a:rPr lang="hr-HR" sz="2000" smtClean="0"/>
              <a:t>u </a:t>
            </a:r>
            <a:r>
              <a:rPr lang="hr-HR" sz="2000" dirty="0"/>
              <a:t>PSŽ</a:t>
            </a:r>
            <a:r>
              <a:rPr lang="en-GB" sz="2000" dirty="0"/>
              <a:t> 2023.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hr-HR" sz="2000" b="1" dirty="0"/>
              <a:t>ukupno</a:t>
            </a:r>
            <a:endParaRPr lang="en-GB" sz="2000" b="1" dirty="0"/>
          </a:p>
        </p:txBody>
      </p:sp>
      <p:graphicFrame>
        <p:nvGraphicFramePr>
          <p:cNvPr id="13" name="Rezervirano mjesto sadržaja 3">
            <a:extLst>
              <a:ext uri="{FF2B5EF4-FFF2-40B4-BE49-F238E27FC236}">
                <a16:creationId xmlns:a16="http://schemas.microsoft.com/office/drawing/2014/main" id="{720A6AE7-7C17-7335-9867-BF7525D3E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436312"/>
              </p:ext>
            </p:extLst>
          </p:nvPr>
        </p:nvGraphicFramePr>
        <p:xfrm>
          <a:off x="6010336" y="2766585"/>
          <a:ext cx="5192278" cy="246346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564824">
                  <a:extLst>
                    <a:ext uri="{9D8B030D-6E8A-4147-A177-3AD203B41FA5}">
                      <a16:colId xmlns:a16="http://schemas.microsoft.com/office/drawing/2014/main" val="2096016716"/>
                    </a:ext>
                  </a:extLst>
                </a:gridCol>
                <a:gridCol w="904576">
                  <a:extLst>
                    <a:ext uri="{9D8B030D-6E8A-4147-A177-3AD203B41FA5}">
                      <a16:colId xmlns:a16="http://schemas.microsoft.com/office/drawing/2014/main" val="2560866997"/>
                    </a:ext>
                  </a:extLst>
                </a:gridCol>
                <a:gridCol w="1732741">
                  <a:extLst>
                    <a:ext uri="{9D8B030D-6E8A-4147-A177-3AD203B41FA5}">
                      <a16:colId xmlns:a16="http://schemas.microsoft.com/office/drawing/2014/main" val="1407255199"/>
                    </a:ext>
                  </a:extLst>
                </a:gridCol>
                <a:gridCol w="990137">
                  <a:extLst>
                    <a:ext uri="{9D8B030D-6E8A-4147-A177-3AD203B41FA5}">
                      <a16:colId xmlns:a16="http://schemas.microsoft.com/office/drawing/2014/main" val="2529420604"/>
                    </a:ext>
                  </a:extLst>
                </a:gridCol>
              </a:tblGrid>
              <a:tr h="3932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PSŽ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MKB X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0488938"/>
                  </a:ext>
                </a:extLst>
              </a:tr>
              <a:tr h="3932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Dijagnoze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G30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F03, F05, F06, F07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Ukupno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9118657"/>
                  </a:ext>
                </a:extLst>
              </a:tr>
              <a:tr h="3932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Ukupno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extLst>
                  <a:ext uri="{0D108BD9-81ED-4DB2-BD59-A6C34878D82A}">
                    <a16:rowId xmlns:a16="http://schemas.microsoft.com/office/drawing/2014/main" val="286115260"/>
                  </a:ext>
                </a:extLst>
              </a:tr>
              <a:tr h="3932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extLst>
                  <a:ext uri="{0D108BD9-81ED-4DB2-BD59-A6C34878D82A}">
                    <a16:rowId xmlns:a16="http://schemas.microsoft.com/office/drawing/2014/main" val="3960570372"/>
                  </a:ext>
                </a:extLst>
              </a:tr>
              <a:tr h="3932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Ž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extLst>
                  <a:ext uri="{0D108BD9-81ED-4DB2-BD59-A6C34878D82A}">
                    <a16:rowId xmlns:a16="http://schemas.microsoft.com/office/drawing/2014/main" val="1829628647"/>
                  </a:ext>
                </a:extLst>
              </a:tr>
              <a:tr h="3932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Prosječno trajanje hospitalizacije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3,9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r-H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3,9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/>
                </a:tc>
                <a:extLst>
                  <a:ext uri="{0D108BD9-81ED-4DB2-BD59-A6C34878D82A}">
                    <a16:rowId xmlns:a16="http://schemas.microsoft.com/office/drawing/2014/main" val="4084650022"/>
                  </a:ext>
                </a:extLst>
              </a:tr>
            </a:tbl>
          </a:graphicData>
        </a:graphic>
      </p:graphicFrame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1AF80CBB-0724-0129-BE87-FEC3A7CC5CD8}"/>
              </a:ext>
            </a:extLst>
          </p:cNvPr>
          <p:cNvSpPr txBox="1">
            <a:spLocks/>
          </p:cNvSpPr>
          <p:nvPr/>
        </p:nvSpPr>
        <p:spPr>
          <a:xfrm>
            <a:off x="6010336" y="1565855"/>
            <a:ext cx="5080279" cy="100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dirty="0"/>
              <a:t>Broj hospitalizacija radi Alzheimerove bolesti i drugih povezanih dijagnoza u PSŽ</a:t>
            </a:r>
            <a:r>
              <a:rPr lang="en-GB" sz="2000" dirty="0"/>
              <a:t> 2023. </a:t>
            </a:r>
            <a:r>
              <a:rPr lang="en-GB" sz="2000" dirty="0" err="1"/>
              <a:t>godine</a:t>
            </a:r>
            <a:endParaRPr lang="en-GB" sz="2000" b="1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659135B4-F9DE-153F-F19F-12768C19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66585"/>
            <a:ext cx="4633599" cy="22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Ljubičas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1417</Words>
  <Application>Microsoft Office PowerPoint</Application>
  <PresentationFormat>Široki zaslon</PresentationFormat>
  <Paragraphs>264</Paragraphs>
  <Slides>13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sustava Office</vt:lpstr>
      <vt:lpstr>Jesmo li bliže stvarnoj slici Alzheimerove demencije?  Novi uvidi u prevalenciju oboljelih</vt:lpstr>
      <vt:lpstr>  Pojavnost Alzheimerove demencije</vt:lpstr>
      <vt:lpstr>      Procjena broja oboljelih od demencije</vt:lpstr>
      <vt:lpstr>Projekt Morbidity Statistics</vt:lpstr>
      <vt:lpstr>PowerPoint prezentacija</vt:lpstr>
      <vt:lpstr>Izvori podataka iz rutinske statistike</vt:lpstr>
      <vt:lpstr>Mentalni poremećaji u Republici Hrvatskoj , Zagreb 2025.</vt:lpstr>
      <vt:lpstr>Stope hospitalizacija zbog Alzheimerove bolesti (G30) i  delirija koji nije uzrokovan alkoholom ili ostalim psihoaktivnim tvarima (F05)  u razdoblju 1995.-2023. godine u Hrvatskoj </vt:lpstr>
      <vt:lpstr>Hospitalizacije radi mentalnih poremećaja u PSŽ</vt:lpstr>
      <vt:lpstr>Oboljeli od Alzheimerove bolesti i druge povezane dijagnoze po gradovima i općinama PSŽ u 2024. godini (CEZIH)</vt:lpstr>
      <vt:lpstr>Umrli prema uzroku smrti (G30 + F03, F05, F06 i F07)</vt:lpstr>
      <vt:lpstr>Puno tablica, puno brojeva, što sad s tim?</vt:lpstr>
      <vt:lpstr>Svatko s mozgom je pod rizikom da razvije Alzheimerovu bolest!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Jesmo li bliže stvarnoj slici Alzheimerove demencije?  Novi uvidi u prevalenciju oboljelih</dc:title>
  <dc:creator>508</dc:creator>
  <cp:lastModifiedBy>ivona.dubravac91@gmail.com</cp:lastModifiedBy>
  <cp:revision>34</cp:revision>
  <dcterms:created xsi:type="dcterms:W3CDTF">2025-09-22T07:08:47Z</dcterms:created>
  <dcterms:modified xsi:type="dcterms:W3CDTF">2025-09-25T17:04:35Z</dcterms:modified>
</cp:coreProperties>
</file>