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0" r:id="rId3"/>
    <p:sldId id="299" r:id="rId4"/>
    <p:sldId id="259" r:id="rId5"/>
    <p:sldId id="302" r:id="rId6"/>
    <p:sldId id="303" r:id="rId7"/>
    <p:sldId id="269" r:id="rId8"/>
    <p:sldId id="267" r:id="rId9"/>
    <p:sldId id="260" r:id="rId10"/>
    <p:sldId id="258" r:id="rId11"/>
    <p:sldId id="257" r:id="rId12"/>
    <p:sldId id="261" r:id="rId13"/>
    <p:sldId id="265" r:id="rId14"/>
    <p:sldId id="297" r:id="rId15"/>
    <p:sldId id="266" r:id="rId16"/>
    <p:sldId id="268" r:id="rId17"/>
    <p:sldId id="264" r:id="rId18"/>
    <p:sldId id="271" r:id="rId19"/>
    <p:sldId id="262" r:id="rId20"/>
    <p:sldId id="263"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20F06-4B75-4165-8898-633CC33D61B0}" type="datetimeFigureOut">
              <a:rPr lang="en-SI" smtClean="0"/>
              <a:t>09/25/2025</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C7896-DB26-4312-BC17-173B3D10D166}" type="slidenum">
              <a:rPr lang="en-SI" smtClean="0"/>
              <a:t>‹#›</a:t>
            </a:fld>
            <a:endParaRPr lang="en-SI"/>
          </a:p>
        </p:txBody>
      </p:sp>
    </p:spTree>
    <p:extLst>
      <p:ext uri="{BB962C8B-B14F-4D97-AF65-F5344CB8AC3E}">
        <p14:creationId xmlns:p14="http://schemas.microsoft.com/office/powerpoint/2010/main" val="410357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52" name="Google Shape;1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4" name="Google Shape;194;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hr-HR"/>
              <a:t>28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PLAN SKRBI!!!</a:t>
            </a:r>
            <a:endParaRPr lang="en-US" dirty="0"/>
          </a:p>
        </p:txBody>
      </p:sp>
      <p:sp>
        <p:nvSpPr>
          <p:cNvPr id="4" name="Slide Number Placeholder 3"/>
          <p:cNvSpPr>
            <a:spLocks noGrp="1"/>
          </p:cNvSpPr>
          <p:nvPr>
            <p:ph type="sldNum" sz="quarter" idx="10"/>
          </p:nvPr>
        </p:nvSpPr>
        <p:spPr/>
        <p:txBody>
          <a:bodyPr/>
          <a:lstStyle/>
          <a:p>
            <a:fld id="{8118AB3A-10C3-4B5D-9921-094EA00EE54D}" type="slidenum">
              <a:rPr lang="en-US" smtClean="0"/>
              <a:t>29</a:t>
            </a:fld>
            <a:endParaRPr lang="en-US"/>
          </a:p>
        </p:txBody>
      </p:sp>
    </p:spTree>
    <p:extLst>
      <p:ext uri="{BB962C8B-B14F-4D97-AF65-F5344CB8AC3E}">
        <p14:creationId xmlns:p14="http://schemas.microsoft.com/office/powerpoint/2010/main" val="378266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93AEDF6-5CBB-4528-9A4F-C4E4ECCF75C3}" type="slidenum">
              <a:rPr lang="hr-HR" smtClean="0"/>
              <a:t>33</a:t>
            </a:fld>
            <a:endParaRPr lang="hr-HR"/>
          </a:p>
        </p:txBody>
      </p:sp>
    </p:spTree>
    <p:extLst>
      <p:ext uri="{BB962C8B-B14F-4D97-AF65-F5344CB8AC3E}">
        <p14:creationId xmlns:p14="http://schemas.microsoft.com/office/powerpoint/2010/main" val="10956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hr-HR"/>
              <a:t>Paradigma sestara u ltc, ne liječnika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hr-HR"/>
              <a:t>Što je za vas dugotrajna skrb? Kako se vidite u dugotrajnoj skrbi?</a:t>
            </a: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93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C7FC7896-DB26-4312-BC17-173B3D10D166}" type="slidenum">
              <a:rPr lang="en-SI" smtClean="0"/>
              <a:t>17</a:t>
            </a:fld>
            <a:endParaRPr lang="en-SI"/>
          </a:p>
        </p:txBody>
      </p:sp>
    </p:spTree>
    <p:extLst>
      <p:ext uri="{BB962C8B-B14F-4D97-AF65-F5344CB8AC3E}">
        <p14:creationId xmlns:p14="http://schemas.microsoft.com/office/powerpoint/2010/main" val="33468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7" name="Google Shape;1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hr-HR"/>
              <a:t>Stručno (kvalitativno) praćenje vs. Administrativno praćenje</a:t>
            </a:r>
            <a:br>
              <a:rPr lang="hr-HR"/>
            </a:br>
            <a:br>
              <a:rPr lang="hr-HR"/>
            </a:br>
            <a:r>
              <a:rPr lang="hr-HR"/>
              <a:t>Ušla koordinacija u NPRZ 21 27, prilika da vaša iskustva transferiramo dalje jer ste jedini koji radite koordinaciju i koji ste se u tom segmentu razvili profesionalno, stručno, zakonski, financijski!!!!</a:t>
            </a:r>
            <a:endParaRPr/>
          </a:p>
        </p:txBody>
      </p:sp>
      <p:sp>
        <p:nvSpPr>
          <p:cNvPr id="134" name="Google Shape;134;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200"/>
              <a:buFont typeface="Calibri"/>
              <a:buNone/>
            </a:pPr>
            <a:r>
              <a:rPr lang="hr-HR"/>
              <a:t>16.9.2021.</a:t>
            </a:r>
            <a:endParaRPr/>
          </a:p>
        </p:txBody>
      </p:sp>
      <p:sp>
        <p:nvSpPr>
          <p:cNvPr id="135" name="Google Shape;135;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200"/>
              <a:buFont typeface="Calibri"/>
              <a:buNone/>
            </a:pPr>
            <a:r>
              <a:rPr lang="hr-HR"/>
              <a:t>pubhubcroatia@gmail.com</a:t>
            </a:r>
            <a:endParaRPr/>
          </a:p>
        </p:txBody>
      </p:sp>
      <p:sp>
        <p:nvSpPr>
          <p:cNvPr id="136" name="Google Shape;1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hr-HR"/>
              <a:t>20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33E5-7586-7374-AA03-CD37197184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768A6A97-8020-9DFE-2844-C979D591C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F51A69D0-91F1-28E9-42A0-2004BAAE43E2}"/>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5" name="Footer Placeholder 4">
            <a:extLst>
              <a:ext uri="{FF2B5EF4-FFF2-40B4-BE49-F238E27FC236}">
                <a16:creationId xmlns:a16="http://schemas.microsoft.com/office/drawing/2014/main" id="{DB671296-C0BB-5174-805F-70ABE4EBFD18}"/>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1E41AE7-B6E4-4C08-BD38-7D1C32D23EA8}"/>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296161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12D3-478F-B4F4-27A1-7B9C398EF92A}"/>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A5199038-5C07-06FB-2952-51871BAFCE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7831F5BF-DCEC-A172-4143-D13161A6DD50}"/>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5" name="Footer Placeholder 4">
            <a:extLst>
              <a:ext uri="{FF2B5EF4-FFF2-40B4-BE49-F238E27FC236}">
                <a16:creationId xmlns:a16="http://schemas.microsoft.com/office/drawing/2014/main" id="{37841AA4-F0D7-C9EB-F660-FF262B144C46}"/>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8DB52D0B-9FD1-8F5A-1B91-199F3F727DEC}"/>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15516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ACCCED-49E9-4D21-CFF0-14D116B72B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0C4926B0-C702-4ECE-8A0A-20BA0D8A65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CE2DF035-F3FE-DA4B-A3CF-2C3592D9F2CA}"/>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5" name="Footer Placeholder 4">
            <a:extLst>
              <a:ext uri="{FF2B5EF4-FFF2-40B4-BE49-F238E27FC236}">
                <a16:creationId xmlns:a16="http://schemas.microsoft.com/office/drawing/2014/main" id="{9B0757A9-C590-828D-548D-94ACD5D80369}"/>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27241A8F-9887-C249-EA63-5FA5A3F9BB63}"/>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216098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B9DA-E909-F742-B889-0207B5EB385E}"/>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3E44C303-F7EA-07F5-6E57-D4AC07F79F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D7613141-94A0-7862-BB92-6A47D3BF245D}"/>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5" name="Footer Placeholder 4">
            <a:extLst>
              <a:ext uri="{FF2B5EF4-FFF2-40B4-BE49-F238E27FC236}">
                <a16:creationId xmlns:a16="http://schemas.microsoft.com/office/drawing/2014/main" id="{0B1E80E0-FEDC-E988-48E2-E03156C010A1}"/>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9179F0F1-358C-2A24-F5FF-114CA5A82375}"/>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334713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515F-59D6-A15B-83BE-67D628878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E62B5F3C-89E3-770F-FDB2-FFE2C6B501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9A81BC-41DB-4ECE-428B-CBA821521736}"/>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5" name="Footer Placeholder 4">
            <a:extLst>
              <a:ext uri="{FF2B5EF4-FFF2-40B4-BE49-F238E27FC236}">
                <a16:creationId xmlns:a16="http://schemas.microsoft.com/office/drawing/2014/main" id="{73E640A5-D98D-072E-98F8-9B1EFD660D36}"/>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B75BFBC-0065-0B6B-DC47-7C43800C09FF}"/>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64670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E9DC-B257-D31D-8FCB-75CC307BF4E4}"/>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2B6262C8-B785-A7C1-68B9-F3D1C07321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408491E7-E9AB-D8D7-3AF9-05ED521636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6B6C9F6D-D205-8B0C-D869-105DD5575477}"/>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6" name="Footer Placeholder 5">
            <a:extLst>
              <a:ext uri="{FF2B5EF4-FFF2-40B4-BE49-F238E27FC236}">
                <a16:creationId xmlns:a16="http://schemas.microsoft.com/office/drawing/2014/main" id="{0D361D4B-A9E8-D257-4046-725EFE3D61B9}"/>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A059102A-C8FA-008A-677A-1F2C5C31F7DB}"/>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40723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B0EA-B263-06A0-4A69-BC3532955DBB}"/>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1A7F17CB-AB2F-1A0E-4A24-FDBB9C548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10E81-3379-CE1A-676B-64DC1427A8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B7531CD5-03F2-4113-6F9C-6735D0FBD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2903C-71BE-4E9F-67BB-09F9212BA6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1ADB7E96-0451-E3BE-365B-735F48590159}"/>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8" name="Footer Placeholder 7">
            <a:extLst>
              <a:ext uri="{FF2B5EF4-FFF2-40B4-BE49-F238E27FC236}">
                <a16:creationId xmlns:a16="http://schemas.microsoft.com/office/drawing/2014/main" id="{8FD89C1F-90A2-0F7E-55E2-2011696F3382}"/>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86FFC851-4F33-1EB9-AE33-84DB4F35E9E0}"/>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100348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819C-3ADD-C3AB-A52F-8564D3EF5B99}"/>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5AEF6AA6-36B8-D371-9115-B7F205717474}"/>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4" name="Footer Placeholder 3">
            <a:extLst>
              <a:ext uri="{FF2B5EF4-FFF2-40B4-BE49-F238E27FC236}">
                <a16:creationId xmlns:a16="http://schemas.microsoft.com/office/drawing/2014/main" id="{9AA337ED-1043-C723-1474-D5637DA01F29}"/>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61E9732C-E59C-E1BC-BC24-63E5316CAB2A}"/>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418213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97036-FA06-9990-3563-DE80162BB5F7}"/>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3" name="Footer Placeholder 2">
            <a:extLst>
              <a:ext uri="{FF2B5EF4-FFF2-40B4-BE49-F238E27FC236}">
                <a16:creationId xmlns:a16="http://schemas.microsoft.com/office/drawing/2014/main" id="{4711A21C-1B78-1B22-7397-D7A6D65F4B02}"/>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3BD9AA97-E454-B06A-C8FB-3B59C2C274CF}"/>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408544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FD10-F168-CAF1-BD21-12FCD193A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1CCF05A1-53D7-919C-7DEE-C05601BF3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D192C33C-B0F8-52DD-7239-EC0D244AC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E7BE4-E47C-3A9D-2D72-1779151F3276}"/>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6" name="Footer Placeholder 5">
            <a:extLst>
              <a:ext uri="{FF2B5EF4-FFF2-40B4-BE49-F238E27FC236}">
                <a16:creationId xmlns:a16="http://schemas.microsoft.com/office/drawing/2014/main" id="{48794272-35DF-FDD3-8449-2873F1448258}"/>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C988F665-5759-EC18-A788-EF638C3E42B2}"/>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77774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8162-807F-80D3-C6CD-EDFF08C52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1DCB639E-1E08-D07E-E5A9-DF3A6B9A1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AE7460FC-D84B-D75E-DE31-4341753E6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8B086-772D-B283-24D8-0A679725BDFE}"/>
              </a:ext>
            </a:extLst>
          </p:cNvPr>
          <p:cNvSpPr>
            <a:spLocks noGrp="1"/>
          </p:cNvSpPr>
          <p:nvPr>
            <p:ph type="dt" sz="half" idx="10"/>
          </p:nvPr>
        </p:nvSpPr>
        <p:spPr/>
        <p:txBody>
          <a:bodyPr/>
          <a:lstStyle/>
          <a:p>
            <a:fld id="{A6DB4C70-248E-4AC8-ACAE-D3A78A87874F}" type="datetimeFigureOut">
              <a:rPr lang="en-SI" smtClean="0"/>
              <a:t>09/25/2025</a:t>
            </a:fld>
            <a:endParaRPr lang="en-SI"/>
          </a:p>
        </p:txBody>
      </p:sp>
      <p:sp>
        <p:nvSpPr>
          <p:cNvPr id="6" name="Footer Placeholder 5">
            <a:extLst>
              <a:ext uri="{FF2B5EF4-FFF2-40B4-BE49-F238E27FC236}">
                <a16:creationId xmlns:a16="http://schemas.microsoft.com/office/drawing/2014/main" id="{4F114D13-3937-5B5E-15B9-2C2BA2AC75BC}"/>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A6E3A8C4-53A4-5698-1213-978343DEEE25}"/>
              </a:ext>
            </a:extLst>
          </p:cNvPr>
          <p:cNvSpPr>
            <a:spLocks noGrp="1"/>
          </p:cNvSpPr>
          <p:nvPr>
            <p:ph type="sldNum" sz="quarter" idx="12"/>
          </p:nvPr>
        </p:nvSpPr>
        <p:spPr/>
        <p:txBody>
          <a:bodyPr/>
          <a:lstStyle/>
          <a:p>
            <a:fld id="{AF67C830-0D48-4BA6-BC94-7D9140D389F9}" type="slidenum">
              <a:rPr lang="en-SI" smtClean="0"/>
              <a:t>‹#›</a:t>
            </a:fld>
            <a:endParaRPr lang="en-SI"/>
          </a:p>
        </p:txBody>
      </p:sp>
    </p:spTree>
    <p:extLst>
      <p:ext uri="{BB962C8B-B14F-4D97-AF65-F5344CB8AC3E}">
        <p14:creationId xmlns:p14="http://schemas.microsoft.com/office/powerpoint/2010/main" val="219519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29C1A-E785-ADE1-C883-CED6A2A22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2E3E6964-A2F2-33BA-9991-D0F89C1C6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ACF96153-7241-BFBC-B6AC-E80E17A92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DB4C70-248E-4AC8-ACAE-D3A78A87874F}" type="datetimeFigureOut">
              <a:rPr lang="en-SI" smtClean="0"/>
              <a:t>09/25/2025</a:t>
            </a:fld>
            <a:endParaRPr lang="en-SI"/>
          </a:p>
        </p:txBody>
      </p:sp>
      <p:sp>
        <p:nvSpPr>
          <p:cNvPr id="5" name="Footer Placeholder 4">
            <a:extLst>
              <a:ext uri="{FF2B5EF4-FFF2-40B4-BE49-F238E27FC236}">
                <a16:creationId xmlns:a16="http://schemas.microsoft.com/office/drawing/2014/main" id="{8D51EEEA-F121-829E-0346-3F7653AC5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I"/>
          </a:p>
        </p:txBody>
      </p:sp>
      <p:sp>
        <p:nvSpPr>
          <p:cNvPr id="6" name="Slide Number Placeholder 5">
            <a:extLst>
              <a:ext uri="{FF2B5EF4-FFF2-40B4-BE49-F238E27FC236}">
                <a16:creationId xmlns:a16="http://schemas.microsoft.com/office/drawing/2014/main" id="{3FE1C171-19B2-5854-D2F9-8621CA43B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67C830-0D48-4BA6-BC94-7D9140D389F9}" type="slidenum">
              <a:rPr lang="en-SI" smtClean="0"/>
              <a:t>‹#›</a:t>
            </a:fld>
            <a:endParaRPr lang="en-SI"/>
          </a:p>
        </p:txBody>
      </p:sp>
    </p:spTree>
    <p:extLst>
      <p:ext uri="{BB962C8B-B14F-4D97-AF65-F5344CB8AC3E}">
        <p14:creationId xmlns:p14="http://schemas.microsoft.com/office/powerpoint/2010/main" val="180423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mailto:pubhubcroatia@gmail.com" TargetMode="External"/><Relationship Id="rId5" Type="http://schemas.openxmlformats.org/officeDocument/2006/relationships/image" Target="../media/image13.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ogo with orange dots and black text&#10;&#10;Description automatically generated">
            <a:extLst>
              <a:ext uri="{FF2B5EF4-FFF2-40B4-BE49-F238E27FC236}">
                <a16:creationId xmlns:a16="http://schemas.microsoft.com/office/drawing/2014/main" id="{0E1627CB-6E3C-9364-F539-F2FCC9874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11496" cy="2126362"/>
          </a:xfrm>
          <a:prstGeom prst="rect">
            <a:avLst/>
          </a:prstGeom>
        </p:spPr>
      </p:pic>
      <p:sp>
        <p:nvSpPr>
          <p:cNvPr id="2" name="Title 1">
            <a:extLst>
              <a:ext uri="{FF2B5EF4-FFF2-40B4-BE49-F238E27FC236}">
                <a16:creationId xmlns:a16="http://schemas.microsoft.com/office/drawing/2014/main" id="{B606424A-4281-45ED-C95F-579ACFC69D07}"/>
              </a:ext>
            </a:extLst>
          </p:cNvPr>
          <p:cNvSpPr>
            <a:spLocks noGrp="1"/>
          </p:cNvSpPr>
          <p:nvPr>
            <p:ph type="ctrTitle"/>
          </p:nvPr>
        </p:nvSpPr>
        <p:spPr>
          <a:xfrm>
            <a:off x="1524000" y="1805338"/>
            <a:ext cx="9144000" cy="2666344"/>
          </a:xfrm>
        </p:spPr>
        <p:txBody>
          <a:bodyPr>
            <a:normAutofit fontScale="90000"/>
          </a:bodyPr>
          <a:lstStyle/>
          <a:p>
            <a:br>
              <a:rPr lang="hr-HR" sz="2700" b="1" dirty="0"/>
            </a:br>
            <a:br>
              <a:rPr lang="hr-HR" sz="2700" b="1" dirty="0"/>
            </a:br>
            <a:r>
              <a:rPr lang="hr-HR" sz="2700" b="1" dirty="0"/>
              <a:t>Kompleksnost skrbi za pacijente s Alzheimerovom bolešću</a:t>
            </a:r>
            <a:br>
              <a:rPr lang="hr-HR" dirty="0"/>
            </a:br>
            <a:br>
              <a:rPr lang="hr-HR" dirty="0"/>
            </a:br>
            <a:r>
              <a:rPr lang="pl-PL" sz="5400" dirty="0"/>
              <a:t>Što imamo, a što nam nedostaje?</a:t>
            </a:r>
            <a:endParaRPr lang="en-SI" sz="5400" dirty="0"/>
          </a:p>
        </p:txBody>
      </p:sp>
      <p:sp>
        <p:nvSpPr>
          <p:cNvPr id="3" name="Subtitle 2">
            <a:extLst>
              <a:ext uri="{FF2B5EF4-FFF2-40B4-BE49-F238E27FC236}">
                <a16:creationId xmlns:a16="http://schemas.microsoft.com/office/drawing/2014/main" id="{3DA9F40D-BECF-C06C-8DB8-3E052D9FD1DC}"/>
              </a:ext>
            </a:extLst>
          </p:cNvPr>
          <p:cNvSpPr>
            <a:spLocks noGrp="1"/>
          </p:cNvSpPr>
          <p:nvPr>
            <p:ph type="subTitle" idx="1"/>
          </p:nvPr>
        </p:nvSpPr>
        <p:spPr>
          <a:xfrm>
            <a:off x="-1" y="4150658"/>
            <a:ext cx="11869271" cy="1820373"/>
          </a:xfrm>
        </p:spPr>
        <p:txBody>
          <a:bodyPr>
            <a:normAutofit/>
          </a:bodyPr>
          <a:lstStyle/>
          <a:p>
            <a:pPr>
              <a:lnSpc>
                <a:spcPct val="200000"/>
              </a:lnSpc>
            </a:pPr>
            <a:endParaRPr lang="hr-HR" dirty="0"/>
          </a:p>
          <a:p>
            <a:pPr algn="r">
              <a:lnSpc>
                <a:spcPct val="200000"/>
              </a:lnSpc>
            </a:pPr>
            <a:r>
              <a:rPr lang="hr-HR" dirty="0"/>
              <a:t>Prof.dr.sc. </a:t>
            </a:r>
            <a:r>
              <a:rPr lang="sv-SE" dirty="0"/>
              <a:t>Aleksandar Džakula</a:t>
            </a:r>
            <a:endParaRPr lang="en-SI" dirty="0"/>
          </a:p>
        </p:txBody>
      </p:sp>
    </p:spTree>
    <p:extLst>
      <p:ext uri="{BB962C8B-B14F-4D97-AF65-F5344CB8AC3E}">
        <p14:creationId xmlns:p14="http://schemas.microsoft.com/office/powerpoint/2010/main" val="178427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0" y="934673"/>
            <a:ext cx="9905998" cy="147857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hr-HR" b="1"/>
              <a:t>ZAŠTO U OVOM TRENUTKU NE FUNKCIONIRA</a:t>
            </a:r>
            <a:br>
              <a:rPr lang="hr-HR" b="1"/>
            </a:br>
            <a:r>
              <a:rPr lang="hr-HR" b="1"/>
              <a:t>SKRB 24/7/365?</a:t>
            </a:r>
            <a:br>
              <a:rPr lang="hr-HR"/>
            </a:br>
            <a:endParaRPr/>
          </a:p>
        </p:txBody>
      </p:sp>
      <p:sp>
        <p:nvSpPr>
          <p:cNvPr id="105" name="Google Shape;105;p3"/>
          <p:cNvSpPr txBox="1">
            <a:spLocks noGrp="1"/>
          </p:cNvSpPr>
          <p:nvPr>
            <p:ph type="body" idx="1"/>
          </p:nvPr>
        </p:nvSpPr>
        <p:spPr>
          <a:xfrm>
            <a:off x="1141412" y="2471131"/>
            <a:ext cx="9905999" cy="3541714"/>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20000"/>
              </a:lnSpc>
              <a:spcBef>
                <a:spcPts val="0"/>
              </a:spcBef>
              <a:spcAft>
                <a:spcPts val="0"/>
              </a:spcAft>
              <a:buClr>
                <a:schemeClr val="dk1"/>
              </a:buClr>
              <a:buSzPct val="125000"/>
              <a:buChar char="•"/>
            </a:pPr>
            <a:r>
              <a:rPr lang="hr-HR"/>
              <a:t>Nekih potrebnih resursa </a:t>
            </a:r>
            <a:r>
              <a:rPr lang="hr-HR">
                <a:solidFill>
                  <a:srgbClr val="FF0000"/>
                </a:solidFill>
              </a:rPr>
              <a:t>nema ili nisu dostupne</a:t>
            </a:r>
            <a:r>
              <a:rPr lang="hr-HR"/>
              <a:t>.</a:t>
            </a:r>
            <a:endParaRPr/>
          </a:p>
          <a:p>
            <a:pPr marL="228600" lvl="0" indent="-228600" algn="l" rtl="0">
              <a:lnSpc>
                <a:spcPct val="120000"/>
              </a:lnSpc>
              <a:spcBef>
                <a:spcPts val="1000"/>
              </a:spcBef>
              <a:spcAft>
                <a:spcPts val="0"/>
              </a:spcAft>
              <a:buClr>
                <a:schemeClr val="dk1"/>
              </a:buClr>
              <a:buSzPct val="125000"/>
              <a:buChar char="•"/>
            </a:pPr>
            <a:r>
              <a:rPr lang="hr-HR"/>
              <a:t>Onog što trebam </a:t>
            </a:r>
            <a:r>
              <a:rPr lang="hr-HR">
                <a:solidFill>
                  <a:srgbClr val="FF0000"/>
                </a:solidFill>
              </a:rPr>
              <a:t>ima i dostupno je</a:t>
            </a:r>
            <a:r>
              <a:rPr lang="hr-HR"/>
              <a:t>, i </a:t>
            </a:r>
            <a:r>
              <a:rPr lang="hr-HR">
                <a:solidFill>
                  <a:srgbClr val="FF0000"/>
                </a:solidFill>
              </a:rPr>
              <a:t>imam pravo na to</a:t>
            </a:r>
            <a:r>
              <a:rPr lang="hr-HR"/>
              <a:t>, ali nije pravovremeno, tj. </a:t>
            </a:r>
            <a:r>
              <a:rPr lang="hr-HR">
                <a:solidFill>
                  <a:srgbClr val="FF0000"/>
                </a:solidFill>
              </a:rPr>
              <a:t>nema ga kad ga trebam</a:t>
            </a:r>
            <a:r>
              <a:rPr lang="hr-HR"/>
              <a:t>.</a:t>
            </a:r>
            <a:endParaRPr/>
          </a:p>
          <a:p>
            <a:pPr marL="228600" lvl="0" indent="-228600" algn="l" rtl="0">
              <a:lnSpc>
                <a:spcPct val="120000"/>
              </a:lnSpc>
              <a:spcBef>
                <a:spcPts val="1000"/>
              </a:spcBef>
              <a:spcAft>
                <a:spcPts val="0"/>
              </a:spcAft>
              <a:buClr>
                <a:schemeClr val="dk1"/>
              </a:buClr>
              <a:buSzPct val="125000"/>
              <a:buChar char="•"/>
            </a:pPr>
            <a:r>
              <a:rPr lang="hr-HR"/>
              <a:t>Onog što trebam </a:t>
            </a:r>
            <a:r>
              <a:rPr lang="hr-HR">
                <a:solidFill>
                  <a:srgbClr val="FF0000"/>
                </a:solidFill>
              </a:rPr>
              <a:t>ima</a:t>
            </a:r>
            <a:r>
              <a:rPr lang="hr-HR"/>
              <a:t>, ali </a:t>
            </a:r>
            <a:r>
              <a:rPr lang="hr-HR">
                <a:solidFill>
                  <a:srgbClr val="FF0000"/>
                </a:solidFill>
              </a:rPr>
              <a:t>nije dovoljno ili nije do kraja primjereno</a:t>
            </a:r>
            <a:r>
              <a:rPr lang="hr-HR"/>
              <a:t>.</a:t>
            </a:r>
            <a:endParaRPr/>
          </a:p>
          <a:p>
            <a:pPr marL="228600" lvl="0" indent="-228600" algn="l" rtl="0">
              <a:lnSpc>
                <a:spcPct val="120000"/>
              </a:lnSpc>
              <a:spcBef>
                <a:spcPts val="1000"/>
              </a:spcBef>
              <a:spcAft>
                <a:spcPts val="0"/>
              </a:spcAft>
              <a:buClr>
                <a:schemeClr val="dk1"/>
              </a:buClr>
              <a:buSzPct val="125000"/>
              <a:buChar char="•"/>
            </a:pPr>
            <a:r>
              <a:rPr lang="hr-HR"/>
              <a:t>Onog što trebam </a:t>
            </a:r>
            <a:r>
              <a:rPr lang="hr-HR">
                <a:solidFill>
                  <a:srgbClr val="FF0000"/>
                </a:solidFill>
              </a:rPr>
              <a:t>ima</a:t>
            </a:r>
            <a:r>
              <a:rPr lang="hr-HR"/>
              <a:t>, ali </a:t>
            </a:r>
            <a:r>
              <a:rPr lang="hr-HR">
                <a:solidFill>
                  <a:srgbClr val="FF0000"/>
                </a:solidFill>
              </a:rPr>
              <a:t>nije povezano </a:t>
            </a:r>
            <a:r>
              <a:rPr lang="hr-HR"/>
              <a:t>(od tri, prvu uslugu dobijem, drugu čekam…).</a:t>
            </a:r>
            <a:endParaRPr/>
          </a:p>
          <a:p>
            <a:pPr marL="228600" lvl="0" indent="-228600" algn="l" rtl="0">
              <a:lnSpc>
                <a:spcPct val="120000"/>
              </a:lnSpc>
              <a:spcBef>
                <a:spcPts val="1000"/>
              </a:spcBef>
              <a:spcAft>
                <a:spcPts val="0"/>
              </a:spcAft>
              <a:buClr>
                <a:schemeClr val="dk1"/>
              </a:buClr>
              <a:buSzPct val="125000"/>
              <a:buChar char="•"/>
            </a:pPr>
            <a:r>
              <a:rPr lang="hr-HR"/>
              <a:t>Onog što trebam </a:t>
            </a:r>
            <a:r>
              <a:rPr lang="hr-HR">
                <a:solidFill>
                  <a:srgbClr val="FF0000"/>
                </a:solidFill>
              </a:rPr>
              <a:t>ima</a:t>
            </a:r>
            <a:r>
              <a:rPr lang="hr-HR"/>
              <a:t>, ali je </a:t>
            </a:r>
            <a:r>
              <a:rPr lang="hr-HR">
                <a:solidFill>
                  <a:srgbClr val="FF0000"/>
                </a:solidFill>
              </a:rPr>
              <a:t>komplicirano pa se ne koristi </a:t>
            </a:r>
            <a:r>
              <a:rPr lang="hr-HR"/>
              <a:t>ili ljudi od toga odustaju.</a:t>
            </a:r>
            <a:endParaRPr/>
          </a:p>
          <a:p>
            <a:pPr marL="228600" lvl="0" indent="-228600" algn="l" rtl="0">
              <a:lnSpc>
                <a:spcPct val="120000"/>
              </a:lnSpc>
              <a:spcBef>
                <a:spcPts val="1000"/>
              </a:spcBef>
              <a:spcAft>
                <a:spcPts val="0"/>
              </a:spcAft>
              <a:buClr>
                <a:schemeClr val="dk1"/>
              </a:buClr>
              <a:buSzPct val="125000"/>
              <a:buChar char="•"/>
            </a:pPr>
            <a:r>
              <a:rPr lang="hr-HR"/>
              <a:t>Onog što trebam </a:t>
            </a:r>
            <a:r>
              <a:rPr lang="hr-HR">
                <a:solidFill>
                  <a:srgbClr val="FF0000"/>
                </a:solidFill>
              </a:rPr>
              <a:t>ima</a:t>
            </a:r>
            <a:r>
              <a:rPr lang="hr-HR"/>
              <a:t>, ali </a:t>
            </a:r>
            <a:r>
              <a:rPr lang="hr-HR">
                <a:solidFill>
                  <a:srgbClr val="FF0000"/>
                </a:solidFill>
              </a:rPr>
              <a:t>ne znam da postoji</a:t>
            </a:r>
            <a:r>
              <a:rPr lang="hr-HR"/>
              <a:t>.</a:t>
            </a:r>
            <a:endParaRPr/>
          </a:p>
          <a:p>
            <a:pPr marL="228600" lvl="0" indent="-228600" algn="l" rtl="0">
              <a:lnSpc>
                <a:spcPct val="120000"/>
              </a:lnSpc>
              <a:spcBef>
                <a:spcPts val="1000"/>
              </a:spcBef>
              <a:spcAft>
                <a:spcPts val="0"/>
              </a:spcAft>
              <a:buClr>
                <a:schemeClr val="dk1"/>
              </a:buClr>
              <a:buSzPct val="125000"/>
              <a:buChar char="•"/>
            </a:pPr>
            <a:r>
              <a:rPr lang="hr-HR"/>
              <a:t>Onog što trebam </a:t>
            </a:r>
            <a:r>
              <a:rPr lang="hr-HR">
                <a:solidFill>
                  <a:srgbClr val="FF0000"/>
                </a:solidFill>
              </a:rPr>
              <a:t>ima</a:t>
            </a:r>
            <a:r>
              <a:rPr lang="hr-HR"/>
              <a:t>, ali </a:t>
            </a:r>
            <a:r>
              <a:rPr lang="hr-HR">
                <a:solidFill>
                  <a:srgbClr val="FF0000"/>
                </a:solidFill>
              </a:rPr>
              <a:t>zahtijeva promjenu ponašanja dionika u sustavu</a:t>
            </a:r>
            <a:r>
              <a:rPr lang="hr-HR"/>
              <a:t>.</a:t>
            </a:r>
            <a:endParaRPr/>
          </a:p>
          <a:p>
            <a:pPr marL="228600" lvl="0" indent="-66675" algn="l" rtl="0">
              <a:lnSpc>
                <a:spcPct val="120000"/>
              </a:lnSpc>
              <a:spcBef>
                <a:spcPts val="1000"/>
              </a:spcBef>
              <a:spcAft>
                <a:spcPts val="0"/>
              </a:spcAft>
              <a:buClr>
                <a:schemeClr val="dk1"/>
              </a:buClr>
              <a:buSzPct val="125000"/>
              <a:buNone/>
            </a:pPr>
            <a:endParaRPr/>
          </a:p>
        </p:txBody>
      </p:sp>
      <p:pic>
        <p:nvPicPr>
          <p:cNvPr id="106" name="Google Shape;106;p3"/>
          <p:cNvPicPr preferRelativeResize="0"/>
          <p:nvPr/>
        </p:nvPicPr>
        <p:blipFill rotWithShape="1">
          <a:blip r:embed="rId3">
            <a:alphaModFix/>
          </a:blip>
          <a:srcRect/>
          <a:stretch/>
        </p:blipFill>
        <p:spPr>
          <a:xfrm>
            <a:off x="10083479" y="251602"/>
            <a:ext cx="1703740" cy="1211815"/>
          </a:xfrm>
          <a:prstGeom prst="rect">
            <a:avLst/>
          </a:prstGeom>
          <a:noFill/>
          <a:ln>
            <a:noFill/>
          </a:ln>
          <a:effectLst>
            <a:outerShdw blurRad="50800" dist="50800" dir="5400000" algn="ctr" rotWithShape="0">
              <a:srgbClr val="000000">
                <a:alpha val="0"/>
              </a:srgbClr>
            </a:outerShdw>
          </a:effectLst>
        </p:spPr>
      </p:pic>
      <p:sp>
        <p:nvSpPr>
          <p:cNvPr id="107" name="Google Shape;107;p3"/>
          <p:cNvSpPr txBox="1"/>
          <p:nvPr/>
        </p:nvSpPr>
        <p:spPr>
          <a:xfrm>
            <a:off x="8734650" y="5698375"/>
            <a:ext cx="3361500" cy="1077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600"/>
              <a:buFont typeface="Calibri"/>
              <a:buNone/>
            </a:pPr>
            <a:r>
              <a:rPr lang="hr-HR" sz="1600" b="0" i="1" u="none" strike="noStrike" cap="none">
                <a:solidFill>
                  <a:schemeClr val="dk1"/>
                </a:solidFill>
                <a:latin typeface="Calibri"/>
                <a:ea typeface="Calibri"/>
                <a:cs typeface="Calibri"/>
                <a:sym typeface="Calibri"/>
              </a:rPr>
              <a:t>Zdravstveni sustav i zdravstvena politika 2021.,</a:t>
            </a:r>
            <a:endParaRPr sz="18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Clr>
                <a:schemeClr val="dk1"/>
              </a:buClr>
              <a:buSzPts val="1600"/>
              <a:buFont typeface="Calibri"/>
              <a:buNone/>
            </a:pPr>
            <a:r>
              <a:rPr lang="hr-HR" sz="1600" b="0" i="1" u="none" strike="noStrike" cap="none">
                <a:solidFill>
                  <a:schemeClr val="dk1"/>
                </a:solidFill>
                <a:latin typeface="Calibri"/>
                <a:ea typeface="Calibri"/>
                <a:cs typeface="Calibri"/>
                <a:sym typeface="Calibri"/>
              </a:rPr>
              <a:t>Skrb 24/7/365 – iluzija ili obveza?</a:t>
            </a:r>
            <a:endParaRPr sz="18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Clr>
                <a:schemeClr val="dk1"/>
              </a:buClr>
              <a:buSzPts val="1600"/>
              <a:buFont typeface="Calibri"/>
              <a:buNone/>
            </a:pPr>
            <a:r>
              <a:rPr lang="hr-HR" sz="1600" b="0" i="1" u="none" strike="noStrike" cap="none">
                <a:solidFill>
                  <a:schemeClr val="dk1"/>
                </a:solidFill>
                <a:latin typeface="Calibri"/>
                <a:ea typeface="Calibri"/>
                <a:cs typeface="Calibri"/>
                <a:sym typeface="Calibri"/>
              </a:rPr>
              <a:t>Motovun, srpanj, 2021. </a:t>
            </a:r>
            <a:endParaRPr sz="1600" b="0" i="1"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2C1D-9E27-624F-6440-75A20A8B7B5A}"/>
              </a:ext>
            </a:extLst>
          </p:cNvPr>
          <p:cNvSpPr>
            <a:spLocks noGrp="1"/>
          </p:cNvSpPr>
          <p:nvPr>
            <p:ph type="title"/>
          </p:nvPr>
        </p:nvSpPr>
        <p:spPr/>
        <p:txBody>
          <a:bodyPr>
            <a:normAutofit/>
          </a:bodyPr>
          <a:lstStyle/>
          <a:p>
            <a:pPr algn="ctr"/>
            <a:r>
              <a:rPr lang="hr-HR" dirty="0">
                <a:sym typeface="Calibri"/>
              </a:rPr>
              <a:t>Kompleksan pacijent je onaj koji treba pomoć da bi primio pomoć</a:t>
            </a:r>
            <a:r>
              <a:rPr lang="en-US" dirty="0">
                <a:sym typeface="Calibri"/>
              </a:rPr>
              <a:t>!</a:t>
            </a:r>
            <a:endParaRPr lang="en-SI" dirty="0"/>
          </a:p>
        </p:txBody>
      </p:sp>
      <p:sp>
        <p:nvSpPr>
          <p:cNvPr id="3" name="Content Placeholder 2">
            <a:extLst>
              <a:ext uri="{FF2B5EF4-FFF2-40B4-BE49-F238E27FC236}">
                <a16:creationId xmlns:a16="http://schemas.microsoft.com/office/drawing/2014/main" id="{EF239964-148B-D31F-1E56-1552F15E8F8E}"/>
              </a:ext>
            </a:extLst>
          </p:cNvPr>
          <p:cNvSpPr>
            <a:spLocks noGrp="1"/>
          </p:cNvSpPr>
          <p:nvPr>
            <p:ph idx="1"/>
          </p:nvPr>
        </p:nvSpPr>
        <p:spPr/>
        <p:txBody>
          <a:bodyPr/>
          <a:lstStyle/>
          <a:p>
            <a:pPr marL="0" indent="0">
              <a:buNone/>
            </a:pPr>
            <a:endParaRPr lang="en-SI" dirty="0"/>
          </a:p>
        </p:txBody>
      </p:sp>
      <p:pic>
        <p:nvPicPr>
          <p:cNvPr id="4" name="Picture 3">
            <a:extLst>
              <a:ext uri="{FF2B5EF4-FFF2-40B4-BE49-F238E27FC236}">
                <a16:creationId xmlns:a16="http://schemas.microsoft.com/office/drawing/2014/main" id="{1AD41D1A-C214-AFA1-55BE-3949143A2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376" y="1690688"/>
            <a:ext cx="9144000" cy="5143500"/>
          </a:xfrm>
          <a:prstGeom prst="rect">
            <a:avLst/>
          </a:prstGeom>
        </p:spPr>
      </p:pic>
    </p:spTree>
    <p:extLst>
      <p:ext uri="{BB962C8B-B14F-4D97-AF65-F5344CB8AC3E}">
        <p14:creationId xmlns:p14="http://schemas.microsoft.com/office/powerpoint/2010/main" val="388351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D599-509C-F900-7BC6-0C22AD7AADF2}"/>
              </a:ext>
            </a:extLst>
          </p:cNvPr>
          <p:cNvSpPr>
            <a:spLocks noGrp="1"/>
          </p:cNvSpPr>
          <p:nvPr>
            <p:ph type="title"/>
          </p:nvPr>
        </p:nvSpPr>
        <p:spPr/>
        <p:txBody>
          <a:bodyPr/>
          <a:lstStyle/>
          <a:p>
            <a:pPr algn="ctr"/>
            <a:r>
              <a:rPr lang="hr-HR" dirty="0"/>
              <a:t>Pacijentove potrebe su kompleksne, a rješenja su komplicirana!</a:t>
            </a:r>
          </a:p>
        </p:txBody>
      </p:sp>
      <p:sp>
        <p:nvSpPr>
          <p:cNvPr id="3" name="Content Placeholder 2">
            <a:extLst>
              <a:ext uri="{FF2B5EF4-FFF2-40B4-BE49-F238E27FC236}">
                <a16:creationId xmlns:a16="http://schemas.microsoft.com/office/drawing/2014/main" id="{BC9BA98D-9B49-D71F-3503-C90CEB31F791}"/>
              </a:ext>
            </a:extLst>
          </p:cNvPr>
          <p:cNvSpPr>
            <a:spLocks noGrp="1"/>
          </p:cNvSpPr>
          <p:nvPr>
            <p:ph idx="1"/>
          </p:nvPr>
        </p:nvSpPr>
        <p:spPr/>
        <p:txBody>
          <a:bodyPr/>
          <a:lstStyle/>
          <a:p>
            <a:endParaRPr lang="en-SI" dirty="0"/>
          </a:p>
        </p:txBody>
      </p:sp>
      <p:pic>
        <p:nvPicPr>
          <p:cNvPr id="4" name="Google Shape;190;p4">
            <a:extLst>
              <a:ext uri="{FF2B5EF4-FFF2-40B4-BE49-F238E27FC236}">
                <a16:creationId xmlns:a16="http://schemas.microsoft.com/office/drawing/2014/main" id="{5CB74944-0776-900A-4F7C-63E3A1BEC427}"/>
              </a:ext>
            </a:extLst>
          </p:cNvPr>
          <p:cNvPicPr preferRelativeResize="0"/>
          <p:nvPr/>
        </p:nvPicPr>
        <p:blipFill rotWithShape="1">
          <a:blip r:embed="rId2">
            <a:alphaModFix/>
          </a:blip>
          <a:srcRect/>
          <a:stretch/>
        </p:blipFill>
        <p:spPr>
          <a:xfrm>
            <a:off x="4800600" y="1825624"/>
            <a:ext cx="4636008" cy="4922647"/>
          </a:xfrm>
          <a:prstGeom prst="rect">
            <a:avLst/>
          </a:prstGeom>
          <a:noFill/>
          <a:ln>
            <a:noFill/>
          </a:ln>
        </p:spPr>
      </p:pic>
    </p:spTree>
    <p:extLst>
      <p:ext uri="{BB962C8B-B14F-4D97-AF65-F5344CB8AC3E}">
        <p14:creationId xmlns:p14="http://schemas.microsoft.com/office/powerpoint/2010/main" val="417536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152C-2130-1D4B-119E-8DF1720A3AA4}"/>
              </a:ext>
            </a:extLst>
          </p:cNvPr>
          <p:cNvSpPr>
            <a:spLocks noGrp="1"/>
          </p:cNvSpPr>
          <p:nvPr>
            <p:ph type="title"/>
          </p:nvPr>
        </p:nvSpPr>
        <p:spPr/>
        <p:txBody>
          <a:bodyPr/>
          <a:lstStyle/>
          <a:p>
            <a:r>
              <a:rPr lang="en-US" dirty="0" err="1"/>
              <a:t>Ostvareni</a:t>
            </a:r>
            <a:r>
              <a:rPr lang="en-US" dirty="0"/>
              <a:t> </a:t>
            </a:r>
            <a:r>
              <a:rPr lang="en-US" dirty="0" err="1"/>
              <a:t>preduvjeti</a:t>
            </a:r>
            <a:r>
              <a:rPr lang="en-US" dirty="0"/>
              <a:t> za </a:t>
            </a:r>
            <a:r>
              <a:rPr lang="en-US" dirty="0" err="1"/>
              <a:t>implementaciju</a:t>
            </a:r>
            <a:r>
              <a:rPr lang="en-US" dirty="0"/>
              <a:t> (od 2021. </a:t>
            </a:r>
            <a:r>
              <a:rPr lang="en-US" dirty="0" err="1"/>
              <a:t>godine</a:t>
            </a:r>
            <a:r>
              <a:rPr lang="en-US" dirty="0"/>
              <a:t>)</a:t>
            </a:r>
            <a:endParaRPr lang="en-SI" dirty="0"/>
          </a:p>
        </p:txBody>
      </p:sp>
      <p:sp>
        <p:nvSpPr>
          <p:cNvPr id="3" name="Content Placeholder 2">
            <a:extLst>
              <a:ext uri="{FF2B5EF4-FFF2-40B4-BE49-F238E27FC236}">
                <a16:creationId xmlns:a16="http://schemas.microsoft.com/office/drawing/2014/main" id="{6DD92FEB-9C7A-A0BD-3739-FD25A55F3E63}"/>
              </a:ext>
            </a:extLst>
          </p:cNvPr>
          <p:cNvSpPr>
            <a:spLocks noGrp="1"/>
          </p:cNvSpPr>
          <p:nvPr>
            <p:ph idx="1"/>
          </p:nvPr>
        </p:nvSpPr>
        <p:spPr/>
        <p:txBody>
          <a:bodyPr>
            <a:normAutofit fontScale="92500"/>
          </a:bodyPr>
          <a:lstStyle/>
          <a:p>
            <a:pPr marL="0" indent="0" algn="l">
              <a:buNone/>
            </a:pPr>
            <a:r>
              <a:rPr lang="en-US" sz="2400" b="1" dirty="0"/>
              <a:t>NACIONALNI PLAN RAZVOJA ZDRAVSTVA 2021-2027</a:t>
            </a:r>
            <a:r>
              <a:rPr lang="en-US" sz="2400" dirty="0"/>
              <a:t>: </a:t>
            </a:r>
            <a:r>
              <a:rPr lang="en-US" sz="2400" dirty="0" err="1"/>
              <a:t>afirmirana</a:t>
            </a:r>
            <a:r>
              <a:rPr lang="en-US" sz="2400" dirty="0"/>
              <a:t> </a:t>
            </a:r>
            <a:r>
              <a:rPr lang="en-US" sz="2400" dirty="0" err="1"/>
              <a:t>potreba</a:t>
            </a:r>
            <a:r>
              <a:rPr lang="en-US" sz="2400" dirty="0"/>
              <a:t> </a:t>
            </a:r>
            <a:r>
              <a:rPr lang="en-US" sz="2400" dirty="0" err="1"/>
              <a:t>razvoja</a:t>
            </a:r>
            <a:r>
              <a:rPr lang="en-US" sz="2400" dirty="0"/>
              <a:t> </a:t>
            </a:r>
            <a:r>
              <a:rPr lang="en-US" sz="2400" dirty="0" err="1"/>
              <a:t>integriranog</a:t>
            </a:r>
            <a:r>
              <a:rPr lang="en-US" sz="2400" dirty="0"/>
              <a:t> </a:t>
            </a:r>
            <a:r>
              <a:rPr lang="en-US" sz="2400" dirty="0" err="1"/>
              <a:t>zdravstveno-socijalnog</a:t>
            </a:r>
            <a:r>
              <a:rPr lang="en-US" sz="2400" dirty="0"/>
              <a:t> </a:t>
            </a:r>
            <a:r>
              <a:rPr lang="en-US" sz="2400" dirty="0" err="1"/>
              <a:t>modela</a:t>
            </a:r>
            <a:r>
              <a:rPr lang="en-US" sz="2400" dirty="0"/>
              <a:t> </a:t>
            </a:r>
            <a:r>
              <a:rPr lang="pl-PL" sz="2400" dirty="0"/>
              <a:t>dugotrajne skrbi prema konceptu 24/7/365</a:t>
            </a:r>
            <a:endParaRPr lang="en-US" sz="2400" dirty="0"/>
          </a:p>
          <a:p>
            <a:pPr marL="0" indent="0" algn="l">
              <a:buNone/>
            </a:pPr>
            <a:r>
              <a:rPr lang="en-US" sz="2400" b="1" dirty="0"/>
              <a:t>ZAKON O ZDRAVSTVENOJ ZAŠTITI (33/23)</a:t>
            </a:r>
            <a:r>
              <a:rPr lang="en-US" sz="2400" dirty="0"/>
              <a:t>: </a:t>
            </a:r>
            <a:r>
              <a:rPr lang="en-US" sz="2400" dirty="0" err="1"/>
              <a:t>uvršteni</a:t>
            </a:r>
            <a:r>
              <a:rPr lang="en-US" sz="2400" dirty="0"/>
              <a:t> </a:t>
            </a:r>
            <a:r>
              <a:rPr lang="en-US" sz="2400" dirty="0" err="1"/>
              <a:t>pojmovi</a:t>
            </a:r>
            <a:r>
              <a:rPr lang="en-US" sz="2400" dirty="0"/>
              <a:t> </a:t>
            </a:r>
            <a:r>
              <a:rPr lang="en-US" sz="2400" dirty="0" err="1"/>
              <a:t>kompleksan</a:t>
            </a:r>
            <a:r>
              <a:rPr lang="en-US" sz="2400" dirty="0"/>
              <a:t> </a:t>
            </a:r>
            <a:r>
              <a:rPr lang="en-US" sz="2400" dirty="0" err="1"/>
              <a:t>pacijent</a:t>
            </a:r>
            <a:r>
              <a:rPr lang="en-US" sz="2400" dirty="0"/>
              <a:t> </a:t>
            </a:r>
            <a:r>
              <a:rPr lang="en-US" sz="2400" dirty="0" err="1"/>
              <a:t>i</a:t>
            </a:r>
            <a:r>
              <a:rPr lang="en-US" sz="2400" dirty="0"/>
              <a:t> </a:t>
            </a:r>
            <a:r>
              <a:rPr lang="en-US" sz="2400" dirty="0" err="1"/>
              <a:t>dugotrajna</a:t>
            </a:r>
            <a:r>
              <a:rPr lang="en-US" sz="2400" dirty="0"/>
              <a:t> </a:t>
            </a:r>
            <a:r>
              <a:rPr lang="en-US" sz="2400" dirty="0" err="1"/>
              <a:t>skrb</a:t>
            </a:r>
            <a:r>
              <a:rPr lang="en-US" sz="2400" dirty="0"/>
              <a:t>; </a:t>
            </a:r>
            <a:r>
              <a:rPr lang="en-US" sz="2400" dirty="0" err="1"/>
              <a:t>dom</a:t>
            </a:r>
            <a:r>
              <a:rPr lang="en-US" sz="2400" dirty="0"/>
              <a:t> </a:t>
            </a:r>
            <a:r>
              <a:rPr lang="en-US" sz="2400" dirty="0" err="1"/>
              <a:t>zdravlja</a:t>
            </a:r>
            <a:r>
              <a:rPr lang="en-US" sz="2400" dirty="0"/>
              <a:t> </a:t>
            </a:r>
            <a:r>
              <a:rPr lang="en-US" sz="2400" dirty="0" err="1"/>
              <a:t>može</a:t>
            </a:r>
            <a:r>
              <a:rPr lang="en-US" sz="2400" dirty="0"/>
              <a:t> </a:t>
            </a:r>
            <a:r>
              <a:rPr lang="en-US" sz="2400" dirty="0" err="1"/>
              <a:t>organizirati</a:t>
            </a:r>
            <a:r>
              <a:rPr lang="en-US" sz="2400" dirty="0"/>
              <a:t> </a:t>
            </a:r>
            <a:r>
              <a:rPr lang="en-US" sz="2400" dirty="0" err="1"/>
              <a:t>savjetovalište</a:t>
            </a:r>
            <a:r>
              <a:rPr lang="en-US" sz="2400" dirty="0"/>
              <a:t> za </a:t>
            </a:r>
            <a:r>
              <a:rPr lang="en-US" sz="2400" dirty="0" err="1"/>
              <a:t>dugotrajnu</a:t>
            </a:r>
            <a:r>
              <a:rPr lang="en-US" sz="2400" dirty="0"/>
              <a:t> </a:t>
            </a:r>
            <a:r>
              <a:rPr lang="en-US" sz="2400" dirty="0" err="1"/>
              <a:t>skrbi</a:t>
            </a:r>
            <a:r>
              <a:rPr lang="en-US" sz="2400" dirty="0"/>
              <a:t> </a:t>
            </a:r>
            <a:r>
              <a:rPr lang="en-US" sz="2400" dirty="0" err="1"/>
              <a:t>i</a:t>
            </a:r>
            <a:r>
              <a:rPr lang="en-US" sz="2400" dirty="0"/>
              <a:t> </a:t>
            </a:r>
            <a:r>
              <a:rPr lang="en-US" sz="2400" dirty="0" err="1"/>
              <a:t>kompleksne</a:t>
            </a:r>
            <a:r>
              <a:rPr lang="en-US" sz="2400" dirty="0"/>
              <a:t> </a:t>
            </a:r>
            <a:r>
              <a:rPr lang="en-US" sz="2400" dirty="0" err="1"/>
              <a:t>pacijente</a:t>
            </a:r>
            <a:endParaRPr lang="en-US" sz="2400" dirty="0"/>
          </a:p>
          <a:p>
            <a:pPr marL="0" indent="0" algn="l">
              <a:buNone/>
            </a:pPr>
            <a:r>
              <a:rPr lang="nn-NO" sz="2400" b="1" dirty="0"/>
              <a:t>PLAN I PROGRAM MJERA ZZ (09/23)</a:t>
            </a:r>
            <a:r>
              <a:rPr lang="nn-NO" sz="2400" dirty="0"/>
              <a:t>:</a:t>
            </a:r>
            <a:r>
              <a:rPr lang="nn-NO" sz="2400" b="1" dirty="0"/>
              <a:t> </a:t>
            </a:r>
            <a:r>
              <a:rPr lang="nn-NO" sz="2400" dirty="0"/>
              <a:t>uvršten program mjera </a:t>
            </a:r>
            <a:r>
              <a:rPr lang="en-US" sz="2400" dirty="0" err="1"/>
              <a:t>zdravstvene</a:t>
            </a:r>
            <a:r>
              <a:rPr lang="en-US" sz="2400" dirty="0"/>
              <a:t> </a:t>
            </a:r>
            <a:r>
              <a:rPr lang="en-US" sz="2400" dirty="0" err="1"/>
              <a:t>zaštite</a:t>
            </a:r>
            <a:r>
              <a:rPr lang="en-US" sz="2400" dirty="0"/>
              <a:t> u </a:t>
            </a:r>
            <a:r>
              <a:rPr lang="en-US" sz="2400" dirty="0" err="1"/>
              <a:t>nadležnosti</a:t>
            </a:r>
            <a:r>
              <a:rPr lang="en-US" sz="2400" dirty="0"/>
              <a:t> </a:t>
            </a:r>
            <a:r>
              <a:rPr lang="en-US" sz="2400" dirty="0" err="1"/>
              <a:t>doma</a:t>
            </a:r>
            <a:r>
              <a:rPr lang="en-US" sz="2400" dirty="0"/>
              <a:t> </a:t>
            </a:r>
            <a:r>
              <a:rPr lang="en-US" sz="2400" dirty="0" err="1"/>
              <a:t>zdravlja</a:t>
            </a:r>
            <a:r>
              <a:rPr lang="en-US" sz="2400" dirty="0"/>
              <a:t> – </a:t>
            </a:r>
            <a:r>
              <a:rPr lang="en-US" sz="2400" dirty="0" err="1"/>
              <a:t>kompleksna</a:t>
            </a:r>
            <a:r>
              <a:rPr lang="en-US" sz="2400" dirty="0"/>
              <a:t> </a:t>
            </a:r>
            <a:r>
              <a:rPr lang="en-US" sz="2400" dirty="0" err="1"/>
              <a:t>i</a:t>
            </a:r>
            <a:r>
              <a:rPr lang="en-US" sz="2400" dirty="0"/>
              <a:t> </a:t>
            </a:r>
            <a:r>
              <a:rPr lang="en-US" sz="2400" dirty="0" err="1"/>
              <a:t>dugotrajna</a:t>
            </a:r>
            <a:r>
              <a:rPr lang="en-US" sz="2400" dirty="0"/>
              <a:t> </a:t>
            </a:r>
            <a:r>
              <a:rPr lang="en-US" sz="2400" dirty="0" err="1"/>
              <a:t>skrb</a:t>
            </a:r>
            <a:r>
              <a:rPr lang="en-US" sz="2400" dirty="0"/>
              <a:t>; </a:t>
            </a:r>
            <a:r>
              <a:rPr lang="en-US" sz="2400" dirty="0" err="1"/>
              <a:t>potvrđene</a:t>
            </a:r>
            <a:r>
              <a:rPr lang="en-US" sz="2400" dirty="0"/>
              <a:t> </a:t>
            </a:r>
            <a:r>
              <a:rPr lang="en-US" sz="2400" dirty="0" err="1"/>
              <a:t>skupine</a:t>
            </a:r>
            <a:r>
              <a:rPr lang="en-US" sz="2400" dirty="0"/>
              <a:t> </a:t>
            </a:r>
            <a:r>
              <a:rPr lang="en-US" sz="2400" dirty="0" err="1"/>
              <a:t>kompleksnih</a:t>
            </a:r>
            <a:r>
              <a:rPr lang="en-US" sz="2400" dirty="0"/>
              <a:t> </a:t>
            </a:r>
            <a:r>
              <a:rPr lang="en-US" sz="2400" dirty="0" err="1"/>
              <a:t>pacijenata</a:t>
            </a:r>
            <a:r>
              <a:rPr lang="en-US" sz="2400" dirty="0"/>
              <a:t> (5)</a:t>
            </a:r>
          </a:p>
          <a:p>
            <a:pPr marL="0" indent="0" algn="l">
              <a:buNone/>
            </a:pPr>
            <a:r>
              <a:rPr lang="en-US" sz="2400" b="1" dirty="0"/>
              <a:t>MREŽA JAVNE ZDRAVSTVENE SLUŽBE (04/24)</a:t>
            </a:r>
            <a:r>
              <a:rPr lang="en-US" sz="2400" dirty="0"/>
              <a:t>:</a:t>
            </a:r>
            <a:r>
              <a:rPr lang="en-US" sz="2400" b="1" dirty="0"/>
              <a:t> </a:t>
            </a:r>
            <a:r>
              <a:rPr lang="en-US" sz="2400" dirty="0" err="1"/>
              <a:t>mreža</a:t>
            </a:r>
            <a:r>
              <a:rPr lang="en-US" sz="2400" dirty="0"/>
              <a:t> </a:t>
            </a:r>
            <a:r>
              <a:rPr lang="en-US" sz="2400" dirty="0" err="1"/>
              <a:t>sestrinskih</a:t>
            </a:r>
            <a:r>
              <a:rPr lang="en-US" sz="2400" dirty="0"/>
              <a:t> </a:t>
            </a:r>
            <a:r>
              <a:rPr lang="en-US" sz="2400" dirty="0" err="1"/>
              <a:t>savjetovališta</a:t>
            </a:r>
            <a:r>
              <a:rPr lang="en-US" sz="2400" dirty="0"/>
              <a:t> </a:t>
            </a:r>
            <a:r>
              <a:rPr lang="en-US" sz="2400" dirty="0" err="1"/>
              <a:t>na</a:t>
            </a:r>
            <a:r>
              <a:rPr lang="en-US" sz="2400" dirty="0"/>
              <a:t> </a:t>
            </a:r>
            <a:r>
              <a:rPr lang="en-US" sz="2400" dirty="0" err="1"/>
              <a:t>razini</a:t>
            </a:r>
            <a:r>
              <a:rPr lang="en-US" sz="2400" dirty="0"/>
              <a:t> </a:t>
            </a:r>
            <a:r>
              <a:rPr lang="en-US" sz="2400" dirty="0" err="1"/>
              <a:t>primarne</a:t>
            </a:r>
            <a:r>
              <a:rPr lang="en-US" sz="2400" dirty="0"/>
              <a:t> </a:t>
            </a:r>
            <a:r>
              <a:rPr lang="en-US" sz="2400" dirty="0" err="1"/>
              <a:t>zdravstvene</a:t>
            </a:r>
            <a:r>
              <a:rPr lang="en-US" sz="2400" dirty="0"/>
              <a:t> </a:t>
            </a:r>
            <a:r>
              <a:rPr lang="en-US" sz="2400" dirty="0" err="1"/>
              <a:t>zaštite</a:t>
            </a:r>
            <a:endParaRPr lang="en-US" sz="2400" dirty="0"/>
          </a:p>
          <a:p>
            <a:pPr marL="0" indent="0" algn="l">
              <a:buNone/>
            </a:pPr>
            <a:r>
              <a:rPr lang="en-US" sz="2400" b="1" dirty="0"/>
              <a:t>USPOSTAVLJANJE BOLNIČKIH SLUŽBI ZA PLANIRANI OTPUST PACIJENATA</a:t>
            </a:r>
          </a:p>
          <a:p>
            <a:pPr marL="0" indent="0" algn="l">
              <a:buNone/>
            </a:pPr>
            <a:r>
              <a:rPr lang="en-US" sz="2400" b="1" dirty="0"/>
              <a:t>OPERATIVNI PLAN DUGOTRAJNE SKRBI </a:t>
            </a:r>
            <a:r>
              <a:rPr lang="hr-HR" sz="2400" b="1" dirty="0"/>
              <a:t>– usvojen u ožujku 2025.</a:t>
            </a:r>
            <a:endParaRPr lang="en-US" sz="2400" b="1" dirty="0"/>
          </a:p>
        </p:txBody>
      </p:sp>
    </p:spTree>
    <p:extLst>
      <p:ext uri="{BB962C8B-B14F-4D97-AF65-F5344CB8AC3E}">
        <p14:creationId xmlns:p14="http://schemas.microsoft.com/office/powerpoint/2010/main" val="65329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74F2A0-FD16-4C2F-8F81-8BE6C5180CB4}"/>
              </a:ext>
            </a:extLst>
          </p:cNvPr>
          <p:cNvSpPr/>
          <p:nvPr/>
        </p:nvSpPr>
        <p:spPr>
          <a:xfrm>
            <a:off x="1524000" y="857251"/>
            <a:ext cx="9144000" cy="8734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000" dirty="0">
                <a:solidFill>
                  <a:schemeClr val="tx1"/>
                </a:solidFill>
              </a:rPr>
              <a:t>Zakon o izmjenama i dopunama Zakona o zdravstvenoj zaštiti 33/23</a:t>
            </a:r>
          </a:p>
        </p:txBody>
      </p:sp>
      <p:sp>
        <p:nvSpPr>
          <p:cNvPr id="6" name="Rectangle 5">
            <a:extLst>
              <a:ext uri="{FF2B5EF4-FFF2-40B4-BE49-F238E27FC236}">
                <a16:creationId xmlns:a16="http://schemas.microsoft.com/office/drawing/2014/main" id="{606EF589-28F3-4FF5-9148-8CD0141B07AA}"/>
              </a:ext>
            </a:extLst>
          </p:cNvPr>
          <p:cNvSpPr/>
          <p:nvPr/>
        </p:nvSpPr>
        <p:spPr>
          <a:xfrm>
            <a:off x="1531620" y="1730694"/>
            <a:ext cx="9144000" cy="2426016"/>
          </a:xfrm>
          <a:prstGeom prst="rect">
            <a:avLst/>
          </a:prstGeom>
          <a:blipFill>
            <a:blip r:embed="rId2"/>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Rectangle 6">
            <a:extLst>
              <a:ext uri="{FF2B5EF4-FFF2-40B4-BE49-F238E27FC236}">
                <a16:creationId xmlns:a16="http://schemas.microsoft.com/office/drawing/2014/main" id="{EA2F51DF-4421-46DC-B38E-22E91AF445CA}"/>
              </a:ext>
            </a:extLst>
          </p:cNvPr>
          <p:cNvSpPr/>
          <p:nvPr/>
        </p:nvSpPr>
        <p:spPr>
          <a:xfrm>
            <a:off x="1524000" y="4171784"/>
            <a:ext cx="9144000" cy="1844039"/>
          </a:xfrm>
          <a:prstGeom prst="rect">
            <a:avLst/>
          </a:prstGeom>
          <a:blipFill>
            <a:blip r:embed="rId3"/>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29347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21702B-6FC7-5C20-95E4-AB4EB3811938}"/>
              </a:ext>
            </a:extLst>
          </p:cNvPr>
          <p:cNvSpPr>
            <a:spLocks noGrp="1"/>
          </p:cNvSpPr>
          <p:nvPr>
            <p:ph idx="1"/>
          </p:nvPr>
        </p:nvSpPr>
        <p:spPr>
          <a:xfrm>
            <a:off x="979054" y="3429000"/>
            <a:ext cx="10374746" cy="2747962"/>
          </a:xfrm>
        </p:spPr>
        <p:txBody>
          <a:bodyPr>
            <a:normAutofit fontScale="92500" lnSpcReduction="10000"/>
          </a:bodyPr>
          <a:lstStyle/>
          <a:p>
            <a:pPr marL="0" indent="0">
              <a:buNone/>
            </a:pPr>
            <a:endParaRPr lang="hr-HR" sz="3600" dirty="0"/>
          </a:p>
          <a:p>
            <a:pPr marL="0" indent="0">
              <a:buNone/>
            </a:pPr>
            <a:endParaRPr lang="hr-HR" sz="3600" dirty="0"/>
          </a:p>
          <a:p>
            <a:pPr marL="0" indent="0" algn="r">
              <a:buNone/>
            </a:pPr>
            <a:r>
              <a:rPr lang="en-US" sz="3600" dirty="0" err="1"/>
              <a:t>Medicinski</a:t>
            </a:r>
            <a:r>
              <a:rPr lang="en-US" sz="3600" dirty="0"/>
              <a:t> </a:t>
            </a:r>
            <a:r>
              <a:rPr lang="en-US" sz="3600" dirty="0" err="1"/>
              <a:t>fakultet</a:t>
            </a:r>
            <a:r>
              <a:rPr lang="hr-HR" sz="3600" dirty="0"/>
              <a:t> </a:t>
            </a:r>
          </a:p>
          <a:p>
            <a:pPr marL="0" indent="0" algn="r">
              <a:buNone/>
            </a:pPr>
            <a:r>
              <a:rPr lang="en-US" sz="3600" dirty="0" err="1"/>
              <a:t>Sveučilišt</a:t>
            </a:r>
            <a:r>
              <a:rPr lang="hr-HR" sz="3600" dirty="0"/>
              <a:t>a</a:t>
            </a:r>
            <a:r>
              <a:rPr lang="en-US" sz="3600" dirty="0"/>
              <a:t> u </a:t>
            </a:r>
            <a:r>
              <a:rPr lang="en-US" sz="3600" dirty="0" err="1"/>
              <a:t>Zagrebu</a:t>
            </a:r>
            <a:endParaRPr lang="en-US" sz="3600" dirty="0"/>
          </a:p>
          <a:p>
            <a:pPr marL="0" indent="0" algn="r">
              <a:buNone/>
            </a:pPr>
            <a:r>
              <a:rPr lang="en-US" sz="4000" b="1" dirty="0"/>
              <a:t>czspd@mef.hr</a:t>
            </a:r>
            <a:endParaRPr lang="en-SI" sz="4000" b="1" dirty="0"/>
          </a:p>
        </p:txBody>
      </p:sp>
      <p:pic>
        <p:nvPicPr>
          <p:cNvPr id="6" name="Picture 5" descr="A logo with orange dots and black text&#10;&#10;Description automatically generated">
            <a:extLst>
              <a:ext uri="{FF2B5EF4-FFF2-40B4-BE49-F238E27FC236}">
                <a16:creationId xmlns:a16="http://schemas.microsoft.com/office/drawing/2014/main" id="{19E8310C-BE00-33C1-5A4A-AD967D656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8" y="3528363"/>
            <a:ext cx="6131860" cy="2549235"/>
          </a:xfrm>
          <a:prstGeom prst="rect">
            <a:avLst/>
          </a:prstGeom>
        </p:spPr>
      </p:pic>
      <p:sp>
        <p:nvSpPr>
          <p:cNvPr id="8" name="Title 1">
            <a:extLst>
              <a:ext uri="{FF2B5EF4-FFF2-40B4-BE49-F238E27FC236}">
                <a16:creationId xmlns:a16="http://schemas.microsoft.com/office/drawing/2014/main" id="{0532671C-E070-4F90-94D1-FE22881AA81B}"/>
              </a:ext>
            </a:extLst>
          </p:cNvPr>
          <p:cNvSpPr txBox="1">
            <a:spLocks/>
          </p:cNvSpPr>
          <p:nvPr/>
        </p:nvSpPr>
        <p:spPr>
          <a:xfrm>
            <a:off x="1084729" y="75150"/>
            <a:ext cx="9144000" cy="266634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hr-HR" sz="2700" b="1"/>
            </a:br>
            <a:br>
              <a:rPr lang="hr-HR" sz="2700" b="1"/>
            </a:br>
            <a:r>
              <a:rPr lang="hr-HR" sz="2700" b="1"/>
              <a:t>Kompleksnost skrbi za pacijente s Alzheimerovom bolešću</a:t>
            </a:r>
            <a:br>
              <a:rPr lang="hr-HR"/>
            </a:br>
            <a:br>
              <a:rPr lang="hr-HR"/>
            </a:br>
            <a:r>
              <a:rPr lang="pl-PL" sz="5400"/>
              <a:t>Što imamo, a što nam nedostaje?</a:t>
            </a:r>
            <a:endParaRPr lang="en-SI" sz="5400" dirty="0"/>
          </a:p>
        </p:txBody>
      </p:sp>
    </p:spTree>
    <p:extLst>
      <p:ext uri="{BB962C8B-B14F-4D97-AF65-F5344CB8AC3E}">
        <p14:creationId xmlns:p14="http://schemas.microsoft.com/office/powerpoint/2010/main" val="294421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3998" y="3254532"/>
            <a:ext cx="9144000" cy="2387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hr-HR" dirty="0"/>
            </a:br>
            <a:r>
              <a:rPr lang="hr-HR" dirty="0"/>
              <a:t>Izazovi </a:t>
            </a:r>
            <a:br>
              <a:rPr lang="hr-HR" dirty="0"/>
            </a:br>
            <a:r>
              <a:rPr lang="hr-HR" dirty="0"/>
              <a:t>integracije i dugotrajne </a:t>
            </a:r>
            <a:br>
              <a:rPr lang="hr-HR" dirty="0"/>
            </a:br>
            <a:r>
              <a:rPr lang="hr-HR" dirty="0"/>
              <a:t>skrbi</a:t>
            </a:r>
            <a:endParaRPr dirty="0"/>
          </a:p>
          <a:p>
            <a:pPr marL="0" lvl="0" indent="0" algn="ctr" rtl="0">
              <a:lnSpc>
                <a:spcPct val="90000"/>
              </a:lnSpc>
              <a:spcBef>
                <a:spcPts val="0"/>
              </a:spcBef>
              <a:spcAft>
                <a:spcPts val="0"/>
              </a:spcAft>
              <a:buClr>
                <a:schemeClr val="dk1"/>
              </a:buClr>
              <a:buSzPct val="100000"/>
              <a:buFont typeface="Calibri"/>
              <a:buNone/>
            </a:pPr>
            <a:endParaRPr dirty="0"/>
          </a:p>
          <a:p>
            <a:pPr marL="0" lvl="0" indent="0" algn="ctr" rtl="0">
              <a:lnSpc>
                <a:spcPct val="90000"/>
              </a:lnSpc>
              <a:spcBef>
                <a:spcPts val="0"/>
              </a:spcBef>
              <a:spcAft>
                <a:spcPts val="0"/>
              </a:spcAft>
              <a:buClr>
                <a:schemeClr val="dk1"/>
              </a:buClr>
              <a:buSzPct val="270000"/>
              <a:buFont typeface="Calibri"/>
              <a:buNone/>
            </a:pPr>
            <a:r>
              <a:rPr lang="hr-HR" sz="2222" dirty="0"/>
              <a:t>Dr. sc. Dorja Vočanec</a:t>
            </a:r>
            <a:br>
              <a:rPr lang="hr-HR" sz="2222" dirty="0"/>
            </a:br>
            <a:r>
              <a:rPr lang="hr-HR" sz="2222" dirty="0"/>
              <a:t>prof.dr.sc. Aleksandar Džakula</a:t>
            </a:r>
            <a:endParaRPr sz="2222" dirty="0"/>
          </a:p>
        </p:txBody>
      </p:sp>
      <p:pic>
        <p:nvPicPr>
          <p:cNvPr id="89" name="Google Shape;89;p1"/>
          <p:cNvPicPr preferRelativeResize="0"/>
          <p:nvPr/>
        </p:nvPicPr>
        <p:blipFill rotWithShape="1">
          <a:blip r:embed="rId3">
            <a:alphaModFix/>
          </a:blip>
          <a:srcRect/>
          <a:stretch/>
        </p:blipFill>
        <p:spPr>
          <a:xfrm>
            <a:off x="9804171" y="471519"/>
            <a:ext cx="1936730" cy="1042189"/>
          </a:xfrm>
          <a:prstGeom prst="rect">
            <a:avLst/>
          </a:prstGeom>
          <a:noFill/>
          <a:ln>
            <a:noFill/>
          </a:ln>
        </p:spPr>
      </p:pic>
      <p:pic>
        <p:nvPicPr>
          <p:cNvPr id="90" name="Google Shape;90;p1"/>
          <p:cNvPicPr preferRelativeResize="0"/>
          <p:nvPr/>
        </p:nvPicPr>
        <p:blipFill rotWithShape="1">
          <a:blip r:embed="rId4">
            <a:alphaModFix/>
          </a:blip>
          <a:srcRect/>
          <a:stretch/>
        </p:blipFill>
        <p:spPr>
          <a:xfrm>
            <a:off x="8057940" y="587830"/>
            <a:ext cx="1629372" cy="758136"/>
          </a:xfrm>
          <a:prstGeom prst="rect">
            <a:avLst/>
          </a:prstGeom>
          <a:noFill/>
          <a:ln>
            <a:noFill/>
          </a:ln>
        </p:spPr>
      </p:pic>
      <p:pic>
        <p:nvPicPr>
          <p:cNvPr id="91" name="Google Shape;91;p1"/>
          <p:cNvPicPr preferRelativeResize="0"/>
          <p:nvPr/>
        </p:nvPicPr>
        <p:blipFill rotWithShape="1">
          <a:blip r:embed="rId5">
            <a:alphaModFix/>
          </a:blip>
          <a:srcRect/>
          <a:stretch/>
        </p:blipFill>
        <p:spPr>
          <a:xfrm>
            <a:off x="6390081" y="587830"/>
            <a:ext cx="1496023" cy="758136"/>
          </a:xfrm>
          <a:prstGeom prst="rect">
            <a:avLst/>
          </a:prstGeom>
          <a:noFill/>
          <a:ln>
            <a:noFill/>
          </a:ln>
        </p:spPr>
      </p:pic>
      <p:sp>
        <p:nvSpPr>
          <p:cNvPr id="92" name="Google Shape;92;p1"/>
          <p:cNvSpPr txBox="1"/>
          <p:nvPr/>
        </p:nvSpPr>
        <p:spPr>
          <a:xfrm>
            <a:off x="7903525" y="1513708"/>
            <a:ext cx="3801291" cy="1292621"/>
          </a:xfrm>
          <a:prstGeom prst="rect">
            <a:avLst/>
          </a:prstGeom>
          <a:noFill/>
          <a:ln>
            <a:noFill/>
          </a:ln>
        </p:spPr>
        <p:txBody>
          <a:bodyPr spcFirstLastPara="1" wrap="square" lIns="91425" tIns="45700" rIns="91425" bIns="45700" anchor="t" anchorCtr="0">
            <a:spAutoFit/>
          </a:bodyPr>
          <a:lstStyle/>
          <a:p>
            <a:pPr lvl="0" algn="r"/>
            <a:r>
              <a:rPr lang="hr-HR" sz="1200" b="1" dirty="0">
                <a:solidFill>
                  <a:schemeClr val="dk1"/>
                </a:solidFill>
                <a:latin typeface="Calibri"/>
                <a:ea typeface="Calibri"/>
                <a:cs typeface="Calibri"/>
                <a:sym typeface="Calibri"/>
              </a:rPr>
              <a:t>Centar za zdravstvene sustave, politike i diplomaciju</a:t>
            </a:r>
          </a:p>
          <a:p>
            <a:pPr lvl="0" algn="r"/>
            <a:r>
              <a:rPr lang="hr-HR" sz="1100" dirty="0">
                <a:solidFill>
                  <a:schemeClr val="dk1"/>
                </a:solidFill>
                <a:latin typeface="Calibri"/>
                <a:ea typeface="Calibri"/>
                <a:cs typeface="Calibri"/>
                <a:sym typeface="Calibri"/>
              </a:rPr>
              <a:t>Medicinski fakultet Sveučilišta u Zagrebu</a:t>
            </a:r>
            <a:br>
              <a:rPr lang="hr-HR" sz="1100" b="0" i="0" u="none" strike="noStrike" cap="none" dirty="0">
                <a:solidFill>
                  <a:schemeClr val="dk1"/>
                </a:solidFill>
                <a:latin typeface="Calibri"/>
                <a:ea typeface="Calibri"/>
                <a:cs typeface="Calibri"/>
                <a:sym typeface="Calibri"/>
              </a:rPr>
            </a:br>
            <a:r>
              <a:rPr lang="hr-HR" sz="1100" b="0" i="0" u="none" strike="noStrike" cap="none" dirty="0">
                <a:solidFill>
                  <a:schemeClr val="dk1"/>
                </a:solidFill>
                <a:latin typeface="Calibri"/>
                <a:ea typeface="Calibri"/>
                <a:cs typeface="Calibri"/>
                <a:sym typeface="Calibri"/>
              </a:rPr>
              <a:t>Škola narodnog zdravlja „Andrija Štampar“</a:t>
            </a:r>
            <a:br>
              <a:rPr lang="hr-HR" sz="1100" b="0" i="0" u="none" strike="noStrike" cap="none" dirty="0">
                <a:solidFill>
                  <a:schemeClr val="dk1"/>
                </a:solidFill>
                <a:latin typeface="Calibri"/>
                <a:ea typeface="Calibri"/>
                <a:cs typeface="Calibri"/>
                <a:sym typeface="Calibri"/>
              </a:rPr>
            </a:br>
            <a:r>
              <a:rPr lang="hr-HR" sz="1100" b="0" i="0" u="none" strike="noStrike" cap="none" dirty="0" err="1">
                <a:solidFill>
                  <a:schemeClr val="dk1"/>
                </a:solidFill>
                <a:latin typeface="Calibri"/>
                <a:ea typeface="Calibri"/>
                <a:cs typeface="Calibri"/>
                <a:sym typeface="Calibri"/>
              </a:rPr>
              <a:t>Rockefellerova</a:t>
            </a:r>
            <a:r>
              <a:rPr lang="hr-HR" sz="1100" b="0" i="0" u="none" strike="noStrike" cap="none" dirty="0">
                <a:solidFill>
                  <a:schemeClr val="dk1"/>
                </a:solidFill>
                <a:latin typeface="Calibri"/>
                <a:ea typeface="Calibri"/>
                <a:cs typeface="Calibri"/>
                <a:sym typeface="Calibri"/>
              </a:rPr>
              <a:t> 4, Zagreb</a:t>
            </a:r>
            <a:br>
              <a:rPr lang="hr-HR" sz="1100" b="0" i="0" u="none" strike="noStrike" cap="none" dirty="0">
                <a:solidFill>
                  <a:schemeClr val="dk1"/>
                </a:solidFill>
                <a:latin typeface="Calibri"/>
                <a:ea typeface="Calibri"/>
                <a:cs typeface="Calibri"/>
                <a:sym typeface="Calibri"/>
              </a:rPr>
            </a:br>
            <a:r>
              <a:rPr lang="hr-HR" sz="1100" b="0" i="0" u="none" strike="noStrike" cap="none" dirty="0">
                <a:solidFill>
                  <a:schemeClr val="dk1"/>
                </a:solidFill>
                <a:latin typeface="Calibri"/>
                <a:ea typeface="Calibri"/>
                <a:cs typeface="Calibri"/>
                <a:sym typeface="Calibri"/>
              </a:rPr>
              <a:t>www.snz.unizg.hr, </a:t>
            </a:r>
            <a:r>
              <a:rPr lang="hr-HR" sz="11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pubhubcroatia@gmail.com</a:t>
            </a:r>
            <a:r>
              <a:rPr lang="hr-HR" sz="1100" b="0" i="0" u="none" strike="noStrike" cap="none" dirty="0">
                <a:solidFill>
                  <a:schemeClr val="dk1"/>
                </a:solidFill>
                <a:latin typeface="Calibri"/>
                <a:ea typeface="Calibri"/>
                <a:cs typeface="Calibri"/>
                <a:sym typeface="Calibri"/>
              </a:rPr>
              <a:t> </a:t>
            </a:r>
            <a:endParaRPr dirty="0"/>
          </a:p>
          <a:p>
            <a:pPr marL="0" marR="0" lvl="0" indent="0" algn="r" rtl="0">
              <a:spcBef>
                <a:spcPts val="0"/>
              </a:spcBef>
              <a:spcAft>
                <a:spcPts val="0"/>
              </a:spcAft>
              <a:buNone/>
            </a:pPr>
            <a:r>
              <a:rPr lang="hr-HR" sz="1100" b="0" i="0" u="none" strike="noStrike" cap="none" dirty="0">
                <a:solidFill>
                  <a:schemeClr val="dk1"/>
                </a:solidFill>
                <a:latin typeface="Calibri"/>
                <a:ea typeface="Calibri"/>
                <a:cs typeface="Calibri"/>
                <a:sym typeface="Calibri"/>
              </a:rPr>
              <a:t> </a:t>
            </a:r>
            <a:endParaRPr dirty="0"/>
          </a:p>
          <a:p>
            <a:pPr marL="0" marR="0" lvl="0" indent="0" algn="r"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pic>
        <p:nvPicPr>
          <p:cNvPr id="7" name="Picture 6" descr="A logo with orange dots and black text&#10;&#10;Description automatically generated">
            <a:extLst>
              <a:ext uri="{FF2B5EF4-FFF2-40B4-BE49-F238E27FC236}">
                <a16:creationId xmlns:a16="http://schemas.microsoft.com/office/drawing/2014/main" id="{3BA1B55F-6757-4B3E-8CFB-92DF30F627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4353099" cy="18108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5DBE-1393-30DC-300D-86D38D53D014}"/>
              </a:ext>
            </a:extLst>
          </p:cNvPr>
          <p:cNvSpPr>
            <a:spLocks noGrp="1"/>
          </p:cNvSpPr>
          <p:nvPr>
            <p:ph type="title"/>
          </p:nvPr>
        </p:nvSpPr>
        <p:spPr/>
        <p:txBody>
          <a:bodyPr>
            <a:normAutofit/>
          </a:bodyPr>
          <a:lstStyle/>
          <a:p>
            <a:r>
              <a:rPr lang="en-US" sz="3600" b="1" dirty="0" err="1"/>
              <a:t>Ključni</a:t>
            </a:r>
            <a:r>
              <a:rPr lang="en-US" sz="3600" b="1" dirty="0"/>
              <a:t> </a:t>
            </a:r>
            <a:r>
              <a:rPr lang="en-US" sz="3600" b="1" dirty="0" err="1"/>
              <a:t>elementi</a:t>
            </a:r>
            <a:r>
              <a:rPr lang="en-US" sz="3600" b="1" dirty="0"/>
              <a:t> za </a:t>
            </a:r>
            <a:r>
              <a:rPr lang="en-US" sz="3600" b="1" dirty="0" err="1"/>
              <a:t>implementaciju</a:t>
            </a:r>
            <a:r>
              <a:rPr lang="en-US" sz="3600" b="1" dirty="0"/>
              <a:t> </a:t>
            </a:r>
            <a:r>
              <a:rPr lang="en-US" sz="3600" b="1" dirty="0" err="1"/>
              <a:t>cjelovite</a:t>
            </a:r>
            <a:r>
              <a:rPr lang="en-US" sz="3600" b="1" dirty="0"/>
              <a:t> </a:t>
            </a:r>
            <a:r>
              <a:rPr lang="en-US" sz="3600" b="1" dirty="0" err="1"/>
              <a:t>skrbi</a:t>
            </a:r>
            <a:endParaRPr lang="en-SI" sz="3600" b="1" dirty="0"/>
          </a:p>
        </p:txBody>
      </p:sp>
      <p:sp>
        <p:nvSpPr>
          <p:cNvPr id="3" name="Content Placeholder 2">
            <a:extLst>
              <a:ext uri="{FF2B5EF4-FFF2-40B4-BE49-F238E27FC236}">
                <a16:creationId xmlns:a16="http://schemas.microsoft.com/office/drawing/2014/main" id="{3FC9ECC6-2A86-C3E5-DB6F-2B84098D6F48}"/>
              </a:ext>
            </a:extLst>
          </p:cNvPr>
          <p:cNvSpPr>
            <a:spLocks noGrp="1"/>
          </p:cNvSpPr>
          <p:nvPr>
            <p:ph idx="1"/>
          </p:nvPr>
        </p:nvSpPr>
        <p:spPr/>
        <p:txBody>
          <a:bodyPr/>
          <a:lstStyle/>
          <a:p>
            <a:r>
              <a:rPr lang="en-US" sz="2400" b="1" dirty="0" err="1"/>
              <a:t>Dugotrajna</a:t>
            </a:r>
            <a:r>
              <a:rPr lang="en-US" sz="2400" b="1" dirty="0"/>
              <a:t> </a:t>
            </a:r>
            <a:r>
              <a:rPr lang="en-US" sz="2400" b="1" dirty="0" err="1"/>
              <a:t>skrb</a:t>
            </a:r>
            <a:r>
              <a:rPr lang="en-US" sz="2400" b="1" dirty="0"/>
              <a:t> 24/7/365 = </a:t>
            </a:r>
            <a:r>
              <a:rPr lang="en-US" sz="2400" b="1" dirty="0" err="1"/>
              <a:t>zdravstveni</a:t>
            </a:r>
            <a:r>
              <a:rPr lang="en-US" sz="2400" b="1" dirty="0"/>
              <a:t> </a:t>
            </a:r>
            <a:r>
              <a:rPr lang="en-US" sz="2400" b="1" dirty="0" err="1"/>
              <a:t>sustav</a:t>
            </a:r>
            <a:r>
              <a:rPr lang="en-US" sz="2400" b="1" dirty="0"/>
              <a:t> + </a:t>
            </a:r>
            <a:r>
              <a:rPr lang="en-US" sz="2400" b="1" dirty="0" err="1"/>
              <a:t>socijalna</a:t>
            </a:r>
            <a:r>
              <a:rPr lang="en-US" sz="2400" b="1" dirty="0"/>
              <a:t> </a:t>
            </a:r>
            <a:r>
              <a:rPr lang="en-US" sz="2400" b="1" dirty="0" err="1"/>
              <a:t>skrb</a:t>
            </a:r>
            <a:endParaRPr lang="en-US" sz="2400" b="1" dirty="0"/>
          </a:p>
          <a:p>
            <a:pPr lvl="1"/>
            <a:r>
              <a:rPr lang="en-US" sz="2000" dirty="0" err="1"/>
              <a:t>Profil</a:t>
            </a:r>
            <a:r>
              <a:rPr lang="en-US" sz="2000" dirty="0"/>
              <a:t> </a:t>
            </a:r>
            <a:r>
              <a:rPr lang="en-US" sz="2000" dirty="0" err="1"/>
              <a:t>pacijenta</a:t>
            </a:r>
            <a:endParaRPr lang="en-US" sz="2000" dirty="0"/>
          </a:p>
          <a:p>
            <a:pPr lvl="1"/>
            <a:r>
              <a:rPr lang="en-US" sz="2000" dirty="0"/>
              <a:t>Plan </a:t>
            </a:r>
            <a:r>
              <a:rPr lang="en-US" sz="2000" dirty="0" err="1"/>
              <a:t>skrbi</a:t>
            </a:r>
            <a:endParaRPr lang="en-US" sz="2000" dirty="0"/>
          </a:p>
          <a:p>
            <a:pPr lvl="1"/>
            <a:r>
              <a:rPr lang="en-US" sz="2000" dirty="0" err="1"/>
              <a:t>Razvoj</a:t>
            </a:r>
            <a:r>
              <a:rPr lang="en-US" sz="2000" dirty="0"/>
              <a:t> </a:t>
            </a:r>
            <a:r>
              <a:rPr lang="en-US" sz="2000" dirty="0" err="1"/>
              <a:t>specifičnih</a:t>
            </a:r>
            <a:r>
              <a:rPr lang="en-US" sz="2000" dirty="0"/>
              <a:t> </a:t>
            </a:r>
            <a:r>
              <a:rPr lang="en-US" sz="2000" dirty="0" err="1"/>
              <a:t>procesa</a:t>
            </a:r>
            <a:r>
              <a:rPr lang="en-US" sz="2000" dirty="0"/>
              <a:t>/</a:t>
            </a:r>
            <a:r>
              <a:rPr lang="en-US" sz="2000" dirty="0" err="1"/>
              <a:t>protokola</a:t>
            </a:r>
            <a:r>
              <a:rPr lang="en-US" sz="2000" dirty="0"/>
              <a:t> za </a:t>
            </a:r>
            <a:r>
              <a:rPr lang="en-US" sz="2000" dirty="0" err="1"/>
              <a:t>pojedinu</a:t>
            </a:r>
            <a:r>
              <a:rPr lang="en-US" sz="2000" dirty="0"/>
              <a:t> </a:t>
            </a:r>
            <a:r>
              <a:rPr lang="en-US" sz="2000" dirty="0" err="1"/>
              <a:t>skupinu</a:t>
            </a:r>
            <a:r>
              <a:rPr lang="en-US" sz="2000" dirty="0"/>
              <a:t> </a:t>
            </a:r>
            <a:r>
              <a:rPr lang="en-US" sz="2000" dirty="0" err="1"/>
              <a:t>kompleksnih</a:t>
            </a:r>
            <a:r>
              <a:rPr lang="en-US" sz="2000" dirty="0"/>
              <a:t> </a:t>
            </a:r>
            <a:r>
              <a:rPr lang="en-US" sz="2000" dirty="0" err="1"/>
              <a:t>pacijenata</a:t>
            </a:r>
            <a:endParaRPr lang="en-US" sz="2000" dirty="0"/>
          </a:p>
          <a:p>
            <a:r>
              <a:rPr lang="en-US" sz="2400" b="1" dirty="0" err="1"/>
              <a:t>Zdravstvo</a:t>
            </a:r>
            <a:r>
              <a:rPr lang="en-US" sz="2400" b="1" dirty="0"/>
              <a:t> B2C </a:t>
            </a:r>
            <a:r>
              <a:rPr lang="en-US" sz="2400" b="1" dirty="0">
                <a:sym typeface="Wingdings" panose="05000000000000000000" pitchFamily="2" charset="2"/>
              </a:rPr>
              <a:t></a:t>
            </a:r>
            <a:r>
              <a:rPr lang="en-US" sz="2400" b="1" dirty="0"/>
              <a:t>B2B </a:t>
            </a:r>
          </a:p>
          <a:p>
            <a:pPr lvl="1"/>
            <a:r>
              <a:rPr lang="en-US" sz="2000" dirty="0"/>
              <a:t>B2C </a:t>
            </a:r>
            <a:r>
              <a:rPr lang="en-US" sz="2000" dirty="0" err="1"/>
              <a:t>Pristup</a:t>
            </a:r>
            <a:r>
              <a:rPr lang="en-US" sz="2000" dirty="0"/>
              <a:t> = </a:t>
            </a:r>
            <a:r>
              <a:rPr lang="en-US" sz="2000" dirty="0" err="1"/>
              <a:t>pacijent</a:t>
            </a:r>
            <a:r>
              <a:rPr lang="en-US" sz="2000" dirty="0"/>
              <a:t> je </a:t>
            </a:r>
            <a:r>
              <a:rPr lang="en-US" sz="2000" dirty="0" err="1"/>
              <a:t>kurir</a:t>
            </a:r>
            <a:r>
              <a:rPr lang="en-US" sz="2000" dirty="0"/>
              <a:t> </a:t>
            </a:r>
            <a:r>
              <a:rPr lang="en-US" sz="2000" dirty="0" err="1"/>
              <a:t>informacija</a:t>
            </a:r>
            <a:endParaRPr lang="en-US" sz="2000" dirty="0"/>
          </a:p>
          <a:p>
            <a:pPr lvl="1"/>
            <a:r>
              <a:rPr lang="en-US" sz="2000" dirty="0"/>
              <a:t>B2B </a:t>
            </a:r>
            <a:r>
              <a:rPr lang="en-US" sz="2000" dirty="0" err="1"/>
              <a:t>Pristup</a:t>
            </a:r>
            <a:r>
              <a:rPr lang="en-US" sz="2000" dirty="0"/>
              <a:t> = </a:t>
            </a:r>
            <a:r>
              <a:rPr lang="en-US" sz="2000" dirty="0" err="1"/>
              <a:t>komunikacijska</a:t>
            </a:r>
            <a:r>
              <a:rPr lang="en-US" sz="2000" dirty="0"/>
              <a:t> </a:t>
            </a:r>
            <a:r>
              <a:rPr lang="en-US" sz="2000" dirty="0" err="1"/>
              <a:t>mreža</a:t>
            </a:r>
            <a:r>
              <a:rPr lang="en-US" sz="2000" dirty="0"/>
              <a:t> </a:t>
            </a:r>
            <a:r>
              <a:rPr lang="en-US" sz="2000" dirty="0" err="1"/>
              <a:t>profesionalaca</a:t>
            </a:r>
            <a:endParaRPr lang="en-US" sz="2000" dirty="0"/>
          </a:p>
          <a:p>
            <a:pPr lvl="1"/>
            <a:r>
              <a:rPr lang="en-US" sz="2000" dirty="0" err="1"/>
              <a:t>Razvoj</a:t>
            </a:r>
            <a:r>
              <a:rPr lang="en-US" sz="2000" dirty="0"/>
              <a:t> </a:t>
            </a:r>
            <a:r>
              <a:rPr lang="en-US" sz="2000" dirty="0" err="1"/>
              <a:t>suradnji</a:t>
            </a:r>
            <a:r>
              <a:rPr lang="en-US" sz="2000" dirty="0"/>
              <a:t> </a:t>
            </a:r>
            <a:r>
              <a:rPr lang="en-US" sz="2000" dirty="0" err="1"/>
              <a:t>među</a:t>
            </a:r>
            <a:r>
              <a:rPr lang="en-US" sz="2000" dirty="0"/>
              <a:t> </a:t>
            </a:r>
            <a:r>
              <a:rPr lang="en-US" sz="2000" dirty="0" err="1"/>
              <a:t>ustanovama</a:t>
            </a:r>
            <a:endParaRPr lang="en-US" sz="2000" dirty="0"/>
          </a:p>
          <a:p>
            <a:pPr lvl="1"/>
            <a:r>
              <a:rPr lang="en-US" sz="2000" dirty="0" err="1"/>
              <a:t>Razvoj</a:t>
            </a:r>
            <a:r>
              <a:rPr lang="en-US" sz="2000" dirty="0"/>
              <a:t> </a:t>
            </a:r>
            <a:r>
              <a:rPr lang="en-US" sz="2000" dirty="0" err="1"/>
              <a:t>suradnji</a:t>
            </a:r>
            <a:r>
              <a:rPr lang="en-US" sz="2000" dirty="0"/>
              <a:t> s NVO</a:t>
            </a:r>
          </a:p>
          <a:p>
            <a:r>
              <a:rPr lang="en-US" sz="2400" b="1" dirty="0" err="1"/>
              <a:t>Sustavna</a:t>
            </a:r>
            <a:r>
              <a:rPr lang="en-US" sz="2400" b="1" dirty="0"/>
              <a:t> </a:t>
            </a:r>
            <a:r>
              <a:rPr lang="en-US" sz="2400" b="1" dirty="0" err="1"/>
              <a:t>podrška</a:t>
            </a:r>
            <a:r>
              <a:rPr lang="en-US" sz="2400" b="1" dirty="0"/>
              <a:t> </a:t>
            </a:r>
            <a:r>
              <a:rPr lang="en-US" sz="2400" b="1" dirty="0" err="1"/>
              <a:t>neformalnim</a:t>
            </a:r>
            <a:r>
              <a:rPr lang="en-US" sz="2400" b="1" dirty="0"/>
              <a:t> </a:t>
            </a:r>
            <a:r>
              <a:rPr lang="en-US" sz="2400" b="1" dirty="0" err="1"/>
              <a:t>njegovateljima</a:t>
            </a:r>
            <a:endParaRPr lang="en-US" sz="2400" b="1" dirty="0"/>
          </a:p>
          <a:p>
            <a:pPr lvl="1"/>
            <a:r>
              <a:rPr lang="en-US" sz="2000" dirty="0" err="1"/>
              <a:t>Razvoj</a:t>
            </a:r>
            <a:r>
              <a:rPr lang="en-US" sz="2000" dirty="0"/>
              <a:t> </a:t>
            </a:r>
            <a:r>
              <a:rPr lang="en-US" sz="2000" dirty="0" err="1"/>
              <a:t>programa</a:t>
            </a:r>
            <a:r>
              <a:rPr lang="en-US" sz="2000" dirty="0"/>
              <a:t> </a:t>
            </a:r>
            <a:r>
              <a:rPr lang="en-US" sz="2000" dirty="0" err="1"/>
              <a:t>edukacije</a:t>
            </a:r>
            <a:r>
              <a:rPr lang="en-US" sz="2000" dirty="0"/>
              <a:t> </a:t>
            </a:r>
            <a:r>
              <a:rPr lang="en-US" sz="2000" dirty="0" err="1"/>
              <a:t>i</a:t>
            </a:r>
            <a:r>
              <a:rPr lang="en-US" sz="2000" dirty="0"/>
              <a:t> </a:t>
            </a:r>
            <a:r>
              <a:rPr lang="en-US" sz="2000" dirty="0" err="1"/>
              <a:t>podrške</a:t>
            </a:r>
            <a:r>
              <a:rPr lang="en-US" sz="2000" dirty="0"/>
              <a:t> za </a:t>
            </a:r>
            <a:r>
              <a:rPr lang="en-US" sz="2000" dirty="0" err="1"/>
              <a:t>neformalne</a:t>
            </a:r>
            <a:r>
              <a:rPr lang="en-US" sz="2000" dirty="0"/>
              <a:t> </a:t>
            </a:r>
            <a:r>
              <a:rPr lang="en-US" sz="2000" dirty="0" err="1"/>
              <a:t>njegovatelje</a:t>
            </a:r>
            <a:endParaRPr lang="en-SI" sz="2000" dirty="0"/>
          </a:p>
          <a:p>
            <a:pPr marL="0" indent="0">
              <a:buNone/>
            </a:pPr>
            <a:endParaRPr lang="en-US" sz="2800" b="1" i="0" u="none" strike="noStrike" baseline="0" dirty="0">
              <a:solidFill>
                <a:srgbClr val="000000"/>
              </a:solidFill>
              <a:latin typeface="Calibri-Bold"/>
            </a:endParaRPr>
          </a:p>
          <a:p>
            <a:endParaRPr lang="en-SI" dirty="0"/>
          </a:p>
        </p:txBody>
      </p:sp>
    </p:spTree>
    <p:extLst>
      <p:ext uri="{BB962C8B-B14F-4D97-AF65-F5344CB8AC3E}">
        <p14:creationId xmlns:p14="http://schemas.microsoft.com/office/powerpoint/2010/main" val="101021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a:stretch/>
        </p:blipFill>
        <p:spPr>
          <a:xfrm>
            <a:off x="1226315" y="798671"/>
            <a:ext cx="9465041" cy="52606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Calibri"/>
              <a:buNone/>
            </a:pPr>
            <a:r>
              <a:rPr lang="hr-HR"/>
              <a:t>ELEMENTI KONTINUITETA SKRBI</a:t>
            </a:r>
            <a:endParaRPr/>
          </a:p>
        </p:txBody>
      </p:sp>
      <p:sp>
        <p:nvSpPr>
          <p:cNvPr id="130" name="Google Shape;130;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hr-HR" u="sng"/>
              <a:t>Informacijski kontinuitet</a:t>
            </a:r>
            <a:r>
              <a:rPr lang="hr-HR"/>
              <a:t> - Korištenje informacija o pacijentovom zdravstvenom stanju, ranijem liječenju, te osobnim okolnostima (uključujući osobne preferencije pojedinih vrsta skrbi) kako bi se svakom pojedincu/obitelji pružila najprikladnija skrb.</a:t>
            </a:r>
            <a:endParaRPr/>
          </a:p>
          <a:p>
            <a:pPr marL="457200" lvl="0" indent="-342900" algn="l" rtl="0">
              <a:lnSpc>
                <a:spcPct val="90000"/>
              </a:lnSpc>
              <a:spcBef>
                <a:spcPts val="1000"/>
              </a:spcBef>
              <a:spcAft>
                <a:spcPts val="0"/>
              </a:spcAft>
              <a:buClr>
                <a:schemeClr val="dk1"/>
              </a:buClr>
              <a:buSzPts val="1800"/>
              <a:buChar char="•"/>
            </a:pPr>
            <a:r>
              <a:rPr lang="hr-HR" u="sng"/>
              <a:t>Kontinuitet upravljanja</a:t>
            </a:r>
            <a:r>
              <a:rPr lang="hr-HR"/>
              <a:t> - Koherentan pristup upravljanju zdravstvenim stanjem ostvaren putem dosljednog i fleksibilnog plana upravljanja koji su prihvatili i svi pružaoci skrbi, i pacijent/obitelj.</a:t>
            </a:r>
            <a:endParaRPr/>
          </a:p>
          <a:p>
            <a:pPr marL="457200" lvl="0" indent="-342900" algn="l" rtl="0">
              <a:lnSpc>
                <a:spcPct val="90000"/>
              </a:lnSpc>
              <a:spcBef>
                <a:spcPts val="1000"/>
              </a:spcBef>
              <a:spcAft>
                <a:spcPts val="0"/>
              </a:spcAft>
              <a:buClr>
                <a:schemeClr val="dk1"/>
              </a:buClr>
              <a:buSzPts val="1800"/>
              <a:buChar char="•"/>
            </a:pPr>
            <a:r>
              <a:rPr lang="hr-HR" u="sng"/>
              <a:t>Kontinuitet odnosa</a:t>
            </a:r>
            <a:r>
              <a:rPr lang="hr-HR"/>
              <a:t> - Dosljedan terapijski odnos između pojedinca/obitelji i jednog ili više pružalaca skrbi; u svakom trenutku slobodan pristup pružatelju koji "zna" pacijenta/obitelj.</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7CFE769-52D8-4B51-A2FE-30C3FDC83BCC}"/>
              </a:ext>
            </a:extLst>
          </p:cNvPr>
          <p:cNvGraphicFramePr>
            <a:graphicFrameLocks noGrp="1"/>
          </p:cNvGraphicFramePr>
          <p:nvPr>
            <p:extLst>
              <p:ext uri="{D42A27DB-BD31-4B8C-83A1-F6EECF244321}">
                <p14:modId xmlns:p14="http://schemas.microsoft.com/office/powerpoint/2010/main" val="2850197967"/>
              </p:ext>
            </p:extLst>
          </p:nvPr>
        </p:nvGraphicFramePr>
        <p:xfrm>
          <a:off x="1066799" y="848913"/>
          <a:ext cx="10174940" cy="5771587"/>
        </p:xfrm>
        <a:graphic>
          <a:graphicData uri="http://schemas.openxmlformats.org/drawingml/2006/table">
            <a:tbl>
              <a:tblPr/>
              <a:tblGrid>
                <a:gridCol w="2543735">
                  <a:extLst>
                    <a:ext uri="{9D8B030D-6E8A-4147-A177-3AD203B41FA5}">
                      <a16:colId xmlns:a16="http://schemas.microsoft.com/office/drawing/2014/main" val="301789573"/>
                    </a:ext>
                  </a:extLst>
                </a:gridCol>
                <a:gridCol w="2543735">
                  <a:extLst>
                    <a:ext uri="{9D8B030D-6E8A-4147-A177-3AD203B41FA5}">
                      <a16:colId xmlns:a16="http://schemas.microsoft.com/office/drawing/2014/main" val="779178766"/>
                    </a:ext>
                  </a:extLst>
                </a:gridCol>
                <a:gridCol w="2543735">
                  <a:extLst>
                    <a:ext uri="{9D8B030D-6E8A-4147-A177-3AD203B41FA5}">
                      <a16:colId xmlns:a16="http://schemas.microsoft.com/office/drawing/2014/main" val="3650386781"/>
                    </a:ext>
                  </a:extLst>
                </a:gridCol>
                <a:gridCol w="2543735">
                  <a:extLst>
                    <a:ext uri="{9D8B030D-6E8A-4147-A177-3AD203B41FA5}">
                      <a16:colId xmlns:a16="http://schemas.microsoft.com/office/drawing/2014/main" val="1137797924"/>
                    </a:ext>
                  </a:extLst>
                </a:gridCol>
              </a:tblGrid>
              <a:tr h="238430">
                <a:tc>
                  <a:txBody>
                    <a:bodyPr/>
                    <a:lstStyle/>
                    <a:p>
                      <a:r>
                        <a:rPr lang="hr-HR" sz="1400" b="1"/>
                        <a:t>Dimenzija</a:t>
                      </a:r>
                      <a:endParaRPr lang="hr-HR" sz="1400"/>
                    </a:p>
                  </a:txBody>
                  <a:tcPr marL="42660" marR="42660" marT="21330" marB="21330" anchor="ctr">
                    <a:lnL>
                      <a:noFill/>
                    </a:lnL>
                    <a:lnR>
                      <a:noFill/>
                    </a:lnR>
                    <a:lnT>
                      <a:noFill/>
                    </a:lnT>
                    <a:lnB>
                      <a:noFill/>
                    </a:lnB>
                  </a:tcPr>
                </a:tc>
                <a:tc>
                  <a:txBody>
                    <a:bodyPr/>
                    <a:lstStyle/>
                    <a:p>
                      <a:r>
                        <a:rPr lang="hr-HR" sz="1400" b="1"/>
                        <a:t>Zdravstveni sustav</a:t>
                      </a:r>
                      <a:endParaRPr lang="hr-HR" sz="1400"/>
                    </a:p>
                  </a:txBody>
                  <a:tcPr marL="42660" marR="42660" marT="21330" marB="21330" anchor="ctr">
                    <a:lnL>
                      <a:noFill/>
                    </a:lnL>
                    <a:lnR>
                      <a:noFill/>
                    </a:lnR>
                    <a:lnT>
                      <a:noFill/>
                    </a:lnT>
                    <a:lnB>
                      <a:noFill/>
                    </a:lnB>
                  </a:tcPr>
                </a:tc>
                <a:tc>
                  <a:txBody>
                    <a:bodyPr/>
                    <a:lstStyle/>
                    <a:p>
                      <a:r>
                        <a:rPr lang="hr-HR" sz="1400" b="1"/>
                        <a:t>Socijalna skrb</a:t>
                      </a:r>
                      <a:endParaRPr lang="hr-HR" sz="1400"/>
                    </a:p>
                  </a:txBody>
                  <a:tcPr marL="42660" marR="42660" marT="21330" marB="21330" anchor="ctr">
                    <a:lnL>
                      <a:noFill/>
                    </a:lnL>
                    <a:lnR>
                      <a:noFill/>
                    </a:lnR>
                    <a:lnT>
                      <a:noFill/>
                    </a:lnT>
                    <a:lnB>
                      <a:noFill/>
                    </a:lnB>
                  </a:tcPr>
                </a:tc>
                <a:tc>
                  <a:txBody>
                    <a:bodyPr/>
                    <a:lstStyle/>
                    <a:p>
                      <a:r>
                        <a:rPr lang="hr-HR" sz="1400" b="1"/>
                        <a:t>Obitelj / zajednica</a:t>
                      </a:r>
                      <a:endParaRPr lang="hr-HR" sz="1400"/>
                    </a:p>
                  </a:txBody>
                  <a:tcPr marL="42660" marR="42660" marT="21330" marB="21330" anchor="ctr">
                    <a:lnL>
                      <a:noFill/>
                    </a:lnL>
                    <a:lnR>
                      <a:noFill/>
                    </a:lnR>
                    <a:lnT>
                      <a:noFill/>
                    </a:lnT>
                    <a:lnB>
                      <a:noFill/>
                    </a:lnB>
                  </a:tcPr>
                </a:tc>
                <a:extLst>
                  <a:ext uri="{0D108BD9-81ED-4DB2-BD59-A6C34878D82A}">
                    <a16:rowId xmlns:a16="http://schemas.microsoft.com/office/drawing/2014/main" val="708733790"/>
                  </a:ext>
                </a:extLst>
              </a:tr>
              <a:tr h="836842">
                <a:tc>
                  <a:txBody>
                    <a:bodyPr/>
                    <a:lstStyle/>
                    <a:p>
                      <a:r>
                        <a:rPr lang="hr-HR" sz="1400" b="1" dirty="0"/>
                        <a:t>Dijagnoza i liječenje</a:t>
                      </a:r>
                      <a:endParaRPr lang="hr-HR" sz="1400" dirty="0"/>
                    </a:p>
                  </a:txBody>
                  <a:tcPr marL="42660" marR="42660" marT="21330" marB="21330" anchor="ctr">
                    <a:lnL>
                      <a:noFill/>
                    </a:lnL>
                    <a:lnR>
                      <a:noFill/>
                    </a:lnR>
                    <a:lnT>
                      <a:noFill/>
                    </a:lnT>
                    <a:lnB>
                      <a:noFill/>
                    </a:lnB>
                  </a:tcPr>
                </a:tc>
                <a:tc>
                  <a:txBody>
                    <a:bodyPr/>
                    <a:lstStyle/>
                    <a:p>
                      <a:r>
                        <a:rPr lang="hr-HR" sz="1400"/>
                        <a:t>Rano prepoznavanje simptoma, dijagnostička obrada, farmakološko i nefarmakološko liječenje, praćenje komorbiditeta</a:t>
                      </a:r>
                    </a:p>
                  </a:txBody>
                  <a:tcPr marL="42660" marR="42660" marT="21330" marB="21330" anchor="ctr">
                    <a:lnL>
                      <a:noFill/>
                    </a:lnL>
                    <a:lnR>
                      <a:noFill/>
                    </a:lnR>
                    <a:lnT>
                      <a:noFill/>
                    </a:lnT>
                    <a:lnB>
                      <a:noFill/>
                    </a:lnB>
                  </a:tcPr>
                </a:tc>
                <a:tc>
                  <a:txBody>
                    <a:bodyPr/>
                    <a:lstStyle/>
                    <a:p>
                      <a:r>
                        <a:rPr lang="hr-HR" sz="1400"/>
                        <a:t>–</a:t>
                      </a:r>
                    </a:p>
                  </a:txBody>
                  <a:tcPr marL="42660" marR="42660" marT="21330" marB="21330" anchor="ctr">
                    <a:lnL>
                      <a:noFill/>
                    </a:lnL>
                    <a:lnR>
                      <a:noFill/>
                    </a:lnR>
                    <a:lnT>
                      <a:noFill/>
                    </a:lnT>
                    <a:lnB>
                      <a:noFill/>
                    </a:lnB>
                  </a:tcPr>
                </a:tc>
                <a:tc>
                  <a:txBody>
                    <a:bodyPr/>
                    <a:lstStyle/>
                    <a:p>
                      <a:r>
                        <a:rPr lang="hr-HR" sz="1400"/>
                        <a:t>Potiče odlazak liječniku, opisuje promjene, prati simptome</a:t>
                      </a:r>
                    </a:p>
                  </a:txBody>
                  <a:tcPr marL="42660" marR="42660" marT="21330" marB="21330" anchor="ctr">
                    <a:lnL>
                      <a:noFill/>
                    </a:lnL>
                    <a:lnR>
                      <a:noFill/>
                    </a:lnR>
                    <a:lnT>
                      <a:noFill/>
                    </a:lnT>
                    <a:lnB>
                      <a:noFill/>
                    </a:lnB>
                  </a:tcPr>
                </a:tc>
                <a:extLst>
                  <a:ext uri="{0D108BD9-81ED-4DB2-BD59-A6C34878D82A}">
                    <a16:rowId xmlns:a16="http://schemas.microsoft.com/office/drawing/2014/main" val="4067361397"/>
                  </a:ext>
                </a:extLst>
              </a:tr>
              <a:tr h="635832">
                <a:tc>
                  <a:txBody>
                    <a:bodyPr/>
                    <a:lstStyle/>
                    <a:p>
                      <a:r>
                        <a:rPr lang="hr-HR" sz="1400" b="1"/>
                        <a:t>Praćenje i kontrola</a:t>
                      </a:r>
                      <a:endParaRPr lang="hr-HR" sz="1400"/>
                    </a:p>
                  </a:txBody>
                  <a:tcPr marL="42660" marR="42660" marT="21330" marB="21330" anchor="ctr">
                    <a:lnL>
                      <a:noFill/>
                    </a:lnL>
                    <a:lnR>
                      <a:noFill/>
                    </a:lnR>
                    <a:lnT>
                      <a:noFill/>
                    </a:lnT>
                    <a:lnB>
                      <a:noFill/>
                    </a:lnB>
                  </a:tcPr>
                </a:tc>
                <a:tc>
                  <a:txBody>
                    <a:bodyPr/>
                    <a:lstStyle/>
                    <a:p>
                      <a:r>
                        <a:rPr lang="hr-HR" sz="1400"/>
                        <a:t>Redovite kontrole, prilagodba terapije, sprječavanje polifarmacije</a:t>
                      </a:r>
                    </a:p>
                  </a:txBody>
                  <a:tcPr marL="42660" marR="42660" marT="21330" marB="21330" anchor="ctr">
                    <a:lnL>
                      <a:noFill/>
                    </a:lnL>
                    <a:lnR>
                      <a:noFill/>
                    </a:lnR>
                    <a:lnT>
                      <a:noFill/>
                    </a:lnT>
                    <a:lnB>
                      <a:noFill/>
                    </a:lnB>
                  </a:tcPr>
                </a:tc>
                <a:tc>
                  <a:txBody>
                    <a:bodyPr/>
                    <a:lstStyle/>
                    <a:p>
                      <a:r>
                        <a:rPr lang="hr-HR" sz="1400"/>
                        <a:t>–</a:t>
                      </a:r>
                    </a:p>
                  </a:txBody>
                  <a:tcPr marL="42660" marR="42660" marT="21330" marB="21330" anchor="ctr">
                    <a:lnL>
                      <a:noFill/>
                    </a:lnL>
                    <a:lnR>
                      <a:noFill/>
                    </a:lnR>
                    <a:lnT>
                      <a:noFill/>
                    </a:lnT>
                    <a:lnB>
                      <a:noFill/>
                    </a:lnB>
                  </a:tcPr>
                </a:tc>
                <a:tc>
                  <a:txBody>
                    <a:bodyPr/>
                    <a:lstStyle/>
                    <a:p>
                      <a:r>
                        <a:rPr lang="hr-HR" sz="1400"/>
                        <a:t>Sudjeluje u praćenju, pridržava se preporuka, vodi dnevnik promjena</a:t>
                      </a:r>
                    </a:p>
                  </a:txBody>
                  <a:tcPr marL="42660" marR="42660" marT="21330" marB="21330" anchor="ctr">
                    <a:lnL>
                      <a:noFill/>
                    </a:lnL>
                    <a:lnR>
                      <a:noFill/>
                    </a:lnR>
                    <a:lnT>
                      <a:noFill/>
                    </a:lnT>
                    <a:lnB>
                      <a:noFill/>
                    </a:lnB>
                  </a:tcPr>
                </a:tc>
                <a:extLst>
                  <a:ext uri="{0D108BD9-81ED-4DB2-BD59-A6C34878D82A}">
                    <a16:rowId xmlns:a16="http://schemas.microsoft.com/office/drawing/2014/main" val="2787573470"/>
                  </a:ext>
                </a:extLst>
              </a:tr>
              <a:tr h="679934">
                <a:tc>
                  <a:txBody>
                    <a:bodyPr/>
                    <a:lstStyle/>
                    <a:p>
                      <a:r>
                        <a:rPr lang="hr-HR" sz="1400" b="1"/>
                        <a:t>Funkcionalna podrška</a:t>
                      </a:r>
                      <a:endParaRPr lang="hr-HR" sz="1400"/>
                    </a:p>
                  </a:txBody>
                  <a:tcPr marL="42660" marR="42660" marT="21330" marB="21330" anchor="ctr">
                    <a:lnL>
                      <a:noFill/>
                    </a:lnL>
                    <a:lnR>
                      <a:noFill/>
                    </a:lnR>
                    <a:lnT>
                      <a:noFill/>
                    </a:lnT>
                    <a:lnB>
                      <a:noFill/>
                    </a:lnB>
                  </a:tcPr>
                </a:tc>
                <a:tc>
                  <a:txBody>
                    <a:bodyPr/>
                    <a:lstStyle/>
                    <a:p>
                      <a:r>
                        <a:rPr lang="hr-HR" sz="1400" dirty="0"/>
                        <a:t>Rehabilitacija (fizikalna, radna, </a:t>
                      </a:r>
                      <a:r>
                        <a:rPr lang="hr-HR" sz="1400" dirty="0" err="1"/>
                        <a:t>logopedska</a:t>
                      </a:r>
                      <a:r>
                        <a:rPr lang="hr-HR" sz="1400" dirty="0"/>
                        <a:t>), pomoć pri očuvanju funkcionalnosti</a:t>
                      </a:r>
                    </a:p>
                  </a:txBody>
                  <a:tcPr marL="42660" marR="42660" marT="21330" marB="21330" anchor="ctr">
                    <a:lnL>
                      <a:noFill/>
                    </a:lnL>
                    <a:lnR>
                      <a:noFill/>
                    </a:lnR>
                    <a:lnT>
                      <a:noFill/>
                    </a:lnT>
                    <a:lnB>
                      <a:noFill/>
                    </a:lnB>
                  </a:tcPr>
                </a:tc>
                <a:tc>
                  <a:txBody>
                    <a:bodyPr/>
                    <a:lstStyle/>
                    <a:p>
                      <a:r>
                        <a:rPr lang="hr-HR" sz="1400"/>
                        <a:t>Organizacija pomoći u kući, osobna asistencija, smještaj u dom ili dnevni boravak</a:t>
                      </a:r>
                    </a:p>
                  </a:txBody>
                  <a:tcPr marL="42660" marR="42660" marT="21330" marB="21330" anchor="ctr">
                    <a:lnL>
                      <a:noFill/>
                    </a:lnL>
                    <a:lnR>
                      <a:noFill/>
                    </a:lnR>
                    <a:lnT>
                      <a:noFill/>
                    </a:lnT>
                    <a:lnB>
                      <a:noFill/>
                    </a:lnB>
                  </a:tcPr>
                </a:tc>
                <a:tc>
                  <a:txBody>
                    <a:bodyPr/>
                    <a:lstStyle/>
                    <a:p>
                      <a:r>
                        <a:rPr lang="hr-HR" sz="1400"/>
                        <a:t>Svakodnevna briga (prehrana, higijena, sigurnost)</a:t>
                      </a:r>
                    </a:p>
                  </a:txBody>
                  <a:tcPr marL="42660" marR="42660" marT="21330" marB="21330" anchor="ctr">
                    <a:lnL>
                      <a:noFill/>
                    </a:lnL>
                    <a:lnR>
                      <a:noFill/>
                    </a:lnR>
                    <a:lnT>
                      <a:noFill/>
                    </a:lnT>
                    <a:lnB>
                      <a:noFill/>
                    </a:lnB>
                  </a:tcPr>
                </a:tc>
                <a:extLst>
                  <a:ext uri="{0D108BD9-81ED-4DB2-BD59-A6C34878D82A}">
                    <a16:rowId xmlns:a16="http://schemas.microsoft.com/office/drawing/2014/main" val="3698110739"/>
                  </a:ext>
                </a:extLst>
              </a:tr>
              <a:tr h="679934">
                <a:tc>
                  <a:txBody>
                    <a:bodyPr/>
                    <a:lstStyle/>
                    <a:p>
                      <a:r>
                        <a:rPr lang="hr-HR" sz="1400" b="1"/>
                        <a:t>Psihološka i emocionalna dimenzija</a:t>
                      </a:r>
                      <a:endParaRPr lang="hr-HR" sz="1400"/>
                    </a:p>
                  </a:txBody>
                  <a:tcPr marL="42660" marR="42660" marT="21330" marB="21330" anchor="ctr">
                    <a:lnL>
                      <a:noFill/>
                    </a:lnL>
                    <a:lnR>
                      <a:noFill/>
                    </a:lnR>
                    <a:lnT>
                      <a:noFill/>
                    </a:lnT>
                    <a:lnB>
                      <a:noFill/>
                    </a:lnB>
                  </a:tcPr>
                </a:tc>
                <a:tc>
                  <a:txBody>
                    <a:bodyPr/>
                    <a:lstStyle/>
                    <a:p>
                      <a:r>
                        <a:rPr lang="hr-HR" sz="1400"/>
                        <a:t>Psihijatrijska i psihološka podrška pacijentima i njegovateljima</a:t>
                      </a:r>
                    </a:p>
                  </a:txBody>
                  <a:tcPr marL="42660" marR="42660" marT="21330" marB="21330" anchor="ctr">
                    <a:lnL>
                      <a:noFill/>
                    </a:lnL>
                    <a:lnR>
                      <a:noFill/>
                    </a:lnR>
                    <a:lnT>
                      <a:noFill/>
                    </a:lnT>
                    <a:lnB>
                      <a:noFill/>
                    </a:lnB>
                  </a:tcPr>
                </a:tc>
                <a:tc>
                  <a:txBody>
                    <a:bodyPr/>
                    <a:lstStyle/>
                    <a:p>
                      <a:r>
                        <a:rPr lang="hr-HR" sz="1400"/>
                        <a:t>Savjetovališta, podrška njegovateljima, grupe za samopomoć</a:t>
                      </a:r>
                    </a:p>
                  </a:txBody>
                  <a:tcPr marL="42660" marR="42660" marT="21330" marB="21330" anchor="ctr">
                    <a:lnL>
                      <a:noFill/>
                    </a:lnL>
                    <a:lnR>
                      <a:noFill/>
                    </a:lnR>
                    <a:lnT>
                      <a:noFill/>
                    </a:lnT>
                    <a:lnB>
                      <a:noFill/>
                    </a:lnB>
                  </a:tcPr>
                </a:tc>
                <a:tc>
                  <a:txBody>
                    <a:bodyPr/>
                    <a:lstStyle/>
                    <a:p>
                      <a:r>
                        <a:rPr lang="hr-HR" sz="1400"/>
                        <a:t>Emocionalna podrška, suočavanje s promjenama, međusobna pomoć</a:t>
                      </a:r>
                    </a:p>
                  </a:txBody>
                  <a:tcPr marL="42660" marR="42660" marT="21330" marB="21330" anchor="ctr">
                    <a:lnL>
                      <a:noFill/>
                    </a:lnL>
                    <a:lnR>
                      <a:noFill/>
                    </a:lnR>
                    <a:lnT>
                      <a:noFill/>
                    </a:lnT>
                    <a:lnB>
                      <a:noFill/>
                    </a:lnB>
                  </a:tcPr>
                </a:tc>
                <a:extLst>
                  <a:ext uri="{0D108BD9-81ED-4DB2-BD59-A6C34878D82A}">
                    <a16:rowId xmlns:a16="http://schemas.microsoft.com/office/drawing/2014/main" val="3336230218"/>
                  </a:ext>
                </a:extLst>
              </a:tr>
              <a:tr h="679934">
                <a:tc>
                  <a:txBody>
                    <a:bodyPr/>
                    <a:lstStyle/>
                    <a:p>
                      <a:r>
                        <a:rPr lang="hr-HR" sz="1400" b="1"/>
                        <a:t>Sigurnost pacijenta</a:t>
                      </a:r>
                      <a:endParaRPr lang="hr-HR" sz="1400"/>
                    </a:p>
                  </a:txBody>
                  <a:tcPr marL="42660" marR="42660" marT="21330" marB="21330" anchor="ctr">
                    <a:lnL>
                      <a:noFill/>
                    </a:lnL>
                    <a:lnR>
                      <a:noFill/>
                    </a:lnR>
                    <a:lnT>
                      <a:noFill/>
                    </a:lnT>
                    <a:lnB>
                      <a:noFill/>
                    </a:lnB>
                  </a:tcPr>
                </a:tc>
                <a:tc>
                  <a:txBody>
                    <a:bodyPr/>
                    <a:lstStyle/>
                    <a:p>
                      <a:r>
                        <a:rPr lang="hr-HR" sz="1400"/>
                        <a:t>Procjena rizika (padovi, dezorijentacija), preporuke za prilagodbu doma</a:t>
                      </a:r>
                    </a:p>
                  </a:txBody>
                  <a:tcPr marL="42660" marR="42660" marT="21330" marB="21330" anchor="ctr">
                    <a:lnL>
                      <a:noFill/>
                    </a:lnL>
                    <a:lnR>
                      <a:noFill/>
                    </a:lnR>
                    <a:lnT>
                      <a:noFill/>
                    </a:lnT>
                    <a:lnB>
                      <a:noFill/>
                    </a:lnB>
                  </a:tcPr>
                </a:tc>
                <a:tc>
                  <a:txBody>
                    <a:bodyPr/>
                    <a:lstStyle/>
                    <a:p>
                      <a:r>
                        <a:rPr lang="hr-HR" sz="1400"/>
                        <a:t>Organizacija sigurnog smještaja ili dnevnog nadzora</a:t>
                      </a:r>
                    </a:p>
                  </a:txBody>
                  <a:tcPr marL="42660" marR="42660" marT="21330" marB="21330" anchor="ctr">
                    <a:lnL>
                      <a:noFill/>
                    </a:lnL>
                    <a:lnR>
                      <a:noFill/>
                    </a:lnR>
                    <a:lnT>
                      <a:noFill/>
                    </a:lnT>
                    <a:lnB>
                      <a:noFill/>
                    </a:lnB>
                  </a:tcPr>
                </a:tc>
                <a:tc>
                  <a:txBody>
                    <a:bodyPr/>
                    <a:lstStyle/>
                    <a:p>
                      <a:r>
                        <a:rPr lang="pl-PL" sz="1400"/>
                        <a:t>Prilagodba doma, stalni nadzor, kontrola okoline</a:t>
                      </a:r>
                    </a:p>
                  </a:txBody>
                  <a:tcPr marL="42660" marR="42660" marT="21330" marB="21330" anchor="ctr">
                    <a:lnL>
                      <a:noFill/>
                    </a:lnL>
                    <a:lnR>
                      <a:noFill/>
                    </a:lnR>
                    <a:lnT>
                      <a:noFill/>
                    </a:lnT>
                    <a:lnB>
                      <a:noFill/>
                    </a:lnB>
                  </a:tcPr>
                </a:tc>
                <a:extLst>
                  <a:ext uri="{0D108BD9-81ED-4DB2-BD59-A6C34878D82A}">
                    <a16:rowId xmlns:a16="http://schemas.microsoft.com/office/drawing/2014/main" val="1133911834"/>
                  </a:ext>
                </a:extLst>
              </a:tr>
              <a:tr h="679934">
                <a:tc>
                  <a:txBody>
                    <a:bodyPr/>
                    <a:lstStyle/>
                    <a:p>
                      <a:r>
                        <a:rPr lang="hr-HR" sz="1400" b="1"/>
                        <a:t>Socijalne i ekonomske potrebe</a:t>
                      </a:r>
                      <a:endParaRPr lang="hr-HR" sz="1400"/>
                    </a:p>
                  </a:txBody>
                  <a:tcPr marL="42660" marR="42660" marT="21330" marB="21330" anchor="ctr">
                    <a:lnL>
                      <a:noFill/>
                    </a:lnL>
                    <a:lnR>
                      <a:noFill/>
                    </a:lnR>
                    <a:lnT>
                      <a:noFill/>
                    </a:lnT>
                    <a:lnB>
                      <a:noFill/>
                    </a:lnB>
                  </a:tcPr>
                </a:tc>
                <a:tc>
                  <a:txBody>
                    <a:bodyPr/>
                    <a:lstStyle/>
                    <a:p>
                      <a:r>
                        <a:rPr lang="hr-HR" sz="1400" dirty="0"/>
                        <a:t>–</a:t>
                      </a:r>
                    </a:p>
                  </a:txBody>
                  <a:tcPr marL="42660" marR="42660" marT="21330" marB="21330" anchor="ctr">
                    <a:lnL>
                      <a:noFill/>
                    </a:lnL>
                    <a:lnR>
                      <a:noFill/>
                    </a:lnR>
                    <a:lnT>
                      <a:noFill/>
                    </a:lnT>
                    <a:lnB>
                      <a:noFill/>
                    </a:lnB>
                  </a:tcPr>
                </a:tc>
                <a:tc>
                  <a:txBody>
                    <a:bodyPr/>
                    <a:lstStyle/>
                    <a:p>
                      <a:r>
                        <a:rPr lang="hr-HR" sz="1400"/>
                        <a:t>Financijska pomoć, pravo na naknade i usluge, status njegovatelja</a:t>
                      </a:r>
                    </a:p>
                  </a:txBody>
                  <a:tcPr marL="42660" marR="42660" marT="21330" marB="21330" anchor="ctr">
                    <a:lnL>
                      <a:noFill/>
                    </a:lnL>
                    <a:lnR>
                      <a:noFill/>
                    </a:lnR>
                    <a:lnT>
                      <a:noFill/>
                    </a:lnT>
                    <a:lnB>
                      <a:noFill/>
                    </a:lnB>
                  </a:tcPr>
                </a:tc>
                <a:tc>
                  <a:txBody>
                    <a:bodyPr/>
                    <a:lstStyle/>
                    <a:p>
                      <a:r>
                        <a:rPr lang="hr-HR" sz="1400"/>
                        <a:t>Gubitak prihoda, prilagodba radnog života, raspodjela obiteljskih uloga</a:t>
                      </a:r>
                    </a:p>
                  </a:txBody>
                  <a:tcPr marL="42660" marR="42660" marT="21330" marB="21330" anchor="ctr">
                    <a:lnL>
                      <a:noFill/>
                    </a:lnL>
                    <a:lnR>
                      <a:noFill/>
                    </a:lnR>
                    <a:lnT>
                      <a:noFill/>
                    </a:lnT>
                    <a:lnB>
                      <a:noFill/>
                    </a:lnB>
                  </a:tcPr>
                </a:tc>
                <a:extLst>
                  <a:ext uri="{0D108BD9-81ED-4DB2-BD59-A6C34878D82A}">
                    <a16:rowId xmlns:a16="http://schemas.microsoft.com/office/drawing/2014/main" val="591185383"/>
                  </a:ext>
                </a:extLst>
              </a:tr>
              <a:tr h="523027">
                <a:tc>
                  <a:txBody>
                    <a:bodyPr/>
                    <a:lstStyle/>
                    <a:p>
                      <a:r>
                        <a:rPr lang="hr-HR" sz="1400" b="1"/>
                        <a:t>Koordinacija skrbi</a:t>
                      </a:r>
                      <a:endParaRPr lang="hr-HR" sz="1400"/>
                    </a:p>
                  </a:txBody>
                  <a:tcPr marL="42660" marR="42660" marT="21330" marB="21330" anchor="ctr">
                    <a:lnL>
                      <a:noFill/>
                    </a:lnL>
                    <a:lnR>
                      <a:noFill/>
                    </a:lnR>
                    <a:lnT>
                      <a:noFill/>
                    </a:lnT>
                    <a:lnB>
                      <a:noFill/>
                    </a:lnB>
                  </a:tcPr>
                </a:tc>
                <a:tc>
                  <a:txBody>
                    <a:bodyPr/>
                    <a:lstStyle/>
                    <a:p>
                      <a:r>
                        <a:rPr lang="it-IT" sz="1400"/>
                        <a:t>Multidisciplinarni timovi (liječnici, sestre, terapeuti)</a:t>
                      </a:r>
                    </a:p>
                  </a:txBody>
                  <a:tcPr marL="42660" marR="42660" marT="21330" marB="21330" anchor="ctr">
                    <a:lnL>
                      <a:noFill/>
                    </a:lnL>
                    <a:lnR>
                      <a:noFill/>
                    </a:lnR>
                    <a:lnT>
                      <a:noFill/>
                    </a:lnT>
                    <a:lnB>
                      <a:noFill/>
                    </a:lnB>
                  </a:tcPr>
                </a:tc>
                <a:tc>
                  <a:txBody>
                    <a:bodyPr/>
                    <a:lstStyle/>
                    <a:p>
                      <a:r>
                        <a:rPr lang="hr-HR" sz="1400"/>
                        <a:t>Centri za socijalnu skrb, službe za pomoć u kući, case management</a:t>
                      </a:r>
                    </a:p>
                  </a:txBody>
                  <a:tcPr marL="42660" marR="42660" marT="21330" marB="21330" anchor="ctr">
                    <a:lnL>
                      <a:noFill/>
                    </a:lnL>
                    <a:lnR>
                      <a:noFill/>
                    </a:lnR>
                    <a:lnT>
                      <a:noFill/>
                    </a:lnT>
                    <a:lnB>
                      <a:noFill/>
                    </a:lnB>
                  </a:tcPr>
                </a:tc>
                <a:tc>
                  <a:txBody>
                    <a:bodyPr/>
                    <a:lstStyle/>
                    <a:p>
                      <a:r>
                        <a:rPr lang="hr-HR" sz="1400"/>
                        <a:t>Ključni koordinatori, najčešće članovi obitelji</a:t>
                      </a:r>
                    </a:p>
                  </a:txBody>
                  <a:tcPr marL="42660" marR="42660" marT="21330" marB="21330" anchor="ctr">
                    <a:lnL>
                      <a:noFill/>
                    </a:lnL>
                    <a:lnR>
                      <a:noFill/>
                    </a:lnR>
                    <a:lnT>
                      <a:noFill/>
                    </a:lnT>
                    <a:lnB>
                      <a:noFill/>
                    </a:lnB>
                  </a:tcPr>
                </a:tc>
                <a:extLst>
                  <a:ext uri="{0D108BD9-81ED-4DB2-BD59-A6C34878D82A}">
                    <a16:rowId xmlns:a16="http://schemas.microsoft.com/office/drawing/2014/main" val="682058761"/>
                  </a:ext>
                </a:extLst>
              </a:tr>
              <a:tr h="635832">
                <a:tc>
                  <a:txBody>
                    <a:bodyPr/>
                    <a:lstStyle/>
                    <a:p>
                      <a:r>
                        <a:rPr lang="hr-HR" sz="1400" b="1"/>
                        <a:t>Zajednica i društvo</a:t>
                      </a:r>
                      <a:endParaRPr lang="hr-HR" sz="1400"/>
                    </a:p>
                  </a:txBody>
                  <a:tcPr marL="42660" marR="42660" marT="21330" marB="21330" anchor="ctr">
                    <a:lnL>
                      <a:noFill/>
                    </a:lnL>
                    <a:lnR>
                      <a:noFill/>
                    </a:lnR>
                    <a:lnT>
                      <a:noFill/>
                    </a:lnT>
                    <a:lnB>
                      <a:noFill/>
                    </a:lnB>
                  </a:tcPr>
                </a:tc>
                <a:tc>
                  <a:txBody>
                    <a:bodyPr/>
                    <a:lstStyle/>
                    <a:p>
                      <a:r>
                        <a:rPr lang="hr-HR" sz="1400"/>
                        <a:t>Edukacija zdravstvenih djelatnika</a:t>
                      </a:r>
                    </a:p>
                  </a:txBody>
                  <a:tcPr marL="42660" marR="42660" marT="21330" marB="21330" anchor="ctr">
                    <a:lnL>
                      <a:noFill/>
                    </a:lnL>
                    <a:lnR>
                      <a:noFill/>
                    </a:lnR>
                    <a:lnT>
                      <a:noFill/>
                    </a:lnT>
                    <a:lnB>
                      <a:noFill/>
                    </a:lnB>
                  </a:tcPr>
                </a:tc>
                <a:tc>
                  <a:txBody>
                    <a:bodyPr/>
                    <a:lstStyle/>
                    <a:p>
                      <a:r>
                        <a:rPr lang="hr-HR" sz="1400"/>
                        <a:t>Razvoj demenciji prijateljskih zajednica, javne politike</a:t>
                      </a:r>
                    </a:p>
                  </a:txBody>
                  <a:tcPr marL="42660" marR="42660" marT="21330" marB="21330" anchor="ctr">
                    <a:lnL>
                      <a:noFill/>
                    </a:lnL>
                    <a:lnR>
                      <a:noFill/>
                    </a:lnR>
                    <a:lnT>
                      <a:noFill/>
                    </a:lnT>
                    <a:lnB>
                      <a:noFill/>
                    </a:lnB>
                  </a:tcPr>
                </a:tc>
                <a:tc>
                  <a:txBody>
                    <a:bodyPr/>
                    <a:lstStyle/>
                    <a:p>
                      <a:r>
                        <a:rPr lang="hr-HR" sz="1400" dirty="0"/>
                        <a:t>Aktivna uloga u zajednici, </a:t>
                      </a:r>
                      <a:r>
                        <a:rPr lang="hr-HR" sz="1400" dirty="0" err="1"/>
                        <a:t>destigmatizacija</a:t>
                      </a:r>
                      <a:r>
                        <a:rPr lang="hr-HR" sz="1400" dirty="0"/>
                        <a:t> bolesti, podrška drugim obiteljima</a:t>
                      </a:r>
                    </a:p>
                  </a:txBody>
                  <a:tcPr marL="42660" marR="42660" marT="21330" marB="21330" anchor="ctr">
                    <a:lnL>
                      <a:noFill/>
                    </a:lnL>
                    <a:lnR>
                      <a:noFill/>
                    </a:lnR>
                    <a:lnT>
                      <a:noFill/>
                    </a:lnT>
                    <a:lnB>
                      <a:noFill/>
                    </a:lnB>
                  </a:tcPr>
                </a:tc>
                <a:extLst>
                  <a:ext uri="{0D108BD9-81ED-4DB2-BD59-A6C34878D82A}">
                    <a16:rowId xmlns:a16="http://schemas.microsoft.com/office/drawing/2014/main" val="2910398455"/>
                  </a:ext>
                </a:extLst>
              </a:tr>
            </a:tbl>
          </a:graphicData>
        </a:graphic>
      </p:graphicFrame>
      <p:sp>
        <p:nvSpPr>
          <p:cNvPr id="4" name="TextBox 3">
            <a:extLst>
              <a:ext uri="{FF2B5EF4-FFF2-40B4-BE49-F238E27FC236}">
                <a16:creationId xmlns:a16="http://schemas.microsoft.com/office/drawing/2014/main" id="{72A86416-B6FB-44AB-B00D-13DF1C973838}"/>
              </a:ext>
            </a:extLst>
          </p:cNvPr>
          <p:cNvSpPr txBox="1"/>
          <p:nvPr/>
        </p:nvSpPr>
        <p:spPr>
          <a:xfrm>
            <a:off x="1066799" y="237500"/>
            <a:ext cx="6096000" cy="369332"/>
          </a:xfrm>
          <a:prstGeom prst="rect">
            <a:avLst/>
          </a:prstGeom>
          <a:noFill/>
        </p:spPr>
        <p:txBody>
          <a:bodyPr wrap="square">
            <a:spAutoFit/>
          </a:bodyPr>
          <a:lstStyle/>
          <a:p>
            <a:r>
              <a:rPr lang="hr-HR" b="1" dirty="0"/>
              <a:t>Kompleksnost skrbi za pacijente s Alzheimerovom bolešću</a:t>
            </a:r>
          </a:p>
        </p:txBody>
      </p:sp>
    </p:spTree>
    <p:extLst>
      <p:ext uri="{BB962C8B-B14F-4D97-AF65-F5344CB8AC3E}">
        <p14:creationId xmlns:p14="http://schemas.microsoft.com/office/powerpoint/2010/main" val="39009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907835" y="627436"/>
            <a:ext cx="4878386"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hr-HR" sz="3200" b="1"/>
              <a:t>STRUKTURA KONTINUITETA SKRBI</a:t>
            </a:r>
            <a:endParaRPr sz="3200"/>
          </a:p>
        </p:txBody>
      </p:sp>
      <p:sp>
        <p:nvSpPr>
          <p:cNvPr id="139" name="Google Shape;139;p8"/>
          <p:cNvSpPr txBox="1">
            <a:spLocks noGrp="1"/>
          </p:cNvSpPr>
          <p:nvPr>
            <p:ph type="body" idx="1"/>
          </p:nvPr>
        </p:nvSpPr>
        <p:spPr>
          <a:xfrm>
            <a:off x="674256" y="2249486"/>
            <a:ext cx="5345544" cy="42621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250"/>
              <a:buChar char="•"/>
            </a:pPr>
            <a:r>
              <a:rPr lang="hr-HR" sz="1800" dirty="0"/>
              <a:t>Dionici u čijem okviru se organizira skrb (npr. opća bolnica, ustanova koja pruža skrb u zajednici, lokalna samouprava…)</a:t>
            </a:r>
            <a:endParaRPr dirty="0"/>
          </a:p>
          <a:p>
            <a:pPr marL="228600" lvl="0" indent="-228600" algn="l" rtl="0">
              <a:lnSpc>
                <a:spcPct val="100000"/>
              </a:lnSpc>
              <a:spcBef>
                <a:spcPts val="1000"/>
              </a:spcBef>
              <a:spcAft>
                <a:spcPts val="0"/>
              </a:spcAft>
              <a:buClr>
                <a:schemeClr val="dk1"/>
              </a:buClr>
              <a:buSzPts val="2250"/>
              <a:buChar char="•"/>
            </a:pPr>
            <a:r>
              <a:rPr lang="hr-HR" sz="1800" dirty="0"/>
              <a:t>Pružatelji skrbi (npr. timovi za kućne posjete i koordinatori skrbi)</a:t>
            </a:r>
            <a:endParaRPr dirty="0"/>
          </a:p>
          <a:p>
            <a:pPr marL="228600" lvl="0" indent="-228600" algn="l" rtl="0">
              <a:lnSpc>
                <a:spcPct val="100000"/>
              </a:lnSpc>
              <a:spcBef>
                <a:spcPts val="1000"/>
              </a:spcBef>
              <a:spcAft>
                <a:spcPts val="0"/>
              </a:spcAft>
              <a:buClr>
                <a:schemeClr val="dk1"/>
              </a:buClr>
              <a:buSzPts val="2250"/>
              <a:buChar char="•"/>
            </a:pPr>
            <a:r>
              <a:rPr lang="hr-HR" sz="1800" dirty="0"/>
              <a:t>Primaoci skrbi (skupine pacijenata/korisnika, npr. pacijenti s moždanim udarom koji se pripremaju za otpust na skrb u kući)</a:t>
            </a:r>
            <a:endParaRPr dirty="0"/>
          </a:p>
          <a:p>
            <a:pPr marL="228600" lvl="0" indent="-228600" algn="l" rtl="0">
              <a:lnSpc>
                <a:spcPct val="100000"/>
              </a:lnSpc>
              <a:spcBef>
                <a:spcPts val="1000"/>
              </a:spcBef>
              <a:spcAft>
                <a:spcPts val="0"/>
              </a:spcAft>
              <a:buClr>
                <a:schemeClr val="dk1"/>
              </a:buClr>
              <a:buSzPts val="2250"/>
              <a:buChar char="•"/>
            </a:pPr>
            <a:r>
              <a:rPr lang="hr-HR" sz="1800" dirty="0"/>
              <a:t>Zakoni i propisi (npr. provedbeni propisi za kontinuitet upravljanja, za kontinuitet informacija, te za kontinuitet odnosa; strateški dokumenti…)</a:t>
            </a:r>
            <a:endParaRPr dirty="0"/>
          </a:p>
          <a:p>
            <a:pPr marL="228600" lvl="0" indent="-228600" algn="l" rtl="0">
              <a:lnSpc>
                <a:spcPct val="100000"/>
              </a:lnSpc>
              <a:spcBef>
                <a:spcPts val="1000"/>
              </a:spcBef>
              <a:spcAft>
                <a:spcPts val="0"/>
              </a:spcAft>
              <a:buClr>
                <a:schemeClr val="dk1"/>
              </a:buClr>
              <a:buSzPts val="2250"/>
              <a:buChar char="•"/>
            </a:pPr>
            <a:r>
              <a:rPr lang="hr-HR" sz="1800" dirty="0"/>
              <a:t>IT rješenja</a:t>
            </a:r>
            <a:endParaRPr dirty="0"/>
          </a:p>
          <a:p>
            <a:pPr marL="228600" lvl="0" indent="-228600" algn="l" rtl="0">
              <a:lnSpc>
                <a:spcPct val="100000"/>
              </a:lnSpc>
              <a:spcBef>
                <a:spcPts val="1000"/>
              </a:spcBef>
              <a:spcAft>
                <a:spcPts val="0"/>
              </a:spcAft>
              <a:buClr>
                <a:schemeClr val="dk1"/>
              </a:buClr>
              <a:buSzPts val="2250"/>
              <a:buChar char="•"/>
            </a:pPr>
            <a:r>
              <a:rPr lang="hr-HR" sz="1800" dirty="0"/>
              <a:t>Model financiranja</a:t>
            </a:r>
            <a:endParaRPr sz="1800" dirty="0"/>
          </a:p>
        </p:txBody>
      </p:sp>
      <p:sp>
        <p:nvSpPr>
          <p:cNvPr id="140" name="Google Shape;140;p8"/>
          <p:cNvSpPr txBox="1">
            <a:spLocks noGrp="1"/>
          </p:cNvSpPr>
          <p:nvPr>
            <p:ph type="body" idx="2"/>
          </p:nvPr>
        </p:nvSpPr>
        <p:spPr>
          <a:xfrm>
            <a:off x="6172200" y="2231014"/>
            <a:ext cx="4875211" cy="354171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FF0000"/>
              </a:buClr>
              <a:buSzPts val="2500"/>
              <a:buChar char="•"/>
            </a:pPr>
            <a:r>
              <a:rPr lang="hr-HR" sz="2000">
                <a:solidFill>
                  <a:srgbClr val="FF0000"/>
                </a:solidFill>
              </a:rPr>
              <a:t> Prepoznavanje pacijenata</a:t>
            </a:r>
            <a:endParaRPr/>
          </a:p>
          <a:p>
            <a:pPr marL="228600" lvl="0" indent="-228600" algn="l" rtl="0">
              <a:lnSpc>
                <a:spcPct val="120000"/>
              </a:lnSpc>
              <a:spcBef>
                <a:spcPts val="1000"/>
              </a:spcBef>
              <a:spcAft>
                <a:spcPts val="0"/>
              </a:spcAft>
              <a:buClr>
                <a:srgbClr val="FF0000"/>
              </a:buClr>
              <a:buSzPts val="2500"/>
              <a:buChar char="•"/>
            </a:pPr>
            <a:r>
              <a:rPr lang="hr-HR" sz="2000">
                <a:solidFill>
                  <a:srgbClr val="FF0000"/>
                </a:solidFill>
              </a:rPr>
              <a:t> Procjena pacijenta</a:t>
            </a:r>
            <a:endParaRPr/>
          </a:p>
          <a:p>
            <a:pPr marL="228600" lvl="0" indent="-228600" algn="l" rtl="0">
              <a:lnSpc>
                <a:spcPct val="120000"/>
              </a:lnSpc>
              <a:spcBef>
                <a:spcPts val="1000"/>
              </a:spcBef>
              <a:spcAft>
                <a:spcPts val="0"/>
              </a:spcAft>
              <a:buClr>
                <a:srgbClr val="FF0000"/>
              </a:buClr>
              <a:buSzPts val="2500"/>
              <a:buChar char="•"/>
            </a:pPr>
            <a:r>
              <a:rPr lang="hr-HR" sz="2000">
                <a:solidFill>
                  <a:srgbClr val="FF0000"/>
                </a:solidFill>
              </a:rPr>
              <a:t> Izrada plana skrbi</a:t>
            </a:r>
            <a:endParaRPr/>
          </a:p>
          <a:p>
            <a:pPr marL="228600" lvl="0" indent="-228600" algn="l" rtl="0">
              <a:lnSpc>
                <a:spcPct val="120000"/>
              </a:lnSpc>
              <a:spcBef>
                <a:spcPts val="1000"/>
              </a:spcBef>
              <a:spcAft>
                <a:spcPts val="0"/>
              </a:spcAft>
              <a:buClr>
                <a:srgbClr val="FF0000"/>
              </a:buClr>
              <a:buSzPts val="2500"/>
              <a:buChar char="•"/>
            </a:pPr>
            <a:r>
              <a:rPr lang="hr-HR" sz="2000">
                <a:solidFill>
                  <a:srgbClr val="FF0000"/>
                </a:solidFill>
              </a:rPr>
              <a:t> Pružanje skrbi/postupka/usluge</a:t>
            </a:r>
            <a:endParaRPr/>
          </a:p>
          <a:p>
            <a:pPr marL="228600" lvl="0" indent="-228600" algn="l" rtl="0">
              <a:lnSpc>
                <a:spcPct val="120000"/>
              </a:lnSpc>
              <a:spcBef>
                <a:spcPts val="1000"/>
              </a:spcBef>
              <a:spcAft>
                <a:spcPts val="0"/>
              </a:spcAft>
              <a:buClr>
                <a:srgbClr val="FF0000"/>
              </a:buClr>
              <a:buSzPts val="2500"/>
              <a:buChar char="•"/>
            </a:pPr>
            <a:r>
              <a:rPr lang="hr-HR" sz="2000">
                <a:solidFill>
                  <a:srgbClr val="FF0000"/>
                </a:solidFill>
              </a:rPr>
              <a:t> Upućivanje na daljnju skrb</a:t>
            </a:r>
            <a:endParaRPr/>
          </a:p>
          <a:p>
            <a:pPr marL="228600" lvl="0" indent="-228600" algn="l" rtl="0">
              <a:lnSpc>
                <a:spcPct val="120000"/>
              </a:lnSpc>
              <a:spcBef>
                <a:spcPts val="1000"/>
              </a:spcBef>
              <a:spcAft>
                <a:spcPts val="0"/>
              </a:spcAft>
              <a:buClr>
                <a:srgbClr val="FF0000"/>
              </a:buClr>
              <a:buSzPts val="2500"/>
              <a:buChar char="•"/>
            </a:pPr>
            <a:r>
              <a:rPr lang="hr-HR" sz="2000">
                <a:solidFill>
                  <a:srgbClr val="FF0000"/>
                </a:solidFill>
              </a:rPr>
              <a:t> Praćenje nakon otpusta</a:t>
            </a:r>
            <a:endParaRPr sz="2000">
              <a:solidFill>
                <a:srgbClr val="FF0000"/>
              </a:solidFill>
            </a:endParaRPr>
          </a:p>
        </p:txBody>
      </p:sp>
      <p:sp>
        <p:nvSpPr>
          <p:cNvPr id="141" name="Google Shape;141;p8"/>
          <p:cNvSpPr txBox="1"/>
          <p:nvPr/>
        </p:nvSpPr>
        <p:spPr>
          <a:xfrm>
            <a:off x="6019799" y="618518"/>
            <a:ext cx="4878386" cy="147857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0000"/>
              </a:buClr>
              <a:buSzPts val="3200"/>
              <a:buFont typeface="Calibri"/>
              <a:buNone/>
            </a:pPr>
            <a:r>
              <a:rPr lang="hr-HR" sz="3200" b="1" i="0" u="none" strike="noStrike" cap="none">
                <a:solidFill>
                  <a:srgbClr val="FF0000"/>
                </a:solidFill>
                <a:latin typeface="Calibri"/>
                <a:ea typeface="Calibri"/>
                <a:cs typeface="Calibri"/>
                <a:sym typeface="Calibri"/>
              </a:rPr>
              <a:t>PROCES KONTINUITETA SKRBI</a:t>
            </a:r>
            <a:endParaRPr sz="3200" b="0" i="0" u="none" strike="noStrike" cap="none">
              <a:solidFill>
                <a:srgbClr val="FF0000"/>
              </a:solidFill>
              <a:latin typeface="Calibri"/>
              <a:ea typeface="Calibri"/>
              <a:cs typeface="Calibri"/>
              <a:sym typeface="Calibri"/>
            </a:endParaRPr>
          </a:p>
        </p:txBody>
      </p:sp>
      <p:pic>
        <p:nvPicPr>
          <p:cNvPr id="142" name="Google Shape;142;p8"/>
          <p:cNvPicPr preferRelativeResize="0"/>
          <p:nvPr/>
        </p:nvPicPr>
        <p:blipFill rotWithShape="1">
          <a:blip r:embed="rId3">
            <a:alphaModFix/>
          </a:blip>
          <a:srcRect/>
          <a:stretch/>
        </p:blipFill>
        <p:spPr>
          <a:xfrm>
            <a:off x="10195541" y="145988"/>
            <a:ext cx="1703740" cy="1211815"/>
          </a:xfrm>
          <a:prstGeom prst="rect">
            <a:avLst/>
          </a:prstGeom>
          <a:noFill/>
          <a:ln>
            <a:noFill/>
          </a:ln>
          <a:effectLst>
            <a:outerShdw blurRad="50800" dist="50800" dir="5400000" algn="ctr" rotWithShape="0">
              <a:srgbClr val="000000">
                <a:alpha val="0"/>
              </a:srgbClr>
            </a:outerShdw>
          </a:effectLst>
        </p:spPr>
      </p:pic>
      <p:sp>
        <p:nvSpPr>
          <p:cNvPr id="143" name="Google Shape;143;p8"/>
          <p:cNvSpPr txBox="1"/>
          <p:nvPr/>
        </p:nvSpPr>
        <p:spPr>
          <a:xfrm>
            <a:off x="7701500" y="5680364"/>
            <a:ext cx="4075411"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600"/>
              <a:buFont typeface="Calibri"/>
              <a:buNone/>
            </a:pPr>
            <a:r>
              <a:rPr lang="hr-HR" sz="1600" b="0" i="1" u="none" strike="noStrike" cap="none">
                <a:solidFill>
                  <a:schemeClr val="dk1"/>
                </a:solidFill>
                <a:latin typeface="Calibri"/>
                <a:ea typeface="Calibri"/>
                <a:cs typeface="Calibri"/>
                <a:sym typeface="Calibri"/>
              </a:rPr>
              <a:t>Zdravstveni sustav i zdravstvena politika 2021.,</a:t>
            </a:r>
            <a:endParaRPr sz="18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Clr>
                <a:schemeClr val="dk1"/>
              </a:buClr>
              <a:buSzPts val="1600"/>
              <a:buFont typeface="Calibri"/>
              <a:buNone/>
            </a:pPr>
            <a:r>
              <a:rPr lang="hr-HR" sz="1600" b="0" i="1" u="none" strike="noStrike" cap="none">
                <a:solidFill>
                  <a:schemeClr val="dk1"/>
                </a:solidFill>
                <a:latin typeface="Calibri"/>
                <a:ea typeface="Calibri"/>
                <a:cs typeface="Calibri"/>
                <a:sym typeface="Calibri"/>
              </a:rPr>
              <a:t>Skrb 24/7/365 – iluzija ili obveza?</a:t>
            </a:r>
            <a:endParaRPr sz="1800" b="0" i="0" u="none" strike="noStrike" cap="none">
              <a:solidFill>
                <a:schemeClr val="dk1"/>
              </a:solidFill>
              <a:latin typeface="Calibri"/>
              <a:ea typeface="Calibri"/>
              <a:cs typeface="Calibri"/>
              <a:sym typeface="Calibri"/>
            </a:endParaRPr>
          </a:p>
          <a:p>
            <a:pPr marL="0" marR="0" lvl="0" indent="0" algn="r" rtl="0">
              <a:spcBef>
                <a:spcPts val="0"/>
              </a:spcBef>
              <a:spcAft>
                <a:spcPts val="0"/>
              </a:spcAft>
              <a:buClr>
                <a:schemeClr val="dk1"/>
              </a:buClr>
              <a:buSzPts val="1600"/>
              <a:buFont typeface="Calibri"/>
              <a:buNone/>
            </a:pPr>
            <a:r>
              <a:rPr lang="hr-HR" sz="1600" b="0" i="1" u="none" strike="noStrike" cap="none">
                <a:solidFill>
                  <a:schemeClr val="dk1"/>
                </a:solidFill>
                <a:latin typeface="Calibri"/>
                <a:ea typeface="Calibri"/>
                <a:cs typeface="Calibri"/>
                <a:sym typeface="Calibri"/>
              </a:rPr>
              <a:t>Motovun, srpanj, 2021.</a:t>
            </a:r>
            <a:endParaRPr sz="1600" b="0" i="1"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9" descr="THAT'S NOT MY JOB 10&quot;x7&quot; Sign: Buy Online in INDIA at desertcart"/>
          <p:cNvPicPr preferRelativeResize="0"/>
          <p:nvPr/>
        </p:nvPicPr>
        <p:blipFill rotWithShape="1">
          <a:blip r:embed="rId3">
            <a:alphaModFix/>
          </a:blip>
          <a:srcRect l="7754" t="9884" r="7370" b="10198"/>
          <a:stretch/>
        </p:blipFill>
        <p:spPr>
          <a:xfrm>
            <a:off x="365760" y="810494"/>
            <a:ext cx="7406640" cy="5230368"/>
          </a:xfrm>
          <a:prstGeom prst="rect">
            <a:avLst/>
          </a:prstGeom>
          <a:noFill/>
          <a:ln>
            <a:noFill/>
          </a:ln>
        </p:spPr>
      </p:pic>
      <p:sp>
        <p:nvSpPr>
          <p:cNvPr id="149" name="Google Shape;149;p9"/>
          <p:cNvSpPr txBox="1"/>
          <p:nvPr/>
        </p:nvSpPr>
        <p:spPr>
          <a:xfrm>
            <a:off x="8119872" y="1394352"/>
            <a:ext cx="3752088" cy="406265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B050"/>
              </a:buClr>
              <a:buSzPts val="2000"/>
              <a:buFont typeface="Arial"/>
              <a:buChar char="•"/>
            </a:pPr>
            <a:r>
              <a:rPr lang="hr-HR" sz="2000" b="0" i="0" u="none" strike="noStrike" cap="none">
                <a:solidFill>
                  <a:srgbClr val="00B050"/>
                </a:solidFill>
                <a:latin typeface="Calibri"/>
                <a:ea typeface="Calibri"/>
                <a:cs typeface="Calibri"/>
                <a:sym typeface="Calibri"/>
              </a:rPr>
              <a:t>Prepoznavanje pacijenta</a:t>
            </a:r>
            <a:endParaRPr/>
          </a:p>
          <a:p>
            <a:pPr marL="0" marR="0" lvl="0" indent="0" algn="l" rtl="0">
              <a:spcBef>
                <a:spcPts val="0"/>
              </a:spcBef>
              <a:spcAft>
                <a:spcPts val="0"/>
              </a:spcAft>
              <a:buNone/>
            </a:pPr>
            <a:endParaRPr sz="2000">
              <a:solidFill>
                <a:srgbClr val="00B050"/>
              </a:solidFill>
              <a:latin typeface="Calibri"/>
              <a:ea typeface="Calibri"/>
              <a:cs typeface="Calibri"/>
              <a:sym typeface="Calibri"/>
            </a:endParaRPr>
          </a:p>
          <a:p>
            <a:pPr marL="285750" marR="0" lvl="0" indent="-285750" algn="l" rtl="0">
              <a:spcBef>
                <a:spcPts val="0"/>
              </a:spcBef>
              <a:spcAft>
                <a:spcPts val="0"/>
              </a:spcAft>
              <a:buClr>
                <a:srgbClr val="00B050"/>
              </a:buClr>
              <a:buSzPts val="2000"/>
              <a:buFont typeface="Arial"/>
              <a:buChar char="•"/>
            </a:pPr>
            <a:r>
              <a:rPr lang="hr-HR" sz="2000">
                <a:solidFill>
                  <a:srgbClr val="00B050"/>
                </a:solidFill>
                <a:latin typeface="Calibri"/>
                <a:ea typeface="Calibri"/>
                <a:cs typeface="Calibri"/>
                <a:sym typeface="Calibri"/>
              </a:rPr>
              <a:t>Izrada cjelovitog plana skrbi s pacijentom</a:t>
            </a:r>
            <a:endParaRPr/>
          </a:p>
          <a:p>
            <a:pPr marL="0" marR="0" lvl="0" indent="0" algn="l" rtl="0">
              <a:spcBef>
                <a:spcPts val="0"/>
              </a:spcBef>
              <a:spcAft>
                <a:spcPts val="0"/>
              </a:spcAft>
              <a:buNone/>
            </a:pPr>
            <a:endParaRPr sz="2000">
              <a:solidFill>
                <a:srgbClr val="00B050"/>
              </a:solidFill>
              <a:latin typeface="Calibri"/>
              <a:ea typeface="Calibri"/>
              <a:cs typeface="Calibri"/>
              <a:sym typeface="Calibri"/>
            </a:endParaRPr>
          </a:p>
          <a:p>
            <a:pPr marL="285750" marR="0" lvl="0" indent="-285750" algn="l" rtl="0">
              <a:spcBef>
                <a:spcPts val="0"/>
              </a:spcBef>
              <a:spcAft>
                <a:spcPts val="0"/>
              </a:spcAft>
              <a:buClr>
                <a:srgbClr val="00B050"/>
              </a:buClr>
              <a:buSzPts val="2000"/>
              <a:buFont typeface="Arial"/>
              <a:buChar char="•"/>
            </a:pPr>
            <a:r>
              <a:rPr lang="hr-HR" sz="2000">
                <a:solidFill>
                  <a:srgbClr val="00B050"/>
                </a:solidFill>
                <a:latin typeface="Calibri"/>
                <a:ea typeface="Calibri"/>
                <a:cs typeface="Calibri"/>
                <a:sym typeface="Calibri"/>
              </a:rPr>
              <a:t>Otpust/premještaj</a:t>
            </a:r>
            <a:endParaRPr/>
          </a:p>
          <a:p>
            <a:pPr marL="0" marR="0" lvl="0" indent="0" algn="l" rtl="0">
              <a:spcBef>
                <a:spcPts val="0"/>
              </a:spcBef>
              <a:spcAft>
                <a:spcPts val="0"/>
              </a:spcAft>
              <a:buNone/>
            </a:pPr>
            <a:endParaRPr sz="2000">
              <a:solidFill>
                <a:srgbClr val="00B050"/>
              </a:solidFill>
              <a:latin typeface="Calibri"/>
              <a:ea typeface="Calibri"/>
              <a:cs typeface="Calibri"/>
              <a:sym typeface="Calibri"/>
            </a:endParaRPr>
          </a:p>
          <a:p>
            <a:pPr marL="285750" marR="0" lvl="0" indent="-285750" algn="l" rtl="0">
              <a:spcBef>
                <a:spcPts val="0"/>
              </a:spcBef>
              <a:spcAft>
                <a:spcPts val="0"/>
              </a:spcAft>
              <a:buClr>
                <a:srgbClr val="00B050"/>
              </a:buClr>
              <a:buSzPts val="2000"/>
              <a:buFont typeface="Arial"/>
              <a:buChar char="•"/>
            </a:pPr>
            <a:r>
              <a:rPr lang="hr-HR" sz="2000">
                <a:solidFill>
                  <a:srgbClr val="00B050"/>
                </a:solidFill>
                <a:latin typeface="Calibri"/>
                <a:ea typeface="Calibri"/>
                <a:cs typeface="Calibri"/>
                <a:sym typeface="Calibri"/>
              </a:rPr>
              <a:t>Praćenje nakon otpusta/pacijent u svom kućnom okruženju</a:t>
            </a:r>
            <a:endParaRPr/>
          </a:p>
          <a:p>
            <a:pPr marL="0" marR="0" lvl="0" indent="0" algn="l" rtl="0">
              <a:spcBef>
                <a:spcPts val="0"/>
              </a:spcBef>
              <a:spcAft>
                <a:spcPts val="0"/>
              </a:spcAft>
              <a:buNone/>
            </a:pPr>
            <a:endParaRPr sz="2000">
              <a:solidFill>
                <a:srgbClr val="00B050"/>
              </a:solidFill>
              <a:latin typeface="Calibri"/>
              <a:ea typeface="Calibri"/>
              <a:cs typeface="Calibri"/>
              <a:sym typeface="Calibri"/>
            </a:endParaRPr>
          </a:p>
          <a:p>
            <a:pPr marL="285750" marR="0" lvl="0" indent="-285750" algn="l" rtl="0">
              <a:spcBef>
                <a:spcPts val="0"/>
              </a:spcBef>
              <a:spcAft>
                <a:spcPts val="0"/>
              </a:spcAft>
              <a:buClr>
                <a:srgbClr val="00B050"/>
              </a:buClr>
              <a:buSzPts val="2000"/>
              <a:buFont typeface="Arial"/>
              <a:buChar char="•"/>
            </a:pPr>
            <a:r>
              <a:rPr lang="hr-HR" sz="2000">
                <a:solidFill>
                  <a:srgbClr val="00B050"/>
                </a:solidFill>
                <a:latin typeface="Calibri"/>
                <a:ea typeface="Calibri"/>
                <a:cs typeface="Calibri"/>
                <a:sym typeface="Calibri"/>
              </a:rPr>
              <a:t>Navigacija pacijenata</a:t>
            </a:r>
            <a:br>
              <a:rPr lang="hr-HR"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hr-HR" dirty="0"/>
              <a:t>Što je integrirana skrb?</a:t>
            </a:r>
            <a:endParaRPr dirty="0"/>
          </a:p>
        </p:txBody>
      </p:sp>
      <p:sp>
        <p:nvSpPr>
          <p:cNvPr id="155" name="Google Shape;155;p10"/>
          <p:cNvSpPr txBox="1">
            <a:spLocks noGrp="1"/>
          </p:cNvSpPr>
          <p:nvPr>
            <p:ph type="body" idx="1"/>
          </p:nvPr>
        </p:nvSpPr>
        <p:spPr>
          <a:xfrm>
            <a:off x="1345692" y="1813433"/>
            <a:ext cx="9500616"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hr-HR" dirty="0"/>
              <a:t>Integracija skrbi je </a:t>
            </a:r>
            <a:r>
              <a:rPr lang="hr-HR" b="1" dirty="0"/>
              <a:t>koherentan skup organizacijskih i kliničkih metoda i modela</a:t>
            </a:r>
            <a:r>
              <a:rPr lang="hr-HR" dirty="0"/>
              <a:t> osmišljen da stvori </a:t>
            </a:r>
            <a:r>
              <a:rPr lang="hr-HR" u="sng" dirty="0"/>
              <a:t>kontinuitet, usklađenost i suradnju</a:t>
            </a:r>
            <a:r>
              <a:rPr lang="hr-HR" dirty="0"/>
              <a:t> unutar i između različitih sektora skrbi.</a:t>
            </a:r>
            <a:endParaRPr dirty="0"/>
          </a:p>
          <a:p>
            <a:pPr marL="0" lvl="0" indent="0" algn="ctr" rtl="0">
              <a:lnSpc>
                <a:spcPct val="90000"/>
              </a:lnSpc>
              <a:spcBef>
                <a:spcPts val="0"/>
              </a:spcBef>
              <a:spcAft>
                <a:spcPts val="0"/>
              </a:spcAft>
              <a:buClr>
                <a:schemeClr val="dk1"/>
              </a:buClr>
              <a:buSzPts val="2800"/>
              <a:buNone/>
            </a:pPr>
            <a:endParaRPr dirty="0"/>
          </a:p>
          <a:p>
            <a:pPr marL="0" lvl="0" indent="0" algn="ctr" rtl="0">
              <a:lnSpc>
                <a:spcPct val="90000"/>
              </a:lnSpc>
              <a:spcBef>
                <a:spcPts val="0"/>
              </a:spcBef>
              <a:spcAft>
                <a:spcPts val="0"/>
              </a:spcAft>
              <a:buClr>
                <a:schemeClr val="dk1"/>
              </a:buClr>
              <a:buSzPts val="2800"/>
              <a:buNone/>
            </a:pPr>
            <a:r>
              <a:rPr lang="hr-HR" dirty="0"/>
              <a:t>Integracija skrbi donosi </a:t>
            </a:r>
            <a:r>
              <a:rPr lang="hr-HR" b="1" dirty="0"/>
              <a:t>koherentnost i sinergiju </a:t>
            </a:r>
            <a:r>
              <a:rPr lang="hr-HR" dirty="0"/>
              <a:t>između različitih dijelova zdravstvenog sustava, čime se poboljšava </a:t>
            </a:r>
            <a:r>
              <a:rPr lang="hr-HR" b="1" dirty="0"/>
              <a:t>učinkovitost sustava, kvaliteta skrbi, kvaliteta života </a:t>
            </a:r>
            <a:r>
              <a:rPr lang="hr-HR" dirty="0"/>
              <a:t>i zadovoljstvo pacijenata, posebno za kompleksne pacijente.</a:t>
            </a:r>
            <a:endParaRPr dirty="0"/>
          </a:p>
          <a:p>
            <a:pPr marL="0" lvl="0" indent="0" algn="ctr" rtl="0">
              <a:lnSpc>
                <a:spcPct val="90000"/>
              </a:lnSpc>
              <a:spcBef>
                <a:spcPts val="0"/>
              </a:spcBef>
              <a:spcAft>
                <a:spcPts val="0"/>
              </a:spcAft>
              <a:buClr>
                <a:schemeClr val="dk1"/>
              </a:buClr>
              <a:buSzPts val="2800"/>
              <a:buNone/>
            </a:pPr>
            <a:endParaRPr dirty="0"/>
          </a:p>
          <a:p>
            <a:pPr marL="0" lvl="0" indent="0" algn="ctr" rtl="0">
              <a:lnSpc>
                <a:spcPct val="90000"/>
              </a:lnSpc>
              <a:spcBef>
                <a:spcPts val="0"/>
              </a:spcBef>
              <a:spcAft>
                <a:spcPts val="0"/>
              </a:spcAft>
              <a:buClr>
                <a:schemeClr val="dk1"/>
              </a:buClr>
              <a:buSzPts val="2800"/>
              <a:buNone/>
            </a:pPr>
            <a:r>
              <a:rPr lang="hr-HR" dirty="0"/>
              <a:t>Rezultat takve skrbi jest integrirana skrb.</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hr-HR"/>
              <a:t>Dimenzije integracije</a:t>
            </a:r>
            <a:endParaRPr/>
          </a:p>
        </p:txBody>
      </p:sp>
      <p:sp>
        <p:nvSpPr>
          <p:cNvPr id="161" name="Google Shape;161;p11"/>
          <p:cNvSpPr txBox="1">
            <a:spLocks noGrp="1"/>
          </p:cNvSpPr>
          <p:nvPr>
            <p:ph type="body" idx="1"/>
          </p:nvPr>
        </p:nvSpPr>
        <p:spPr>
          <a:xfrm>
            <a:off x="838199" y="1825625"/>
            <a:ext cx="984827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hr-HR"/>
              <a:t>Tip integracije – funkcionalna, organizacijska, klinička, stručna</a:t>
            </a:r>
            <a:endParaRPr/>
          </a:p>
          <a:p>
            <a:pPr marL="228600" lvl="0" indent="-228600" algn="l" rtl="0">
              <a:lnSpc>
                <a:spcPct val="150000"/>
              </a:lnSpc>
              <a:spcBef>
                <a:spcPts val="1000"/>
              </a:spcBef>
              <a:spcAft>
                <a:spcPts val="0"/>
              </a:spcAft>
              <a:buClr>
                <a:schemeClr val="dk1"/>
              </a:buClr>
              <a:buSzPts val="2800"/>
              <a:buChar char="•"/>
            </a:pPr>
            <a:r>
              <a:rPr lang="hr-HR"/>
              <a:t>Širina integracije – vertikalna, horizontalna</a:t>
            </a:r>
            <a:endParaRPr/>
          </a:p>
          <a:p>
            <a:pPr marL="228600" lvl="0" indent="-228600" algn="l" rtl="0">
              <a:lnSpc>
                <a:spcPct val="150000"/>
              </a:lnSpc>
              <a:spcBef>
                <a:spcPts val="1000"/>
              </a:spcBef>
              <a:spcAft>
                <a:spcPts val="0"/>
              </a:spcAft>
              <a:buClr>
                <a:schemeClr val="dk1"/>
              </a:buClr>
              <a:buSzPts val="2800"/>
              <a:buChar char="•"/>
            </a:pPr>
            <a:r>
              <a:rPr lang="hr-HR"/>
              <a:t>Stupanj integracije – povezanost, koordinacija, integracija </a:t>
            </a:r>
            <a:endParaRPr/>
          </a:p>
          <a:p>
            <a:pPr marL="228600" lvl="0" indent="-228600" algn="l" rtl="0">
              <a:lnSpc>
                <a:spcPct val="150000"/>
              </a:lnSpc>
              <a:spcBef>
                <a:spcPts val="1000"/>
              </a:spcBef>
              <a:spcAft>
                <a:spcPts val="0"/>
              </a:spcAft>
              <a:buClr>
                <a:schemeClr val="dk1"/>
              </a:buClr>
              <a:buSzPts val="2800"/>
              <a:buChar char="•"/>
            </a:pPr>
            <a:r>
              <a:rPr lang="hr-HR"/>
              <a:t>Proces integracije – strukturalna, kulturalna, socijalna</a:t>
            </a:r>
            <a:endParaRPr/>
          </a:p>
        </p:txBody>
      </p:sp>
      <p:sp>
        <p:nvSpPr>
          <p:cNvPr id="162" name="Google Shape;162;p11"/>
          <p:cNvSpPr txBox="1"/>
          <p:nvPr/>
        </p:nvSpPr>
        <p:spPr>
          <a:xfrm>
            <a:off x="838199" y="5532582"/>
            <a:ext cx="739140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hr-HR" sz="1800" b="0" i="1" u="none" strike="noStrike" cap="none">
                <a:solidFill>
                  <a:schemeClr val="dk1"/>
                </a:solidFill>
                <a:latin typeface="Calibri"/>
                <a:ea typeface="Calibri"/>
                <a:cs typeface="Calibri"/>
                <a:sym typeface="Calibri"/>
              </a:rPr>
              <a:t>Izvor: RAND Europe, Ernst &amp; Young LLP. Report : National Evaluation of the Department of Health’s Integrated Care Pilots. 2012.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hr-HR"/>
              <a:t>KLINIČKI KRITERIJI</a:t>
            </a:r>
            <a:endParaRPr/>
          </a:p>
        </p:txBody>
      </p:sp>
      <p:sp>
        <p:nvSpPr>
          <p:cNvPr id="168" name="Google Shape;168;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r-HR"/>
              <a:t>Uznapredovala bolest</a:t>
            </a:r>
            <a:endParaRPr/>
          </a:p>
          <a:p>
            <a:pPr marL="228600" lvl="0" indent="-228600" algn="l" rtl="0">
              <a:lnSpc>
                <a:spcPct val="90000"/>
              </a:lnSpc>
              <a:spcBef>
                <a:spcPts val="1000"/>
              </a:spcBef>
              <a:spcAft>
                <a:spcPts val="0"/>
              </a:spcAft>
              <a:buClr>
                <a:schemeClr val="dk1"/>
              </a:buClr>
              <a:buSzPts val="2800"/>
              <a:buChar char="•"/>
            </a:pPr>
            <a:r>
              <a:rPr lang="hr-HR"/>
              <a:t>Kompleksna bolest (npr. nepoznat dugoročni ishod liječenja)</a:t>
            </a:r>
            <a:endParaRPr/>
          </a:p>
          <a:p>
            <a:pPr marL="228600" lvl="0" indent="-228600" algn="l" rtl="0">
              <a:lnSpc>
                <a:spcPct val="90000"/>
              </a:lnSpc>
              <a:spcBef>
                <a:spcPts val="1000"/>
              </a:spcBef>
              <a:spcAft>
                <a:spcPts val="0"/>
              </a:spcAft>
              <a:buClr>
                <a:schemeClr val="dk1"/>
              </a:buClr>
              <a:buSzPts val="2800"/>
              <a:buChar char="•"/>
            </a:pPr>
            <a:r>
              <a:rPr lang="hr-HR"/>
              <a:t>Demencija</a:t>
            </a:r>
            <a:endParaRPr/>
          </a:p>
          <a:p>
            <a:pPr marL="228600" lvl="0" indent="-228600" algn="l" rtl="0">
              <a:lnSpc>
                <a:spcPct val="90000"/>
              </a:lnSpc>
              <a:spcBef>
                <a:spcPts val="1000"/>
              </a:spcBef>
              <a:spcAft>
                <a:spcPts val="0"/>
              </a:spcAft>
              <a:buClr>
                <a:schemeClr val="dk1"/>
              </a:buClr>
              <a:buSzPts val="2800"/>
              <a:buChar char="•"/>
            </a:pPr>
            <a:r>
              <a:rPr lang="hr-HR"/>
              <a:t>Višestruka kronična stanja (npr. dijabetes + hipertenzija + KOPB + …)</a:t>
            </a:r>
            <a:endParaRPr/>
          </a:p>
          <a:p>
            <a:pPr marL="228600" lvl="0" indent="-228600" algn="l" rtl="0">
              <a:lnSpc>
                <a:spcPct val="90000"/>
              </a:lnSpc>
              <a:spcBef>
                <a:spcPts val="1000"/>
              </a:spcBef>
              <a:spcAft>
                <a:spcPts val="0"/>
              </a:spcAft>
              <a:buClr>
                <a:schemeClr val="dk1"/>
              </a:buClr>
              <a:buSzPts val="2800"/>
              <a:buChar char="•"/>
            </a:pPr>
            <a:r>
              <a:rPr lang="hr-HR"/>
              <a:t>Istodobna primjena više lijekova</a:t>
            </a:r>
            <a:endParaRPr/>
          </a:p>
          <a:p>
            <a:pPr marL="228600" lvl="0" indent="-228600" algn="l" rtl="0">
              <a:lnSpc>
                <a:spcPct val="90000"/>
              </a:lnSpc>
              <a:spcBef>
                <a:spcPts val="1000"/>
              </a:spcBef>
              <a:spcAft>
                <a:spcPts val="0"/>
              </a:spcAft>
              <a:buClr>
                <a:schemeClr val="dk1"/>
              </a:buClr>
              <a:buSzPts val="2800"/>
              <a:buChar char="•"/>
            </a:pPr>
            <a:r>
              <a:rPr lang="hr-HR"/>
              <a:t>Funkcionalna onemogućenost</a:t>
            </a:r>
            <a:endParaRPr/>
          </a:p>
          <a:p>
            <a:pPr marL="228600" lvl="0" indent="-228600" algn="l" rtl="0">
              <a:lnSpc>
                <a:spcPct val="90000"/>
              </a:lnSpc>
              <a:spcBef>
                <a:spcPts val="1000"/>
              </a:spcBef>
              <a:spcAft>
                <a:spcPts val="0"/>
              </a:spcAft>
              <a:buClr>
                <a:schemeClr val="dk1"/>
              </a:buClr>
              <a:buSzPts val="2800"/>
              <a:buChar char="•"/>
            </a:pPr>
            <a:r>
              <a:rPr lang="hr-HR"/>
              <a:t>Invaliditet (gluhonijemi, slijepi, djeca s poteškoćama u razvoju…)</a:t>
            </a:r>
            <a:endParaRPr/>
          </a:p>
        </p:txBody>
      </p:sp>
      <p:sp>
        <p:nvSpPr>
          <p:cNvPr id="169" name="Google Shape;16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r-HR"/>
              <a:t>Luka Prgomet</a:t>
            </a:r>
            <a:endParaRPr/>
          </a:p>
        </p:txBody>
      </p:sp>
      <p:pic>
        <p:nvPicPr>
          <p:cNvPr id="5" name="Picture 4" descr="A logo with orange dots and black text&#10;&#10;Description automatically generated">
            <a:extLst>
              <a:ext uri="{FF2B5EF4-FFF2-40B4-BE49-F238E27FC236}">
                <a16:creationId xmlns:a16="http://schemas.microsoft.com/office/drawing/2014/main" id="{8B2579ED-6102-448D-A9A8-E037ACAD2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635" y="1"/>
            <a:ext cx="5339132" cy="222105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hr-HR"/>
              <a:t>RIZIČNI FAKTORI</a:t>
            </a:r>
            <a:endParaRPr/>
          </a:p>
        </p:txBody>
      </p:sp>
      <p:sp>
        <p:nvSpPr>
          <p:cNvPr id="175" name="Google Shape;17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r-HR"/>
              <a:t>Uznapredovala dob</a:t>
            </a:r>
            <a:endParaRPr/>
          </a:p>
          <a:p>
            <a:pPr marL="228600" lvl="0" indent="-228600" algn="l" rtl="0">
              <a:lnSpc>
                <a:spcPct val="90000"/>
              </a:lnSpc>
              <a:spcBef>
                <a:spcPts val="1000"/>
              </a:spcBef>
              <a:spcAft>
                <a:spcPts val="0"/>
              </a:spcAft>
              <a:buClr>
                <a:schemeClr val="dk1"/>
              </a:buClr>
              <a:buSzPts val="2800"/>
              <a:buChar char="•"/>
            </a:pPr>
            <a:r>
              <a:rPr lang="hr-HR"/>
              <a:t>Socijalni čimbenici (npr. siromašni umirovljenik, samohrana majka 3 djece, nezaposleni, beskućnici, imigranti, zatvorenici, starije osobe bez obitelji da skrbi o njima)</a:t>
            </a:r>
            <a:endParaRPr/>
          </a:p>
          <a:p>
            <a:pPr marL="228600" lvl="0" indent="-228600" algn="l" rtl="0">
              <a:lnSpc>
                <a:spcPct val="90000"/>
              </a:lnSpc>
              <a:spcBef>
                <a:spcPts val="1000"/>
              </a:spcBef>
              <a:spcAft>
                <a:spcPts val="0"/>
              </a:spcAft>
              <a:buClr>
                <a:schemeClr val="dk1"/>
              </a:buClr>
              <a:buSzPts val="2800"/>
              <a:buChar char="•"/>
            </a:pPr>
            <a:r>
              <a:rPr lang="hr-HR"/>
              <a:t>Krhki pacijenti</a:t>
            </a:r>
            <a:endParaRPr/>
          </a:p>
        </p:txBody>
      </p:sp>
      <p:sp>
        <p:nvSpPr>
          <p:cNvPr id="176" name="Google Shape;17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r-HR"/>
              <a:t>Luka Prgomet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hr-HR"/>
              <a:t>UTILIZACIJSKI PARAMETRI</a:t>
            </a:r>
            <a:endParaRPr/>
          </a:p>
        </p:txBody>
      </p:sp>
      <p:sp>
        <p:nvSpPr>
          <p:cNvPr id="182" name="Google Shape;18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r-HR"/>
              <a:t>Konstantni, višestruki posjeti obiteljskom liječniku</a:t>
            </a:r>
            <a:endParaRPr/>
          </a:p>
          <a:p>
            <a:pPr marL="228600" lvl="0" indent="-228600" algn="l" rtl="0">
              <a:lnSpc>
                <a:spcPct val="90000"/>
              </a:lnSpc>
              <a:spcBef>
                <a:spcPts val="1000"/>
              </a:spcBef>
              <a:spcAft>
                <a:spcPts val="0"/>
              </a:spcAft>
              <a:buClr>
                <a:schemeClr val="dk1"/>
              </a:buClr>
              <a:buSzPts val="2800"/>
              <a:buChar char="•"/>
            </a:pPr>
            <a:r>
              <a:rPr lang="hr-HR"/>
              <a:t>Kompleksna dijagnoza + rijetki posjeti obiteljskom liječniku</a:t>
            </a:r>
            <a:endParaRPr/>
          </a:p>
          <a:p>
            <a:pPr marL="228600" lvl="0" indent="-228600" algn="l" rtl="0">
              <a:lnSpc>
                <a:spcPct val="90000"/>
              </a:lnSpc>
              <a:spcBef>
                <a:spcPts val="1000"/>
              </a:spcBef>
              <a:spcAft>
                <a:spcPts val="0"/>
              </a:spcAft>
              <a:buClr>
                <a:schemeClr val="dk1"/>
              </a:buClr>
              <a:buSzPts val="2800"/>
              <a:buChar char="•"/>
            </a:pPr>
            <a:r>
              <a:rPr lang="hr-HR"/>
              <a:t>Posjeti hitne pomoći / boravak na hitnoj</a:t>
            </a:r>
            <a:endParaRPr/>
          </a:p>
          <a:p>
            <a:pPr marL="228600" lvl="0" indent="-228600" algn="l" rtl="0">
              <a:lnSpc>
                <a:spcPct val="90000"/>
              </a:lnSpc>
              <a:spcBef>
                <a:spcPts val="1000"/>
              </a:spcBef>
              <a:spcAft>
                <a:spcPts val="0"/>
              </a:spcAft>
              <a:buClr>
                <a:schemeClr val="dk1"/>
              </a:buClr>
              <a:buSzPts val="2800"/>
              <a:buChar char="•"/>
            </a:pPr>
            <a:r>
              <a:rPr lang="hr-HR"/>
              <a:t>Potrebna medicinska kućna njega ili 24h njega člana obitelji</a:t>
            </a:r>
            <a:endParaRPr/>
          </a:p>
          <a:p>
            <a:pPr marL="228600" lvl="0" indent="-228600" algn="l" rtl="0">
              <a:lnSpc>
                <a:spcPct val="90000"/>
              </a:lnSpc>
              <a:spcBef>
                <a:spcPts val="1000"/>
              </a:spcBef>
              <a:spcAft>
                <a:spcPts val="0"/>
              </a:spcAft>
              <a:buClr>
                <a:schemeClr val="dk1"/>
              </a:buClr>
              <a:buSzPts val="2800"/>
              <a:buChar char="•"/>
            </a:pPr>
            <a:r>
              <a:rPr lang="hr-HR"/>
              <a:t>Pacijent koji nije posjetio / bio u kontaktu s obiteljskim liječnikom u minimalno zadnjih godinu dana</a:t>
            </a:r>
            <a:endParaRPr/>
          </a:p>
        </p:txBody>
      </p:sp>
      <p:sp>
        <p:nvSpPr>
          <p:cNvPr id="183" name="Google Shape;18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r-HR"/>
              <a:t>Luka Prgomet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hr-HR" cap="none"/>
              <a:t>Kritične točke</a:t>
            </a:r>
            <a:endParaRPr cap="none"/>
          </a:p>
        </p:txBody>
      </p:sp>
      <p:sp>
        <p:nvSpPr>
          <p:cNvPr id="189" name="Google Shape;18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r-HR"/>
              <a:t>Akutizacija zdravstvenog ili socijalnog problema</a:t>
            </a:r>
            <a:endParaRPr/>
          </a:p>
          <a:p>
            <a:pPr marL="228600" lvl="0" indent="-228600" algn="l" rtl="0">
              <a:lnSpc>
                <a:spcPct val="90000"/>
              </a:lnSpc>
              <a:spcBef>
                <a:spcPts val="1000"/>
              </a:spcBef>
              <a:spcAft>
                <a:spcPts val="0"/>
              </a:spcAft>
              <a:buClr>
                <a:schemeClr val="dk1"/>
              </a:buClr>
              <a:buSzPts val="2800"/>
              <a:buChar char="•"/>
            </a:pPr>
            <a:r>
              <a:rPr lang="hr-HR"/>
              <a:t>„Otpust” pacijenta iz ustanove</a:t>
            </a:r>
            <a:endParaRPr/>
          </a:p>
        </p:txBody>
      </p:sp>
      <p:pic>
        <p:nvPicPr>
          <p:cNvPr id="190" name="Google Shape;190;p15"/>
          <p:cNvPicPr preferRelativeResize="0"/>
          <p:nvPr/>
        </p:nvPicPr>
        <p:blipFill rotWithShape="1">
          <a:blip r:embed="rId3">
            <a:alphaModFix/>
          </a:blip>
          <a:srcRect/>
          <a:stretch/>
        </p:blipFill>
        <p:spPr>
          <a:xfrm>
            <a:off x="9563527" y="80728"/>
            <a:ext cx="1703740" cy="1211815"/>
          </a:xfrm>
          <a:prstGeom prst="rect">
            <a:avLst/>
          </a:prstGeom>
          <a:noFill/>
          <a:ln>
            <a:noFill/>
          </a:ln>
          <a:effectLst>
            <a:outerShdw blurRad="50800" dist="50800" dir="5400000" algn="ctr" rotWithShape="0">
              <a:srgbClr val="000000">
                <a:alpha val="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6"/>
          <p:cNvPicPr preferRelativeResize="0"/>
          <p:nvPr/>
        </p:nvPicPr>
        <p:blipFill rotWithShape="1">
          <a:blip r:embed="rId3">
            <a:alphaModFix/>
          </a:blip>
          <a:srcRect/>
          <a:stretch/>
        </p:blipFill>
        <p:spPr>
          <a:xfrm>
            <a:off x="1585925" y="647100"/>
            <a:ext cx="9665650" cy="5436950"/>
          </a:xfrm>
          <a:prstGeom prst="rect">
            <a:avLst/>
          </a:prstGeom>
          <a:noFill/>
          <a:ln>
            <a:noFill/>
          </a:ln>
        </p:spPr>
      </p:pic>
      <p:sp>
        <p:nvSpPr>
          <p:cNvPr id="197" name="Google Shape;197;p16"/>
          <p:cNvSpPr/>
          <p:nvPr/>
        </p:nvSpPr>
        <p:spPr>
          <a:xfrm rot="8230929">
            <a:off x="4463821" y="4220298"/>
            <a:ext cx="1119809" cy="2924036"/>
          </a:xfrm>
          <a:prstGeom prst="curvedLeftArrow">
            <a:avLst>
              <a:gd name="adj1" fmla="val 25000"/>
              <a:gd name="adj2" fmla="val 50000"/>
              <a:gd name="adj3" fmla="val 45771"/>
            </a:avLst>
          </a:prstGeom>
          <a:solidFill>
            <a:srgbClr val="92D050"/>
          </a:solidFill>
          <a:ln w="9525"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8" name="Google Shape;198;p16"/>
          <p:cNvSpPr/>
          <p:nvPr/>
        </p:nvSpPr>
        <p:spPr>
          <a:xfrm rot="-8230929" flipH="1">
            <a:off x="7272421" y="4220298"/>
            <a:ext cx="1119809" cy="2924036"/>
          </a:xfrm>
          <a:prstGeom prst="curvedLeftArrow">
            <a:avLst>
              <a:gd name="adj1" fmla="val 25000"/>
              <a:gd name="adj2" fmla="val 50000"/>
              <a:gd name="adj3" fmla="val 45771"/>
            </a:avLst>
          </a:prstGeom>
          <a:solidFill>
            <a:srgbClr val="92D050"/>
          </a:solidFill>
          <a:ln w="9525"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9" name="Google Shape;199;p16"/>
          <p:cNvSpPr/>
          <p:nvPr/>
        </p:nvSpPr>
        <p:spPr>
          <a:xfrm>
            <a:off x="5839000" y="4811575"/>
            <a:ext cx="1159500" cy="1741500"/>
          </a:xfrm>
          <a:prstGeom prst="upArrow">
            <a:avLst>
              <a:gd name="adj1" fmla="val 50000"/>
              <a:gd name="adj2" fmla="val 50000"/>
            </a:avLst>
          </a:prstGeom>
          <a:solidFill>
            <a:srgbClr val="92D050"/>
          </a:solidFill>
          <a:ln w="9525"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500"/>
              <a:buFont typeface="Calibri"/>
              <a:buNone/>
            </a:pPr>
            <a:endParaRPr sz="1500" b="1">
              <a:solidFill>
                <a:schemeClr val="dk1"/>
              </a:solidFill>
              <a:latin typeface="Calibri"/>
              <a:ea typeface="Calibri"/>
              <a:cs typeface="Calibri"/>
              <a:sym typeface="Calibri"/>
            </a:endParaRPr>
          </a:p>
        </p:txBody>
      </p:sp>
      <p:sp>
        <p:nvSpPr>
          <p:cNvPr id="200" name="Google Shape;200;p16"/>
          <p:cNvSpPr txBox="1"/>
          <p:nvPr/>
        </p:nvSpPr>
        <p:spPr>
          <a:xfrm>
            <a:off x="6033250" y="5740475"/>
            <a:ext cx="771000" cy="50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100"/>
              <a:buFont typeface="Twentieth Century"/>
              <a:buNone/>
            </a:pPr>
            <a:r>
              <a:rPr lang="hr-HR" sz="2100" b="1">
                <a:solidFill>
                  <a:schemeClr val="dk1"/>
                </a:solidFill>
                <a:latin typeface="Twentieth Century"/>
                <a:ea typeface="Twentieth Century"/>
                <a:cs typeface="Twentieth Century"/>
                <a:sym typeface="Twentieth Century"/>
              </a:rPr>
              <a:t>80%</a:t>
            </a:r>
            <a:endParaRPr sz="2100" b="1">
              <a:solidFill>
                <a:schemeClr val="dk1"/>
              </a:solidFill>
              <a:latin typeface="Twentieth Century"/>
              <a:ea typeface="Twentieth Century"/>
              <a:cs typeface="Twentieth Century"/>
              <a:sym typeface="Twentieth Century"/>
            </a:endParaRPr>
          </a:p>
        </p:txBody>
      </p:sp>
      <p:sp>
        <p:nvSpPr>
          <p:cNvPr id="201" name="Google Shape;201;p16"/>
          <p:cNvSpPr txBox="1"/>
          <p:nvPr/>
        </p:nvSpPr>
        <p:spPr>
          <a:xfrm>
            <a:off x="4293675" y="5515100"/>
            <a:ext cx="1460100" cy="50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100"/>
              <a:buFont typeface="Twentieth Century"/>
              <a:buNone/>
            </a:pPr>
            <a:r>
              <a:rPr lang="hr-HR" sz="2100" b="1">
                <a:solidFill>
                  <a:schemeClr val="dk1"/>
                </a:solidFill>
                <a:latin typeface="Twentieth Century"/>
                <a:ea typeface="Twentieth Century"/>
                <a:cs typeface="Twentieth Century"/>
                <a:sym typeface="Twentieth Century"/>
              </a:rPr>
              <a:t>10%</a:t>
            </a:r>
            <a:endParaRPr sz="1800">
              <a:solidFill>
                <a:schemeClr val="dk1"/>
              </a:solidFill>
              <a:latin typeface="Calibri"/>
              <a:ea typeface="Calibri"/>
              <a:cs typeface="Calibri"/>
              <a:sym typeface="Calibri"/>
            </a:endParaRPr>
          </a:p>
        </p:txBody>
      </p:sp>
      <p:sp>
        <p:nvSpPr>
          <p:cNvPr id="202" name="Google Shape;202;p16"/>
          <p:cNvSpPr txBox="1"/>
          <p:nvPr/>
        </p:nvSpPr>
        <p:spPr>
          <a:xfrm>
            <a:off x="7083725" y="5576150"/>
            <a:ext cx="1460100" cy="50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100"/>
              <a:buFont typeface="Twentieth Century"/>
              <a:buNone/>
            </a:pPr>
            <a:r>
              <a:rPr lang="hr-HR" sz="2100" b="1">
                <a:solidFill>
                  <a:schemeClr val="dk1"/>
                </a:solidFill>
                <a:latin typeface="Twentieth Century"/>
                <a:ea typeface="Twentieth Century"/>
                <a:cs typeface="Twentieth Century"/>
                <a:sym typeface="Twentieth Century"/>
              </a:rPr>
              <a:t>10%</a:t>
            </a:r>
            <a:endParaRPr sz="1800">
              <a:solidFill>
                <a:schemeClr val="dk1"/>
              </a:solidFill>
              <a:latin typeface="Calibri"/>
              <a:ea typeface="Calibri"/>
              <a:cs typeface="Calibri"/>
              <a:sym typeface="Calibri"/>
            </a:endParaRPr>
          </a:p>
        </p:txBody>
      </p:sp>
      <p:sp>
        <p:nvSpPr>
          <p:cNvPr id="203" name="Google Shape;203;p16"/>
          <p:cNvSpPr txBox="1"/>
          <p:nvPr/>
        </p:nvSpPr>
        <p:spPr>
          <a:xfrm>
            <a:off x="770067" y="2963266"/>
            <a:ext cx="771000" cy="50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100"/>
              <a:buFont typeface="Twentieth Century"/>
              <a:buNone/>
            </a:pPr>
            <a:r>
              <a:rPr lang="hr-HR" sz="2100" b="1">
                <a:solidFill>
                  <a:schemeClr val="dk1"/>
                </a:solidFill>
                <a:latin typeface="Twentieth Century"/>
                <a:ea typeface="Twentieth Century"/>
                <a:cs typeface="Twentieth Century"/>
                <a:sym typeface="Twentieth Century"/>
              </a:rPr>
              <a:t>80%</a:t>
            </a:r>
            <a:endParaRPr sz="2100" b="1">
              <a:solidFill>
                <a:schemeClr val="dk1"/>
              </a:solidFill>
              <a:latin typeface="Twentieth Century"/>
              <a:ea typeface="Twentieth Century"/>
              <a:cs typeface="Twentieth Century"/>
              <a:sym typeface="Twentieth Century"/>
            </a:endParaRPr>
          </a:p>
        </p:txBody>
      </p:sp>
      <p:sp>
        <p:nvSpPr>
          <p:cNvPr id="204" name="Google Shape;204;p16"/>
          <p:cNvSpPr/>
          <p:nvPr/>
        </p:nvSpPr>
        <p:spPr>
          <a:xfrm rot="-2830698" flipH="1">
            <a:off x="1717305" y="3183500"/>
            <a:ext cx="1730126" cy="4218349"/>
          </a:xfrm>
          <a:prstGeom prst="curvedLeftArrow">
            <a:avLst>
              <a:gd name="adj1" fmla="val 25000"/>
              <a:gd name="adj2" fmla="val 50000"/>
              <a:gd name="adj3" fmla="val 45771"/>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16"/>
          <p:cNvSpPr/>
          <p:nvPr/>
        </p:nvSpPr>
        <p:spPr>
          <a:xfrm rot="-7969410">
            <a:off x="1869675" y="-769795"/>
            <a:ext cx="1753900" cy="4336591"/>
          </a:xfrm>
          <a:prstGeom prst="curvedLeftArrow">
            <a:avLst>
              <a:gd name="adj1" fmla="val 25000"/>
              <a:gd name="adj2" fmla="val 50000"/>
              <a:gd name="adj3" fmla="val 45771"/>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6" name="Google Shape;206;p16"/>
          <p:cNvSpPr/>
          <p:nvPr/>
        </p:nvSpPr>
        <p:spPr>
          <a:xfrm rot="5400000">
            <a:off x="995392" y="2346466"/>
            <a:ext cx="1159500" cy="1741500"/>
          </a:xfrm>
          <a:prstGeom prst="upArrow">
            <a:avLst>
              <a:gd name="adj1" fmla="val 50000"/>
              <a:gd name="adj2" fmla="val 5000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500"/>
              <a:buFont typeface="Calibri"/>
              <a:buNone/>
            </a:pPr>
            <a:endParaRPr sz="1500" b="1">
              <a:solidFill>
                <a:schemeClr val="dk1"/>
              </a:solidFill>
              <a:latin typeface="Calibri"/>
              <a:ea typeface="Calibri"/>
              <a:cs typeface="Calibri"/>
              <a:sym typeface="Calibri"/>
            </a:endParaRPr>
          </a:p>
        </p:txBody>
      </p:sp>
      <p:sp>
        <p:nvSpPr>
          <p:cNvPr id="207" name="Google Shape;207;p16"/>
          <p:cNvSpPr txBox="1"/>
          <p:nvPr/>
        </p:nvSpPr>
        <p:spPr>
          <a:xfrm>
            <a:off x="1479100" y="1517775"/>
            <a:ext cx="1460100" cy="50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100"/>
              <a:buFont typeface="Twentieth Century"/>
              <a:buNone/>
            </a:pPr>
            <a:r>
              <a:rPr lang="hr-HR" sz="2100" b="1">
                <a:solidFill>
                  <a:schemeClr val="dk1"/>
                </a:solidFill>
                <a:latin typeface="Twentieth Century"/>
                <a:ea typeface="Twentieth Century"/>
                <a:cs typeface="Twentieth Century"/>
                <a:sym typeface="Twentieth Century"/>
              </a:rPr>
              <a:t>10%</a:t>
            </a:r>
            <a:endParaRPr sz="1800">
              <a:solidFill>
                <a:schemeClr val="dk1"/>
              </a:solidFill>
              <a:latin typeface="Calibri"/>
              <a:ea typeface="Calibri"/>
              <a:cs typeface="Calibri"/>
              <a:sym typeface="Calibri"/>
            </a:endParaRPr>
          </a:p>
        </p:txBody>
      </p:sp>
      <p:sp>
        <p:nvSpPr>
          <p:cNvPr id="208" name="Google Shape;208;p16"/>
          <p:cNvSpPr txBox="1"/>
          <p:nvPr/>
        </p:nvSpPr>
        <p:spPr>
          <a:xfrm>
            <a:off x="1377825" y="4602575"/>
            <a:ext cx="1460100" cy="50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100"/>
              <a:buFont typeface="Twentieth Century"/>
              <a:buNone/>
            </a:pPr>
            <a:r>
              <a:rPr lang="hr-HR" sz="2100" b="1">
                <a:solidFill>
                  <a:schemeClr val="dk1"/>
                </a:solidFill>
                <a:latin typeface="Twentieth Century"/>
                <a:ea typeface="Twentieth Century"/>
                <a:cs typeface="Twentieth Century"/>
                <a:sym typeface="Twentieth Century"/>
              </a:rPr>
              <a:t>10%</a:t>
            </a:r>
            <a:endParaRPr sz="1800">
              <a:solidFill>
                <a:schemeClr val="dk1"/>
              </a:solidFill>
              <a:latin typeface="Calibri"/>
              <a:ea typeface="Calibri"/>
              <a:cs typeface="Calibri"/>
              <a:sym typeface="Calibri"/>
            </a:endParaRPr>
          </a:p>
        </p:txBody>
      </p:sp>
      <p:sp>
        <p:nvSpPr>
          <p:cNvPr id="209" name="Google Shape;209;p16"/>
          <p:cNvSpPr txBox="1"/>
          <p:nvPr/>
        </p:nvSpPr>
        <p:spPr>
          <a:xfrm>
            <a:off x="770075" y="2963275"/>
            <a:ext cx="1345800" cy="507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2100"/>
              <a:buFont typeface="Twentieth Century"/>
              <a:buNone/>
            </a:pPr>
            <a:r>
              <a:rPr lang="hr-HR" sz="2100" b="1">
                <a:solidFill>
                  <a:schemeClr val="dk1"/>
                </a:solidFill>
                <a:latin typeface="Twentieth Century"/>
                <a:ea typeface="Twentieth Century"/>
                <a:cs typeface="Twentieth Century"/>
                <a:sym typeface="Twentieth Century"/>
              </a:rPr>
              <a:t>80%</a:t>
            </a:r>
            <a:endParaRPr sz="1800">
              <a:solidFill>
                <a:schemeClr val="dk1"/>
              </a:solidFill>
              <a:latin typeface="Calibri"/>
              <a:ea typeface="Calibri"/>
              <a:cs typeface="Calibri"/>
              <a:sym typeface="Calibri"/>
            </a:endParaRPr>
          </a:p>
        </p:txBody>
      </p:sp>
      <p:sp>
        <p:nvSpPr>
          <p:cNvPr id="210" name="Google Shape;210;p16"/>
          <p:cNvSpPr/>
          <p:nvPr/>
        </p:nvSpPr>
        <p:spPr>
          <a:xfrm>
            <a:off x="-8" y="1723481"/>
            <a:ext cx="1608600" cy="2879100"/>
          </a:xfrm>
          <a:prstGeom prst="mathMultiply">
            <a:avLst>
              <a:gd name="adj1" fmla="val 2352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Twentieth Century"/>
              <a:buNone/>
            </a:pPr>
            <a:endParaRPr sz="1350" b="0" i="0" u="none" strike="noStrike" cap="none">
              <a:solidFill>
                <a:schemeClr val="lt1"/>
              </a:solidFill>
              <a:latin typeface="Calibri"/>
              <a:ea typeface="Calibri"/>
              <a:cs typeface="Calibri"/>
              <a:sym typeface="Calibri"/>
            </a:endParaRPr>
          </a:p>
        </p:txBody>
      </p:sp>
      <p:pic>
        <p:nvPicPr>
          <p:cNvPr id="211" name="Google Shape;211;p16"/>
          <p:cNvPicPr preferRelativeResize="0"/>
          <p:nvPr/>
        </p:nvPicPr>
        <p:blipFill rotWithShape="1">
          <a:blip r:embed="rId4">
            <a:alphaModFix/>
          </a:blip>
          <a:srcRect/>
          <a:stretch/>
        </p:blipFill>
        <p:spPr>
          <a:xfrm>
            <a:off x="10195451" y="178075"/>
            <a:ext cx="1703740" cy="1211815"/>
          </a:xfrm>
          <a:prstGeom prst="rect">
            <a:avLst/>
          </a:prstGeom>
          <a:noFill/>
          <a:ln>
            <a:noFill/>
          </a:ln>
          <a:effectLst>
            <a:outerShdw blurRad="50800" dist="50800" dir="5400000" algn="ctr" rotWithShape="0">
              <a:srgbClr val="000000">
                <a:alpha val="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9902-C85C-4108-8BB2-6148CA4478E3}"/>
              </a:ext>
            </a:extLst>
          </p:cNvPr>
          <p:cNvSpPr>
            <a:spLocks noGrp="1"/>
          </p:cNvSpPr>
          <p:nvPr>
            <p:ph type="ctrTitle"/>
          </p:nvPr>
        </p:nvSpPr>
        <p:spPr>
          <a:xfrm>
            <a:off x="2209800" y="1165815"/>
            <a:ext cx="7772400" cy="1655762"/>
          </a:xfrm>
        </p:spPr>
        <p:txBody>
          <a:bodyPr>
            <a:noAutofit/>
          </a:bodyPr>
          <a:lstStyle/>
          <a:p>
            <a:r>
              <a:rPr lang="hr-HR" sz="4800" b="1" dirty="0">
                <a:solidFill>
                  <a:srgbClr val="0070C0"/>
                </a:solidFill>
                <a:latin typeface="+mj-lt"/>
              </a:rPr>
              <a:t>Kompleksna, komplicirana, dugotrajna skrb</a:t>
            </a:r>
            <a:endParaRPr lang="hr-HR" sz="4800" dirty="0">
              <a:latin typeface="+mj-lt"/>
            </a:endParaRPr>
          </a:p>
        </p:txBody>
      </p:sp>
      <p:sp>
        <p:nvSpPr>
          <p:cNvPr id="3" name="Subtitle 2">
            <a:extLst>
              <a:ext uri="{FF2B5EF4-FFF2-40B4-BE49-F238E27FC236}">
                <a16:creationId xmlns:a16="http://schemas.microsoft.com/office/drawing/2014/main" id="{20CA0335-2C37-4163-9AB8-EF2249F6EC68}"/>
              </a:ext>
            </a:extLst>
          </p:cNvPr>
          <p:cNvSpPr>
            <a:spLocks noGrp="1"/>
          </p:cNvSpPr>
          <p:nvPr>
            <p:ph type="subTitle" idx="1"/>
          </p:nvPr>
        </p:nvSpPr>
        <p:spPr>
          <a:xfrm>
            <a:off x="2667000" y="2920741"/>
            <a:ext cx="6858000" cy="3816952"/>
          </a:xfrm>
        </p:spPr>
        <p:txBody>
          <a:bodyPr>
            <a:normAutofit/>
          </a:bodyPr>
          <a:lstStyle/>
          <a:p>
            <a:r>
              <a:rPr lang="hr-HR" sz="2000" dirty="0"/>
              <a:t>Prof. dr. </a:t>
            </a:r>
            <a:r>
              <a:rPr lang="hr-HR" sz="2000" dirty="0" err="1"/>
              <a:t>sc</a:t>
            </a:r>
            <a:r>
              <a:rPr lang="hr-HR" sz="2000" dirty="0"/>
              <a:t>. Karmen </a:t>
            </a:r>
            <a:r>
              <a:rPr lang="hr-HR" sz="2000" dirty="0" err="1"/>
              <a:t>Lončarek</a:t>
            </a:r>
            <a:r>
              <a:rPr lang="hr-HR" sz="2000" dirty="0"/>
              <a:t>, dr. med.</a:t>
            </a:r>
          </a:p>
          <a:p>
            <a:r>
              <a:rPr lang="hr-HR" sz="2000" dirty="0"/>
              <a:t>Dr.sc. Dorja Vočanec, dr. med. </a:t>
            </a:r>
          </a:p>
          <a:p>
            <a:endParaRPr lang="hr-HR" sz="2000" dirty="0">
              <a:latin typeface="+mn-lt"/>
            </a:endParaRPr>
          </a:p>
          <a:p>
            <a:r>
              <a:rPr lang="hr-HR" sz="2000" dirty="0">
                <a:latin typeface="+mn-lt"/>
              </a:rPr>
              <a:t>Centar za zdravstvene sustave, politike i diplomaciju</a:t>
            </a:r>
          </a:p>
          <a:p>
            <a:r>
              <a:rPr lang="hr-HR" sz="2000" dirty="0">
                <a:latin typeface="+mn-lt"/>
              </a:rPr>
              <a:t>Medicinski fakultet Sveučilišta u Zagrebu</a:t>
            </a:r>
          </a:p>
          <a:p>
            <a:r>
              <a:rPr lang="hr-HR" sz="2000" dirty="0">
                <a:latin typeface="+mn-lt"/>
              </a:rPr>
              <a:t>Zavod za integriranu i palijativnu skrb, KBC Rijeka</a:t>
            </a:r>
          </a:p>
          <a:p>
            <a:endParaRPr lang="hr-HR" sz="2000" dirty="0">
              <a:latin typeface="+mn-lt"/>
            </a:endParaRPr>
          </a:p>
          <a:p>
            <a:r>
              <a:rPr lang="hr-HR" sz="2000" dirty="0">
                <a:latin typeface="+mn-lt"/>
              </a:rPr>
              <a:t>16. Štamparovi dani</a:t>
            </a:r>
          </a:p>
          <a:p>
            <a:r>
              <a:rPr lang="hr-HR" sz="2000" dirty="0">
                <a:latin typeface="+mn-lt"/>
              </a:rPr>
              <a:t>Pleternica, 11. svibnja, 2024.</a:t>
            </a:r>
          </a:p>
        </p:txBody>
      </p:sp>
      <p:pic>
        <p:nvPicPr>
          <p:cNvPr id="4" name="Google Shape;287;p1">
            <a:extLst>
              <a:ext uri="{FF2B5EF4-FFF2-40B4-BE49-F238E27FC236}">
                <a16:creationId xmlns:a16="http://schemas.microsoft.com/office/drawing/2014/main" id="{8C8BCD20-F9E5-42EA-878C-130EC0DF3B74}"/>
              </a:ext>
            </a:extLst>
          </p:cNvPr>
          <p:cNvPicPr preferRelativeResize="0"/>
          <p:nvPr/>
        </p:nvPicPr>
        <p:blipFill rotWithShape="1">
          <a:blip r:embed="rId3">
            <a:alphaModFix/>
          </a:blip>
          <a:srcRect/>
          <a:stretch/>
        </p:blipFill>
        <p:spPr>
          <a:xfrm>
            <a:off x="8673130" y="120308"/>
            <a:ext cx="1703740" cy="1211815"/>
          </a:xfrm>
          <a:prstGeom prst="rect">
            <a:avLst/>
          </a:prstGeom>
          <a:noFill/>
          <a:ln>
            <a:noFill/>
          </a:ln>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24073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9A9-DA53-480D-8EB8-9D624E130102}"/>
              </a:ext>
            </a:extLst>
          </p:cNvPr>
          <p:cNvSpPr>
            <a:spLocks noGrp="1"/>
          </p:cNvSpPr>
          <p:nvPr>
            <p:ph type="title"/>
          </p:nvPr>
        </p:nvSpPr>
        <p:spPr/>
        <p:txBody>
          <a:bodyPr>
            <a:normAutofit/>
          </a:bodyPr>
          <a:lstStyle/>
          <a:p>
            <a:r>
              <a:rPr lang="pl-PL" sz="2400" b="1" dirty="0">
                <a:solidFill>
                  <a:srgbClr val="FF0000"/>
                </a:solidFill>
              </a:rPr>
              <a:t>Što imamo, a što nam nedostaje?</a:t>
            </a:r>
            <a:br>
              <a:rPr lang="hr-HR" sz="1600" dirty="0"/>
            </a:br>
            <a:br>
              <a:rPr lang="hr-HR" sz="1600" dirty="0"/>
            </a:br>
            <a:r>
              <a:rPr lang="hr-HR" sz="1600" dirty="0"/>
              <a:t>Iako problemi kompleksnih pacijenata nisu adekvatni prepoznati niti su njihove potrebe cjelovito</a:t>
            </a:r>
            <a:br>
              <a:rPr lang="hr-HR" sz="1600" dirty="0"/>
            </a:br>
            <a:r>
              <a:rPr lang="hr-HR" sz="1600" dirty="0"/>
              <a:t>analizirane, u Republici Hrvatskoj postoje brojne odrednice koje pozitivno pridonose</a:t>
            </a:r>
            <a:br>
              <a:rPr lang="hr-HR" sz="1600" dirty="0"/>
            </a:br>
            <a:r>
              <a:rPr lang="hr-HR" sz="1600" dirty="0"/>
              <a:t>zbrinjavanju pacijenata koji pripadaju u ovu skupinu</a:t>
            </a:r>
          </a:p>
        </p:txBody>
      </p:sp>
      <p:sp>
        <p:nvSpPr>
          <p:cNvPr id="3" name="Content Placeholder 2">
            <a:extLst>
              <a:ext uri="{FF2B5EF4-FFF2-40B4-BE49-F238E27FC236}">
                <a16:creationId xmlns:a16="http://schemas.microsoft.com/office/drawing/2014/main" id="{607642E2-B61E-4D89-A14E-961B7D9D0440}"/>
              </a:ext>
            </a:extLst>
          </p:cNvPr>
          <p:cNvSpPr>
            <a:spLocks noGrp="1"/>
          </p:cNvSpPr>
          <p:nvPr>
            <p:ph sz="half" idx="1"/>
          </p:nvPr>
        </p:nvSpPr>
        <p:spPr>
          <a:xfrm>
            <a:off x="838200" y="2429435"/>
            <a:ext cx="5181600" cy="3747528"/>
          </a:xfrm>
        </p:spPr>
        <p:txBody>
          <a:bodyPr>
            <a:normAutofit fontScale="62500" lnSpcReduction="20000"/>
          </a:bodyPr>
          <a:lstStyle/>
          <a:p>
            <a:pPr marL="0" indent="0">
              <a:buNone/>
            </a:pPr>
            <a:r>
              <a:rPr lang="hr-HR" sz="3200" b="1" dirty="0">
                <a:solidFill>
                  <a:srgbClr val="00B050"/>
                </a:solidFill>
              </a:rPr>
              <a:t>POZITIVNO</a:t>
            </a:r>
          </a:p>
          <a:p>
            <a:r>
              <a:rPr lang="hr-HR" dirty="0"/>
              <a:t>snažna klinička medicina</a:t>
            </a:r>
          </a:p>
          <a:p>
            <a:r>
              <a:rPr lang="hr-HR" dirty="0"/>
              <a:t>mreža primarne zdravstvene zaštite dobro je razvijena</a:t>
            </a:r>
          </a:p>
          <a:p>
            <a:r>
              <a:rPr lang="hr-HR" dirty="0"/>
              <a:t>pravni okvir i univerzalno zdravstveno osiguranje omogućuju značajnu dostupnost usluga</a:t>
            </a:r>
          </a:p>
          <a:p>
            <a:r>
              <a:rPr lang="hr-HR" dirty="0"/>
              <a:t>razvoj palijativne skrbi i kućne njege kontinuirano traje</a:t>
            </a:r>
          </a:p>
          <a:p>
            <a:r>
              <a:rPr lang="hr-HR" dirty="0"/>
              <a:t>tradicija sestrinstva i patronaže pruža dodatnu vrijednost u kontinuitetu skrbi</a:t>
            </a:r>
          </a:p>
          <a:p>
            <a:r>
              <a:rPr lang="hr-HR" dirty="0"/>
              <a:t>značajnu priliku predstavljaju mogućnosti unapređenja kroz nacionalne i europske fondove</a:t>
            </a:r>
          </a:p>
        </p:txBody>
      </p:sp>
      <p:sp>
        <p:nvSpPr>
          <p:cNvPr id="4" name="Content Placeholder 3">
            <a:extLst>
              <a:ext uri="{FF2B5EF4-FFF2-40B4-BE49-F238E27FC236}">
                <a16:creationId xmlns:a16="http://schemas.microsoft.com/office/drawing/2014/main" id="{E1A3030B-9B21-45AB-B665-08D55BCF4F49}"/>
              </a:ext>
            </a:extLst>
          </p:cNvPr>
          <p:cNvSpPr>
            <a:spLocks noGrp="1"/>
          </p:cNvSpPr>
          <p:nvPr>
            <p:ph sz="half" idx="2"/>
          </p:nvPr>
        </p:nvSpPr>
        <p:spPr>
          <a:xfrm>
            <a:off x="6172200" y="1775012"/>
            <a:ext cx="5181600" cy="4717863"/>
          </a:xfrm>
        </p:spPr>
        <p:txBody>
          <a:bodyPr>
            <a:normAutofit fontScale="62500" lnSpcReduction="20000"/>
          </a:bodyPr>
          <a:lstStyle/>
          <a:p>
            <a:pPr marL="0" indent="0">
              <a:buNone/>
            </a:pPr>
            <a:r>
              <a:rPr lang="hr-HR" dirty="0"/>
              <a:t> </a:t>
            </a:r>
            <a:r>
              <a:rPr lang="hr-HR" sz="3300" b="1" dirty="0">
                <a:highlight>
                  <a:srgbClr val="FFFF00"/>
                </a:highlight>
              </a:rPr>
              <a:t>NUŽNO UNAPRIJEDITI</a:t>
            </a:r>
          </a:p>
          <a:p>
            <a:r>
              <a:rPr lang="hr-HR" dirty="0"/>
              <a:t>sustav zdravstvene zaštite karakterizira fragmentacija i slaba koordinacija između zdravstvene i socijalne skrbi</a:t>
            </a:r>
          </a:p>
          <a:p>
            <a:r>
              <a:rPr lang="hr-HR" dirty="0"/>
              <a:t>uloga koordinatora skrbi (npr. </a:t>
            </a:r>
            <a:r>
              <a:rPr lang="hr-HR" dirty="0" err="1"/>
              <a:t>case</a:t>
            </a:r>
            <a:r>
              <a:rPr lang="hr-HR" dirty="0"/>
              <a:t> managera) još uvijek nije sustavno razvijena</a:t>
            </a:r>
          </a:p>
          <a:p>
            <a:r>
              <a:rPr lang="hr-HR" dirty="0"/>
              <a:t>izražen je manjak kadra, osobito u sestrinstvu i pratećim profesijama</a:t>
            </a:r>
          </a:p>
          <a:p>
            <a:r>
              <a:rPr lang="hr-HR" dirty="0"/>
              <a:t>neravnomjerna dostupnost skrbi između regija</a:t>
            </a:r>
          </a:p>
          <a:p>
            <a:r>
              <a:rPr lang="hr-HR" dirty="0"/>
              <a:t>informacijski sustavi ostaju nepovezani</a:t>
            </a:r>
          </a:p>
          <a:p>
            <a:r>
              <a:rPr lang="hr-HR" dirty="0"/>
              <a:t>dugotrajna skrb nedovoljno je razvijena</a:t>
            </a:r>
          </a:p>
          <a:p>
            <a:r>
              <a:rPr lang="hr-HR" dirty="0"/>
              <a:t>financijski modeli često ne potiču timski rad</a:t>
            </a:r>
          </a:p>
          <a:p>
            <a:r>
              <a:rPr lang="hr-HR" dirty="0"/>
              <a:t>podrška obiteljima i njegovateljima ograničena</a:t>
            </a:r>
          </a:p>
          <a:p>
            <a:r>
              <a:rPr lang="hr-HR" dirty="0"/>
              <a:t>slaba integracija javnog i privatnog sektora dodatno otežava cjelovit pristup skrbi za kompleksne pacijente</a:t>
            </a:r>
          </a:p>
          <a:p>
            <a:endParaRPr lang="hr-HR" dirty="0"/>
          </a:p>
        </p:txBody>
      </p:sp>
    </p:spTree>
    <p:extLst>
      <p:ext uri="{BB962C8B-B14F-4D97-AF65-F5344CB8AC3E}">
        <p14:creationId xmlns:p14="http://schemas.microsoft.com/office/powerpoint/2010/main" val="705535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9902-C85C-4108-8BB2-6148CA4478E3}"/>
              </a:ext>
            </a:extLst>
          </p:cNvPr>
          <p:cNvSpPr>
            <a:spLocks noGrp="1"/>
          </p:cNvSpPr>
          <p:nvPr>
            <p:ph type="ctrTitle"/>
          </p:nvPr>
        </p:nvSpPr>
        <p:spPr>
          <a:xfrm>
            <a:off x="2209800" y="1907554"/>
            <a:ext cx="7772400" cy="3239212"/>
          </a:xfrm>
        </p:spPr>
        <p:txBody>
          <a:bodyPr>
            <a:normAutofit/>
          </a:bodyPr>
          <a:lstStyle/>
          <a:p>
            <a:r>
              <a:rPr lang="hr-HR" sz="4000" i="1" dirty="0">
                <a:latin typeface="+mn-lt"/>
              </a:rPr>
              <a:t>Kompleksan pacijent je onaj koji treba pomoć da bi primio pomoć!</a:t>
            </a:r>
            <a:br>
              <a:rPr lang="hr-HR" sz="1600" dirty="0">
                <a:latin typeface="+mn-lt"/>
              </a:rPr>
            </a:br>
            <a:br>
              <a:rPr lang="hr-HR" dirty="0">
                <a:latin typeface="+mn-lt"/>
              </a:rPr>
            </a:br>
            <a:endParaRPr lang="hr-HR" dirty="0">
              <a:latin typeface="+mn-lt"/>
            </a:endParaRPr>
          </a:p>
        </p:txBody>
      </p:sp>
    </p:spTree>
    <p:extLst>
      <p:ext uri="{BB962C8B-B14F-4D97-AF65-F5344CB8AC3E}">
        <p14:creationId xmlns:p14="http://schemas.microsoft.com/office/powerpoint/2010/main" val="829746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74F2A0-FD16-4C2F-8F81-8BE6C5180CB4}"/>
              </a:ext>
            </a:extLst>
          </p:cNvPr>
          <p:cNvSpPr/>
          <p:nvPr/>
        </p:nvSpPr>
        <p:spPr>
          <a:xfrm>
            <a:off x="1524000" y="857251"/>
            <a:ext cx="9144000" cy="8734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000" dirty="0">
                <a:solidFill>
                  <a:schemeClr val="tx1"/>
                </a:solidFill>
              </a:rPr>
              <a:t>Zakon o izmjenama i dopunama Zakona o zdravstvenoj zaštiti 33/23</a:t>
            </a:r>
          </a:p>
        </p:txBody>
      </p:sp>
      <p:sp>
        <p:nvSpPr>
          <p:cNvPr id="6" name="Rectangle 5">
            <a:extLst>
              <a:ext uri="{FF2B5EF4-FFF2-40B4-BE49-F238E27FC236}">
                <a16:creationId xmlns:a16="http://schemas.microsoft.com/office/drawing/2014/main" id="{606EF589-28F3-4FF5-9148-8CD0141B07AA}"/>
              </a:ext>
            </a:extLst>
          </p:cNvPr>
          <p:cNvSpPr/>
          <p:nvPr/>
        </p:nvSpPr>
        <p:spPr>
          <a:xfrm>
            <a:off x="1531620" y="1730694"/>
            <a:ext cx="9144000" cy="2426016"/>
          </a:xfrm>
          <a:prstGeom prst="rect">
            <a:avLst/>
          </a:prstGeom>
          <a:blipFill>
            <a:blip r:embed="rId2"/>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Rectangle 6">
            <a:extLst>
              <a:ext uri="{FF2B5EF4-FFF2-40B4-BE49-F238E27FC236}">
                <a16:creationId xmlns:a16="http://schemas.microsoft.com/office/drawing/2014/main" id="{EA2F51DF-4421-46DC-B38E-22E91AF445CA}"/>
              </a:ext>
            </a:extLst>
          </p:cNvPr>
          <p:cNvSpPr/>
          <p:nvPr/>
        </p:nvSpPr>
        <p:spPr>
          <a:xfrm>
            <a:off x="1524000" y="4171784"/>
            <a:ext cx="9144000" cy="1844039"/>
          </a:xfrm>
          <a:prstGeom prst="rect">
            <a:avLst/>
          </a:prstGeom>
          <a:blipFill>
            <a:blip r:embed="rId3"/>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51165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65B7-C5E3-4118-BE2E-3999734C145E}"/>
              </a:ext>
            </a:extLst>
          </p:cNvPr>
          <p:cNvSpPr>
            <a:spLocks noGrp="1"/>
          </p:cNvSpPr>
          <p:nvPr>
            <p:ph type="title"/>
          </p:nvPr>
        </p:nvSpPr>
        <p:spPr>
          <a:xfrm>
            <a:off x="2527024" y="1179158"/>
            <a:ext cx="7429499" cy="1250909"/>
          </a:xfrm>
        </p:spPr>
        <p:txBody>
          <a:bodyPr>
            <a:normAutofit fontScale="90000"/>
          </a:bodyPr>
          <a:lstStyle/>
          <a:p>
            <a:r>
              <a:rPr lang="hr-HR" sz="3675" dirty="0"/>
              <a:t>Koje su razlike u skrbi za pojedine skupine/scenarije kompleksnih pacijenata?</a:t>
            </a:r>
            <a:br>
              <a:rPr lang="hr-HR" dirty="0"/>
            </a:br>
            <a:endParaRPr lang="hr-HR" dirty="0"/>
          </a:p>
        </p:txBody>
      </p:sp>
      <p:sp>
        <p:nvSpPr>
          <p:cNvPr id="3" name="Text Placeholder 2">
            <a:extLst>
              <a:ext uri="{FF2B5EF4-FFF2-40B4-BE49-F238E27FC236}">
                <a16:creationId xmlns:a16="http://schemas.microsoft.com/office/drawing/2014/main" id="{A7C1BC0B-D50F-4A88-BE2A-B4DC76B6E1E4}"/>
              </a:ext>
            </a:extLst>
          </p:cNvPr>
          <p:cNvSpPr>
            <a:spLocks noGrp="1"/>
          </p:cNvSpPr>
          <p:nvPr>
            <p:ph type="body" idx="1"/>
          </p:nvPr>
        </p:nvSpPr>
        <p:spPr>
          <a:xfrm>
            <a:off x="2381252" y="2430066"/>
            <a:ext cx="7429499" cy="3486570"/>
          </a:xfrm>
        </p:spPr>
        <p:txBody>
          <a:bodyPr>
            <a:normAutofit/>
          </a:bodyPr>
          <a:lstStyle/>
          <a:p>
            <a:pPr marL="407194" fontAlgn="base">
              <a:buSzPct val="100000"/>
              <a:buFont typeface="+mj-lt"/>
              <a:buAutoNum type="arabicPeriod"/>
            </a:pPr>
            <a:r>
              <a:rPr lang="hr-HR" sz="2100" b="1" dirty="0"/>
              <a:t>Scenarij nepokretnog pacijenta, potpuno ovisnog o tuđoj pomoći (novonastala ili stara nepokretnost)</a:t>
            </a:r>
          </a:p>
          <a:p>
            <a:pPr marL="407194" fontAlgn="base">
              <a:buSzPct val="100000"/>
              <a:buFont typeface="+mj-lt"/>
              <a:buAutoNum type="arabicPeriod"/>
            </a:pPr>
            <a:r>
              <a:rPr lang="hr-HR" sz="2100" b="1" dirty="0"/>
              <a:t>Scenarij pacijenta s umjetnim otvorom, cijevi, tehnološki složenim pomagalom </a:t>
            </a:r>
            <a:r>
              <a:rPr lang="hr-HR" sz="2100" b="1" dirty="0" err="1"/>
              <a:t>isl</a:t>
            </a:r>
            <a:r>
              <a:rPr lang="hr-HR" sz="2100" b="1" dirty="0"/>
              <a:t>.</a:t>
            </a:r>
          </a:p>
          <a:p>
            <a:pPr marL="407194" fontAlgn="base">
              <a:buSzPct val="100000"/>
              <a:buFont typeface="+mj-lt"/>
              <a:buAutoNum type="arabicPeriod"/>
            </a:pPr>
            <a:r>
              <a:rPr lang="hr-HR" sz="2100" b="1" dirty="0"/>
              <a:t>Scenarij palijativnog pacijenta</a:t>
            </a:r>
          </a:p>
          <a:p>
            <a:pPr marL="407194" fontAlgn="base">
              <a:buSzPct val="100000"/>
              <a:buFont typeface="+mj-lt"/>
              <a:buAutoNum type="arabicPeriod"/>
            </a:pPr>
            <a:r>
              <a:rPr lang="hr-HR" sz="2100" b="1" dirty="0"/>
              <a:t>Scenarij pacijenta s teškom kroničnom duševnom bolešću ili  demencijom</a:t>
            </a:r>
          </a:p>
          <a:p>
            <a:pPr marL="407194" fontAlgn="base">
              <a:buSzPct val="100000"/>
              <a:buFont typeface="+mj-lt"/>
              <a:buAutoNum type="arabicPeriod"/>
            </a:pPr>
            <a:r>
              <a:rPr lang="hr-HR" sz="2100" b="1" dirty="0"/>
              <a:t>Scenarij pedijatrijskog pacijenta s teškom kroničnom bolešću</a:t>
            </a:r>
          </a:p>
        </p:txBody>
      </p:sp>
    </p:spTree>
    <p:extLst>
      <p:ext uri="{BB962C8B-B14F-4D97-AF65-F5344CB8AC3E}">
        <p14:creationId xmlns:p14="http://schemas.microsoft.com/office/powerpoint/2010/main" val="27386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334A-141C-47D5-A3C7-F8A1C9927C1B}"/>
              </a:ext>
            </a:extLst>
          </p:cNvPr>
          <p:cNvSpPr>
            <a:spLocks noGrp="1"/>
          </p:cNvSpPr>
          <p:nvPr>
            <p:ph type="title"/>
          </p:nvPr>
        </p:nvSpPr>
        <p:spPr>
          <a:xfrm>
            <a:off x="1725471" y="1131094"/>
            <a:ext cx="2548269" cy="4283408"/>
          </a:xfrm>
        </p:spPr>
        <p:txBody>
          <a:bodyPr>
            <a:normAutofit fontScale="90000"/>
          </a:bodyPr>
          <a:lstStyle/>
          <a:p>
            <a:r>
              <a:rPr lang="hr-HR" b="1" dirty="0"/>
              <a:t>Promjene paradigme o skrbi za kompleksnog pacijenta</a:t>
            </a:r>
          </a:p>
        </p:txBody>
      </p:sp>
      <p:pic>
        <p:nvPicPr>
          <p:cNvPr id="3" name="Picture 2">
            <a:extLst>
              <a:ext uri="{FF2B5EF4-FFF2-40B4-BE49-F238E27FC236}">
                <a16:creationId xmlns:a16="http://schemas.microsoft.com/office/drawing/2014/main" id="{87DD0397-2C01-40FB-A084-07BE472B143F}"/>
              </a:ext>
            </a:extLst>
          </p:cNvPr>
          <p:cNvPicPr>
            <a:picLocks noChangeAspect="1"/>
          </p:cNvPicPr>
          <p:nvPr/>
        </p:nvPicPr>
        <p:blipFill>
          <a:blip r:embed="rId3"/>
          <a:stretch>
            <a:fillRect/>
          </a:stretch>
        </p:blipFill>
        <p:spPr>
          <a:xfrm>
            <a:off x="4273740" y="532445"/>
            <a:ext cx="6394261" cy="5773104"/>
          </a:xfrm>
          <a:prstGeom prst="rect">
            <a:avLst/>
          </a:prstGeom>
        </p:spPr>
      </p:pic>
    </p:spTree>
    <p:extLst>
      <p:ext uri="{BB962C8B-B14F-4D97-AF65-F5344CB8AC3E}">
        <p14:creationId xmlns:p14="http://schemas.microsoft.com/office/powerpoint/2010/main" val="389052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2152650" y="344710"/>
            <a:ext cx="7886700" cy="994172"/>
          </a:xfrm>
          <a:prstGeom prst="rect">
            <a:avLst/>
          </a:prstGeom>
          <a:noFill/>
          <a:ln>
            <a:noFill/>
          </a:ln>
        </p:spPr>
        <p:txBody>
          <a:bodyPr spcFirstLastPara="1" vert="horz" wrap="square" lIns="68569" tIns="34275" rIns="68569" bIns="34275" rtlCol="0" anchor="ctr" anchorCtr="0">
            <a:normAutofit/>
          </a:bodyPr>
          <a:lstStyle/>
          <a:p>
            <a:pPr algn="ctr">
              <a:buClr>
                <a:srgbClr val="00B050"/>
              </a:buClr>
              <a:buSzPts val="4400"/>
            </a:pPr>
            <a:r>
              <a:rPr lang="hr-HR" dirty="0">
                <a:solidFill>
                  <a:srgbClr val="0070C0"/>
                </a:solidFill>
              </a:rPr>
              <a:t>B2C </a:t>
            </a:r>
            <a:r>
              <a:rPr lang="hr-HR" dirty="0">
                <a:solidFill>
                  <a:srgbClr val="0070C0"/>
                </a:solidFill>
                <a:sym typeface="Wingdings" panose="05000000000000000000" pitchFamily="2" charset="2"/>
              </a:rPr>
              <a:t> B2B </a:t>
            </a:r>
            <a:r>
              <a:rPr lang="hr-HR" dirty="0">
                <a:solidFill>
                  <a:srgbClr val="0070C0"/>
                </a:solidFill>
              </a:rPr>
              <a:t>u zdravstvu</a:t>
            </a:r>
            <a:endParaRPr dirty="0">
              <a:solidFill>
                <a:srgbClr val="0070C0"/>
              </a:solidFill>
            </a:endParaRPr>
          </a:p>
        </p:txBody>
      </p:sp>
      <p:pic>
        <p:nvPicPr>
          <p:cNvPr id="113" name="Google Shape;113;p4" descr="Engaging People: Breaking Down Silos in Health Information"/>
          <p:cNvPicPr preferRelativeResize="0"/>
          <p:nvPr/>
        </p:nvPicPr>
        <p:blipFill rotWithShape="1">
          <a:blip r:embed="rId3">
            <a:alphaModFix/>
          </a:blip>
          <a:srcRect/>
          <a:stretch/>
        </p:blipFill>
        <p:spPr>
          <a:xfrm>
            <a:off x="2481834" y="1572769"/>
            <a:ext cx="7228332" cy="4155236"/>
          </a:xfrm>
          <a:prstGeom prst="rect">
            <a:avLst/>
          </a:prstGeom>
          <a:noFill/>
          <a:ln>
            <a:noFill/>
          </a:ln>
        </p:spPr>
      </p:pic>
    </p:spTree>
    <p:extLst>
      <p:ext uri="{BB962C8B-B14F-4D97-AF65-F5344CB8AC3E}">
        <p14:creationId xmlns:p14="http://schemas.microsoft.com/office/powerpoint/2010/main" val="3714938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D66D6B-7020-4091-9815-D958326D1340}"/>
              </a:ext>
            </a:extLst>
          </p:cNvPr>
          <p:cNvPicPr>
            <a:picLocks noChangeAspect="1"/>
          </p:cNvPicPr>
          <p:nvPr/>
        </p:nvPicPr>
        <p:blipFill>
          <a:blip r:embed="rId2"/>
          <a:stretch>
            <a:fillRect/>
          </a:stretch>
        </p:blipFill>
        <p:spPr>
          <a:xfrm>
            <a:off x="1984772" y="900246"/>
            <a:ext cx="8222456" cy="3214688"/>
          </a:xfrm>
          <a:prstGeom prst="rect">
            <a:avLst/>
          </a:prstGeom>
        </p:spPr>
      </p:pic>
      <p:sp>
        <p:nvSpPr>
          <p:cNvPr id="3" name="TextBox 2">
            <a:extLst>
              <a:ext uri="{FF2B5EF4-FFF2-40B4-BE49-F238E27FC236}">
                <a16:creationId xmlns:a16="http://schemas.microsoft.com/office/drawing/2014/main" id="{EA216D11-D2A4-4E72-816E-B5A96B76CADB}"/>
              </a:ext>
            </a:extLst>
          </p:cNvPr>
          <p:cNvSpPr txBox="1"/>
          <p:nvPr/>
        </p:nvSpPr>
        <p:spPr>
          <a:xfrm>
            <a:off x="3667432" y="124020"/>
            <a:ext cx="5346290" cy="1107996"/>
          </a:xfrm>
          <a:prstGeom prst="rect">
            <a:avLst/>
          </a:prstGeom>
          <a:noFill/>
        </p:spPr>
        <p:txBody>
          <a:bodyPr wrap="square" rtlCol="0">
            <a:spAutoFit/>
          </a:bodyPr>
          <a:lstStyle/>
          <a:p>
            <a:r>
              <a:rPr lang="hr-HR" sz="3300" dirty="0"/>
              <a:t>Dugotrajna skrb u zdravstvu</a:t>
            </a:r>
          </a:p>
        </p:txBody>
      </p:sp>
      <p:pic>
        <p:nvPicPr>
          <p:cNvPr id="4" name="Picture 3">
            <a:extLst>
              <a:ext uri="{FF2B5EF4-FFF2-40B4-BE49-F238E27FC236}">
                <a16:creationId xmlns:a16="http://schemas.microsoft.com/office/drawing/2014/main" id="{E92CA8F8-62A9-46A4-A134-23A16EBF5AA6}"/>
              </a:ext>
            </a:extLst>
          </p:cNvPr>
          <p:cNvPicPr>
            <a:picLocks noChangeAspect="1"/>
          </p:cNvPicPr>
          <p:nvPr/>
        </p:nvPicPr>
        <p:blipFill>
          <a:blip r:embed="rId3"/>
          <a:stretch>
            <a:fillRect/>
          </a:stretch>
        </p:blipFill>
        <p:spPr>
          <a:xfrm>
            <a:off x="1524000" y="5052192"/>
            <a:ext cx="9144000" cy="1542054"/>
          </a:xfrm>
          <a:prstGeom prst="rect">
            <a:avLst/>
          </a:prstGeom>
        </p:spPr>
      </p:pic>
      <p:sp>
        <p:nvSpPr>
          <p:cNvPr id="5" name="TextBox 4">
            <a:extLst>
              <a:ext uri="{FF2B5EF4-FFF2-40B4-BE49-F238E27FC236}">
                <a16:creationId xmlns:a16="http://schemas.microsoft.com/office/drawing/2014/main" id="{E50D1A0A-9500-40F1-B550-A287E3F92D99}"/>
              </a:ext>
            </a:extLst>
          </p:cNvPr>
          <p:cNvSpPr txBox="1"/>
          <p:nvPr/>
        </p:nvSpPr>
        <p:spPr>
          <a:xfrm>
            <a:off x="3883742" y="4259034"/>
            <a:ext cx="5346290" cy="600164"/>
          </a:xfrm>
          <a:prstGeom prst="rect">
            <a:avLst/>
          </a:prstGeom>
          <a:noFill/>
        </p:spPr>
        <p:txBody>
          <a:bodyPr wrap="square" rtlCol="0">
            <a:spAutoFit/>
          </a:bodyPr>
          <a:lstStyle/>
          <a:p>
            <a:r>
              <a:rPr lang="hr-HR" sz="3300" dirty="0"/>
              <a:t>Dugotrajna skrb u socijali</a:t>
            </a:r>
          </a:p>
        </p:txBody>
      </p:sp>
    </p:spTree>
    <p:extLst>
      <p:ext uri="{BB962C8B-B14F-4D97-AF65-F5344CB8AC3E}">
        <p14:creationId xmlns:p14="http://schemas.microsoft.com/office/powerpoint/2010/main" val="2513306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DF6C-E3A3-4AA3-A65D-FCEF640208F6}"/>
              </a:ext>
            </a:extLst>
          </p:cNvPr>
          <p:cNvSpPr>
            <a:spLocks noGrp="1"/>
          </p:cNvSpPr>
          <p:nvPr>
            <p:ph type="title"/>
          </p:nvPr>
        </p:nvSpPr>
        <p:spPr/>
        <p:txBody>
          <a:bodyPr/>
          <a:lstStyle/>
          <a:p>
            <a:pPr algn="ctr"/>
            <a:r>
              <a:rPr lang="hr-HR" dirty="0"/>
              <a:t>Dugotrajna skrb – aktivnosti i nadležnosti</a:t>
            </a:r>
          </a:p>
        </p:txBody>
      </p:sp>
      <p:pic>
        <p:nvPicPr>
          <p:cNvPr id="3" name="Picture 2">
            <a:extLst>
              <a:ext uri="{FF2B5EF4-FFF2-40B4-BE49-F238E27FC236}">
                <a16:creationId xmlns:a16="http://schemas.microsoft.com/office/drawing/2014/main" id="{60B65A1D-2BF2-4EBF-BFC4-3645427A1C9B}"/>
              </a:ext>
            </a:extLst>
          </p:cNvPr>
          <p:cNvPicPr>
            <a:picLocks noChangeAspect="1"/>
          </p:cNvPicPr>
          <p:nvPr/>
        </p:nvPicPr>
        <p:blipFill>
          <a:blip r:embed="rId2"/>
          <a:stretch>
            <a:fillRect/>
          </a:stretch>
        </p:blipFill>
        <p:spPr>
          <a:xfrm>
            <a:off x="3482079" y="2436885"/>
            <a:ext cx="4700819" cy="3216818"/>
          </a:xfrm>
          <a:prstGeom prst="rect">
            <a:avLst/>
          </a:prstGeom>
        </p:spPr>
      </p:pic>
    </p:spTree>
    <p:extLst>
      <p:ext uri="{BB962C8B-B14F-4D97-AF65-F5344CB8AC3E}">
        <p14:creationId xmlns:p14="http://schemas.microsoft.com/office/powerpoint/2010/main" val="719409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27DC-F415-4A6B-AE54-AB0F66A2F782}"/>
              </a:ext>
            </a:extLst>
          </p:cNvPr>
          <p:cNvSpPr>
            <a:spLocks noGrp="1"/>
          </p:cNvSpPr>
          <p:nvPr>
            <p:ph type="title"/>
          </p:nvPr>
        </p:nvSpPr>
        <p:spPr/>
        <p:txBody>
          <a:bodyPr/>
          <a:lstStyle/>
          <a:p>
            <a:pPr algn="ctr"/>
            <a:r>
              <a:rPr lang="hr-HR" dirty="0"/>
              <a:t>Dvije pacijentice?</a:t>
            </a:r>
          </a:p>
        </p:txBody>
      </p:sp>
      <p:sp>
        <p:nvSpPr>
          <p:cNvPr id="3" name="Content Placeholder 2">
            <a:extLst>
              <a:ext uri="{FF2B5EF4-FFF2-40B4-BE49-F238E27FC236}">
                <a16:creationId xmlns:a16="http://schemas.microsoft.com/office/drawing/2014/main" id="{C43A1DCC-3136-4735-A32A-D89FAA1B721B}"/>
              </a:ext>
            </a:extLst>
          </p:cNvPr>
          <p:cNvSpPr>
            <a:spLocks noGrp="1"/>
          </p:cNvSpPr>
          <p:nvPr>
            <p:ph sz="half" idx="1"/>
          </p:nvPr>
        </p:nvSpPr>
        <p:spPr/>
        <p:txBody>
          <a:bodyPr>
            <a:normAutofit lnSpcReduction="10000"/>
          </a:bodyPr>
          <a:lstStyle/>
          <a:p>
            <a:r>
              <a:rPr lang="hr-HR" dirty="0"/>
              <a:t>Žena</a:t>
            </a:r>
          </a:p>
          <a:p>
            <a:r>
              <a:rPr lang="hr-HR" dirty="0"/>
              <a:t>76 godina</a:t>
            </a:r>
          </a:p>
          <a:p>
            <a:r>
              <a:rPr lang="hr-HR" dirty="0"/>
              <a:t>DM tip 2</a:t>
            </a:r>
          </a:p>
          <a:p>
            <a:r>
              <a:rPr lang="hr-HR" dirty="0"/>
              <a:t>Hipertenzija</a:t>
            </a:r>
          </a:p>
          <a:p>
            <a:r>
              <a:rPr lang="hr-HR" dirty="0"/>
              <a:t>Stanje poslije </a:t>
            </a:r>
            <a:r>
              <a:rPr lang="hr-HR" dirty="0" err="1"/>
              <a:t>histerektomije</a:t>
            </a:r>
            <a:endParaRPr lang="hr-HR" dirty="0"/>
          </a:p>
          <a:p>
            <a:r>
              <a:rPr lang="hr-HR" dirty="0"/>
              <a:t>Reumatski artritis</a:t>
            </a:r>
          </a:p>
          <a:p>
            <a:endParaRPr lang="hr-HR" dirty="0"/>
          </a:p>
        </p:txBody>
      </p:sp>
      <p:sp>
        <p:nvSpPr>
          <p:cNvPr id="4" name="Content Placeholder 3">
            <a:extLst>
              <a:ext uri="{FF2B5EF4-FFF2-40B4-BE49-F238E27FC236}">
                <a16:creationId xmlns:a16="http://schemas.microsoft.com/office/drawing/2014/main" id="{A0E70D90-1C70-4C7F-957A-A28A9BB7E498}"/>
              </a:ext>
            </a:extLst>
          </p:cNvPr>
          <p:cNvSpPr>
            <a:spLocks noGrp="1"/>
          </p:cNvSpPr>
          <p:nvPr>
            <p:ph sz="half" idx="2"/>
          </p:nvPr>
        </p:nvSpPr>
        <p:spPr/>
        <p:txBody>
          <a:bodyPr>
            <a:normAutofit lnSpcReduction="10000"/>
          </a:bodyPr>
          <a:lstStyle/>
          <a:p>
            <a:r>
              <a:rPr lang="hr-HR" dirty="0"/>
              <a:t>Udovica</a:t>
            </a:r>
          </a:p>
          <a:p>
            <a:r>
              <a:rPr lang="hr-HR" dirty="0"/>
              <a:t>Živi sama</a:t>
            </a:r>
          </a:p>
          <a:p>
            <a:r>
              <a:rPr lang="hr-HR" dirty="0"/>
              <a:t>Pokretna uz pomoć hodalice</a:t>
            </a:r>
          </a:p>
          <a:p>
            <a:r>
              <a:rPr lang="hr-HR" dirty="0"/>
              <a:t>7 km od ambulante LOM</a:t>
            </a:r>
          </a:p>
          <a:p>
            <a:r>
              <a:rPr lang="hr-HR" dirty="0"/>
              <a:t>8 km od ljekarne</a:t>
            </a:r>
          </a:p>
          <a:p>
            <a:r>
              <a:rPr lang="hr-HR" dirty="0"/>
              <a:t>Naselje bez javnog prijevoza</a:t>
            </a:r>
          </a:p>
          <a:p>
            <a:r>
              <a:rPr lang="hr-HR" dirty="0"/>
              <a:t>Ispodprosječna mirovina</a:t>
            </a:r>
          </a:p>
          <a:p>
            <a:r>
              <a:rPr lang="hr-HR" dirty="0"/>
              <a:t>Na području bez dostupnih servisa u kući</a:t>
            </a:r>
          </a:p>
        </p:txBody>
      </p:sp>
    </p:spTree>
    <p:extLst>
      <p:ext uri="{BB962C8B-B14F-4D97-AF65-F5344CB8AC3E}">
        <p14:creationId xmlns:p14="http://schemas.microsoft.com/office/powerpoint/2010/main" val="240191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2C23B-81E6-487D-81E4-6A25915544C6}"/>
              </a:ext>
            </a:extLst>
          </p:cNvPr>
          <p:cNvSpPr>
            <a:spLocks noGrp="1"/>
          </p:cNvSpPr>
          <p:nvPr>
            <p:ph idx="1"/>
          </p:nvPr>
        </p:nvSpPr>
        <p:spPr>
          <a:xfrm>
            <a:off x="3138488" y="1019484"/>
            <a:ext cx="6696229" cy="4911213"/>
          </a:xfrm>
        </p:spPr>
        <p:txBody>
          <a:bodyPr>
            <a:normAutofit fontScale="70000" lnSpcReduction="20000"/>
          </a:bodyPr>
          <a:lstStyle/>
          <a:p>
            <a:pPr marL="0" indent="0" algn="just">
              <a:lnSpc>
                <a:spcPct val="115000"/>
              </a:lnSpc>
              <a:spcAft>
                <a:spcPts val="300"/>
              </a:spcAft>
              <a:buNone/>
            </a:pPr>
            <a:r>
              <a:rPr lang="hr-HR" sz="3225" kern="100" dirty="0">
                <a:latin typeface="Arial" panose="020B0604020202020204" pitchFamily="34" charset="0"/>
                <a:ea typeface="Times New Roman" panose="02020603050405020304" pitchFamily="18" charset="0"/>
              </a:rPr>
              <a:t>Neke MKB-šifre socijalnih stanja:</a:t>
            </a:r>
          </a:p>
          <a:p>
            <a:pPr marL="337185" algn="just">
              <a:lnSpc>
                <a:spcPct val="115000"/>
              </a:lnSpc>
            </a:pPr>
            <a:r>
              <a:rPr lang="hr-HR" kern="100" dirty="0">
                <a:latin typeface="Arial" panose="020B0604020202020204" pitchFamily="34" charset="0"/>
                <a:ea typeface="Times New Roman" panose="02020603050405020304" pitchFamily="18" charset="0"/>
              </a:rPr>
              <a:t>Z59.0 Beskućništvo</a:t>
            </a:r>
          </a:p>
          <a:p>
            <a:pPr marL="337185" algn="just">
              <a:lnSpc>
                <a:spcPct val="115000"/>
              </a:lnSpc>
            </a:pPr>
            <a:r>
              <a:rPr lang="hr-HR" kern="100" dirty="0">
                <a:latin typeface="Arial" panose="020B0604020202020204" pitchFamily="34" charset="0"/>
                <a:ea typeface="Times New Roman" panose="02020603050405020304" pitchFamily="18" charset="0"/>
              </a:rPr>
              <a:t>Z60.2 Samački život</a:t>
            </a:r>
          </a:p>
          <a:p>
            <a:pPr marL="337185" algn="just">
              <a:lnSpc>
                <a:spcPct val="115000"/>
              </a:lnSpc>
            </a:pPr>
            <a:r>
              <a:rPr lang="hr-HR" kern="100" dirty="0">
                <a:latin typeface="Arial" panose="020B0604020202020204" pitchFamily="34" charset="0"/>
                <a:ea typeface="Times New Roman" panose="02020603050405020304" pitchFamily="18" charset="0"/>
              </a:rPr>
              <a:t>Z56.0 Nezaposlenost</a:t>
            </a:r>
          </a:p>
          <a:p>
            <a:pPr marL="337185" algn="just">
              <a:lnSpc>
                <a:spcPct val="115000"/>
              </a:lnSpc>
            </a:pPr>
            <a:r>
              <a:rPr lang="hr-HR" kern="100" dirty="0">
                <a:latin typeface="Arial" panose="020B0604020202020204" pitchFamily="34" charset="0"/>
                <a:ea typeface="Times New Roman" panose="02020603050405020304" pitchFamily="18" charset="0"/>
              </a:rPr>
              <a:t>Z63.2 Nedovoljna potpora obitelji</a:t>
            </a:r>
          </a:p>
          <a:p>
            <a:pPr marL="337185" algn="just">
              <a:lnSpc>
                <a:spcPct val="115000"/>
              </a:lnSpc>
            </a:pPr>
            <a:r>
              <a:rPr lang="hr-HR" kern="100" dirty="0">
                <a:latin typeface="Arial" panose="020B0604020202020204" pitchFamily="34" charset="0"/>
                <a:ea typeface="Times New Roman" panose="02020603050405020304" pitchFamily="18" charset="0"/>
              </a:rPr>
              <a:t>Z74.3 Potreba za stalnim nadzorom</a:t>
            </a:r>
          </a:p>
          <a:p>
            <a:pPr marL="337185" algn="just">
              <a:lnSpc>
                <a:spcPct val="115000"/>
              </a:lnSpc>
            </a:pPr>
            <a:r>
              <a:rPr lang="hr-HR" kern="100" dirty="0">
                <a:latin typeface="Arial" panose="020B0604020202020204" pitchFamily="34" charset="0"/>
                <a:ea typeface="Times New Roman" panose="02020603050405020304" pitchFamily="18" charset="0"/>
              </a:rPr>
              <a:t>Z75.0 Nemogućnost pružanja medicinske pomoći u kući</a:t>
            </a:r>
          </a:p>
          <a:p>
            <a:pPr marL="337185" algn="just">
              <a:lnSpc>
                <a:spcPct val="115000"/>
              </a:lnSpc>
            </a:pPr>
            <a:r>
              <a:rPr lang="hr-HR" kern="100" dirty="0">
                <a:latin typeface="Arial" panose="020B0604020202020204" pitchFamily="34" charset="0"/>
                <a:ea typeface="Times New Roman" panose="02020603050405020304" pitchFamily="18" charset="0"/>
              </a:rPr>
              <a:t>Z59.3 Problemi vezani uz život u ustanovama za smještaj</a:t>
            </a:r>
          </a:p>
          <a:p>
            <a:pPr marL="337185" algn="just">
              <a:lnSpc>
                <a:spcPct val="115000"/>
              </a:lnSpc>
            </a:pPr>
            <a:r>
              <a:rPr lang="hr-HR" kern="100" dirty="0">
                <a:latin typeface="Arial" panose="020B0604020202020204" pitchFamily="34" charset="0"/>
                <a:ea typeface="Times New Roman" panose="02020603050405020304" pitchFamily="18" charset="0"/>
              </a:rPr>
              <a:t>Z59.4 Manjak prikladnih namirnica</a:t>
            </a:r>
          </a:p>
          <a:p>
            <a:pPr marL="337185" algn="just">
              <a:lnSpc>
                <a:spcPct val="115000"/>
              </a:lnSpc>
            </a:pPr>
            <a:r>
              <a:rPr lang="hr-HR" kern="100" dirty="0">
                <a:latin typeface="Arial" panose="020B0604020202020204" pitchFamily="34" charset="0"/>
                <a:ea typeface="Times New Roman" panose="02020603050405020304" pitchFamily="18" charset="0"/>
              </a:rPr>
              <a:t>Z59.6 Niska primanja</a:t>
            </a:r>
          </a:p>
          <a:p>
            <a:pPr marL="337185" algn="just">
              <a:lnSpc>
                <a:spcPct val="115000"/>
              </a:lnSpc>
            </a:pPr>
            <a:endParaRPr lang="hr-HR" kern="100" dirty="0">
              <a:latin typeface="Arial" panose="020B0604020202020204" pitchFamily="34" charset="0"/>
              <a:ea typeface="Times New Roman" panose="02020603050405020304" pitchFamily="18" charset="0"/>
            </a:endParaRPr>
          </a:p>
          <a:p>
            <a:pPr marL="0" indent="0" algn="just">
              <a:lnSpc>
                <a:spcPct val="115000"/>
              </a:lnSpc>
              <a:spcAft>
                <a:spcPts val="300"/>
              </a:spcAft>
              <a:buNone/>
            </a:pPr>
            <a:endParaRPr lang="hr-HR" sz="1800" kern="1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46534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067" y="1536192"/>
            <a:ext cx="1529334" cy="2468880"/>
          </a:xfrm>
        </p:spPr>
        <p:txBody>
          <a:bodyPr>
            <a:normAutofit/>
          </a:bodyPr>
          <a:lstStyle/>
          <a:p>
            <a:r>
              <a:rPr lang="hr-HR" b="1" dirty="0">
                <a:solidFill>
                  <a:srgbClr val="0070C0"/>
                </a:solidFill>
              </a:rPr>
              <a:t>Plan skrbi</a:t>
            </a:r>
            <a:endParaRPr lang="en-US" b="1" dirty="0">
              <a:solidFill>
                <a:srgbClr val="0070C0"/>
              </a:solidFill>
            </a:endParaRPr>
          </a:p>
        </p:txBody>
      </p:sp>
      <p:grpSp>
        <p:nvGrpSpPr>
          <p:cNvPr id="5" name="Group 4"/>
          <p:cNvGrpSpPr/>
          <p:nvPr/>
        </p:nvGrpSpPr>
        <p:grpSpPr>
          <a:xfrm>
            <a:off x="2923604" y="128017"/>
            <a:ext cx="7588949" cy="6540091"/>
            <a:chOff x="1095373" y="791979"/>
            <a:chExt cx="7058025" cy="6066021"/>
          </a:xfrm>
        </p:grpSpPr>
        <p:pic>
          <p:nvPicPr>
            <p:cNvPr id="3" name="Picture 2"/>
            <p:cNvPicPr>
              <a:picLocks noChangeAspect="1"/>
            </p:cNvPicPr>
            <p:nvPr/>
          </p:nvPicPr>
          <p:blipFill>
            <a:blip r:embed="rId2"/>
            <a:stretch>
              <a:fillRect/>
            </a:stretch>
          </p:blipFill>
          <p:spPr>
            <a:xfrm>
              <a:off x="1095373" y="791979"/>
              <a:ext cx="7058025" cy="2495550"/>
            </a:xfrm>
            <a:prstGeom prst="rect">
              <a:avLst/>
            </a:prstGeom>
          </p:spPr>
        </p:pic>
        <p:pic>
          <p:nvPicPr>
            <p:cNvPr id="4" name="Picture 3"/>
            <p:cNvPicPr>
              <a:picLocks noChangeAspect="1"/>
            </p:cNvPicPr>
            <p:nvPr/>
          </p:nvPicPr>
          <p:blipFill>
            <a:blip r:embed="rId3"/>
            <a:stretch>
              <a:fillRect/>
            </a:stretch>
          </p:blipFill>
          <p:spPr>
            <a:xfrm>
              <a:off x="1240152" y="3204520"/>
              <a:ext cx="6768466" cy="3653480"/>
            </a:xfrm>
            <a:prstGeom prst="rect">
              <a:avLst/>
            </a:prstGeom>
          </p:spPr>
        </p:pic>
      </p:grpSp>
    </p:spTree>
    <p:extLst>
      <p:ext uri="{BB962C8B-B14F-4D97-AF65-F5344CB8AC3E}">
        <p14:creationId xmlns:p14="http://schemas.microsoft.com/office/powerpoint/2010/main" val="135375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B050"/>
              </a:buClr>
              <a:buSzPts val="4400"/>
              <a:buFont typeface="Calibri"/>
              <a:buNone/>
            </a:pPr>
            <a:r>
              <a:rPr lang="hr-HR" dirty="0">
                <a:solidFill>
                  <a:srgbClr val="00B050"/>
                </a:solidFill>
              </a:rPr>
              <a:t>Zašto do sada nema promjene?</a:t>
            </a:r>
            <a:endParaRPr dirty="0">
              <a:solidFill>
                <a:srgbClr val="00B050"/>
              </a:solidFill>
            </a:endParaRPr>
          </a:p>
        </p:txBody>
      </p:sp>
      <p:pic>
        <p:nvPicPr>
          <p:cNvPr id="113" name="Google Shape;113;p4" descr="Engaging People: Breaking Down Silos in Health Information"/>
          <p:cNvPicPr preferRelativeResize="0"/>
          <p:nvPr/>
        </p:nvPicPr>
        <p:blipFill rotWithShape="1">
          <a:blip r:embed="rId3">
            <a:alphaModFix/>
          </a:blip>
          <a:srcRect/>
          <a:stretch/>
        </p:blipFill>
        <p:spPr>
          <a:xfrm>
            <a:off x="1581911" y="1605116"/>
            <a:ext cx="9028177" cy="485264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dirty="0"/>
              <a:t>Osnivanje savjetovališta za kompleksne pacijente – </a:t>
            </a:r>
            <a:r>
              <a:rPr lang="hr-HR" b="1" dirty="0"/>
              <a:t>Centar za kompleksnu skrb</a:t>
            </a:r>
            <a:endParaRPr lang="en-US" b="1" dirty="0"/>
          </a:p>
        </p:txBody>
      </p:sp>
      <p:sp>
        <p:nvSpPr>
          <p:cNvPr id="3" name="Text Placeholder 2"/>
          <p:cNvSpPr>
            <a:spLocks noGrp="1"/>
          </p:cNvSpPr>
          <p:nvPr>
            <p:ph type="body" idx="1"/>
          </p:nvPr>
        </p:nvSpPr>
        <p:spPr>
          <a:xfrm>
            <a:off x="2380061" y="2356867"/>
            <a:ext cx="7429499" cy="2843785"/>
          </a:xfrm>
        </p:spPr>
        <p:txBody>
          <a:bodyPr>
            <a:normAutofit fontScale="85000" lnSpcReduction="10000"/>
          </a:bodyPr>
          <a:lstStyle/>
          <a:p>
            <a:pPr marL="64294" indent="0">
              <a:buNone/>
            </a:pPr>
            <a:r>
              <a:rPr lang="hr-HR" b="1" dirty="0"/>
              <a:t>Vizija</a:t>
            </a:r>
          </a:p>
          <a:p>
            <a:pPr marL="64294" indent="0">
              <a:buNone/>
            </a:pPr>
            <a:r>
              <a:rPr lang="hr-HR" dirty="0"/>
              <a:t>2025. godine, svaki kompleksni pacijent otpušten iz bolnice bit će preuzet u skrb stručnjaka u PZZ koji će:</a:t>
            </a:r>
          </a:p>
          <a:p>
            <a:pPr fontAlgn="base"/>
            <a:r>
              <a:rPr lang="hr-HR" dirty="0"/>
              <a:t>Pružiti sve potrebne informacije za pacijenta i obitelj;</a:t>
            </a:r>
          </a:p>
          <a:p>
            <a:pPr fontAlgn="base"/>
            <a:r>
              <a:rPr lang="hr-HR" dirty="0"/>
              <a:t>Informacijski povezati sve dionike: LOM, patronažnu službu, zdravstvenu njegu u kući, fizikalnu terapiju u kući, bolnicu, socijalnog radnika, prevodioce, NVO, lokalnu zajednicu.</a:t>
            </a:r>
          </a:p>
          <a:p>
            <a:endParaRPr lang="en-US" dirty="0"/>
          </a:p>
        </p:txBody>
      </p:sp>
    </p:spTree>
    <p:extLst>
      <p:ext uri="{BB962C8B-B14F-4D97-AF65-F5344CB8AC3E}">
        <p14:creationId xmlns:p14="http://schemas.microsoft.com/office/powerpoint/2010/main" val="127917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Centar (savjetovalište) za kompleksnu skrb</a:t>
            </a:r>
            <a:endParaRPr lang="en-US" b="1" dirty="0"/>
          </a:p>
        </p:txBody>
      </p:sp>
      <p:sp>
        <p:nvSpPr>
          <p:cNvPr id="3" name="Text Placeholder 2"/>
          <p:cNvSpPr>
            <a:spLocks noGrp="1"/>
          </p:cNvSpPr>
          <p:nvPr>
            <p:ph type="body" idx="1"/>
          </p:nvPr>
        </p:nvSpPr>
        <p:spPr>
          <a:xfrm>
            <a:off x="2380061" y="2356867"/>
            <a:ext cx="7429499" cy="2843785"/>
          </a:xfrm>
        </p:spPr>
        <p:txBody>
          <a:bodyPr>
            <a:normAutofit lnSpcReduction="10000"/>
          </a:bodyPr>
          <a:lstStyle/>
          <a:p>
            <a:pPr marL="64294" indent="0">
              <a:buNone/>
            </a:pPr>
            <a:r>
              <a:rPr lang="hr-HR" b="1" dirty="0"/>
              <a:t>Opći cilj</a:t>
            </a:r>
          </a:p>
          <a:p>
            <a:pPr marL="64294" indent="0">
              <a:buNone/>
            </a:pPr>
            <a:r>
              <a:rPr lang="hr-HR" dirty="0"/>
              <a:t>Centrom koordinacijski obuhvatiti 80% kompleksnih pacijenata koji se iz bolnice ili stacionara doma zdravlja otpuštaju na skrb u kući, u </a:t>
            </a:r>
            <a:r>
              <a:rPr lang="hr-HR" dirty="0" err="1"/>
              <a:t>udomiteljstvo</a:t>
            </a:r>
            <a:r>
              <a:rPr lang="hr-HR" dirty="0"/>
              <a:t>, dom za starije ili drugu socijalnu ustanovu te njima i njihovim njegovateljima osigurati kvalitetnu, cjelovitu i kontinuiranu skrb.</a:t>
            </a:r>
          </a:p>
          <a:p>
            <a:endParaRPr lang="en-US" dirty="0"/>
          </a:p>
        </p:txBody>
      </p:sp>
    </p:spTree>
    <p:extLst>
      <p:ext uri="{BB962C8B-B14F-4D97-AF65-F5344CB8AC3E}">
        <p14:creationId xmlns:p14="http://schemas.microsoft.com/office/powerpoint/2010/main" val="3949661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1C23-A228-4A30-BDF8-B70C9B2ED9E8}"/>
              </a:ext>
            </a:extLst>
          </p:cNvPr>
          <p:cNvSpPr>
            <a:spLocks noGrp="1"/>
          </p:cNvSpPr>
          <p:nvPr>
            <p:ph type="title"/>
          </p:nvPr>
        </p:nvSpPr>
        <p:spPr>
          <a:xfrm>
            <a:off x="2152649" y="1008422"/>
            <a:ext cx="7886700" cy="994172"/>
          </a:xfrm>
        </p:spPr>
        <p:txBody>
          <a:bodyPr>
            <a:normAutofit fontScale="90000"/>
          </a:bodyPr>
          <a:lstStyle/>
          <a:p>
            <a:r>
              <a:rPr lang="hr-HR" dirty="0"/>
              <a:t>Odnos koordinacijskog centra za palijativnu skrb i centra/savjetovališta za kompleksne pacijente?</a:t>
            </a:r>
          </a:p>
        </p:txBody>
      </p:sp>
      <p:sp>
        <p:nvSpPr>
          <p:cNvPr id="3" name="Content Placeholder 2">
            <a:extLst>
              <a:ext uri="{FF2B5EF4-FFF2-40B4-BE49-F238E27FC236}">
                <a16:creationId xmlns:a16="http://schemas.microsoft.com/office/drawing/2014/main" id="{9F1D0103-56E5-434D-8AD2-8C0775B18FB3}"/>
              </a:ext>
            </a:extLst>
          </p:cNvPr>
          <p:cNvSpPr>
            <a:spLocks noGrp="1"/>
          </p:cNvSpPr>
          <p:nvPr>
            <p:ph idx="1"/>
          </p:nvPr>
        </p:nvSpPr>
        <p:spPr>
          <a:xfrm>
            <a:off x="2003322" y="2002594"/>
            <a:ext cx="8185354" cy="3760838"/>
          </a:xfrm>
        </p:spPr>
        <p:txBody>
          <a:bodyPr>
            <a:normAutofit fontScale="92500" lnSpcReduction="10000"/>
          </a:bodyPr>
          <a:lstStyle/>
          <a:p>
            <a:r>
              <a:rPr lang="hr-HR" sz="1500" dirty="0"/>
              <a:t>Županijski koordinacijski centri za palijativnu skrb skupili su mnogo iskustva u radu s kompleksnim pacijentima koji nisu u potrebi za palijativnu skrb. Prema procjeni koordinatora sudionika na 28. Radionici</a:t>
            </a:r>
            <a:r>
              <a:rPr lang="hr-HR" sz="1500" b="1" dirty="0">
                <a:solidFill>
                  <a:srgbClr val="C00000"/>
                </a:solidFill>
              </a:rPr>
              <a:t>, jedna trećina pacijenata koje se prijavljuje koordinacijskim centrima nisu u potrebi za palijativom, već se radi o pacijenata s kompleksnim potrebama</a:t>
            </a:r>
            <a:endParaRPr lang="hr-HR" sz="1500" dirty="0"/>
          </a:p>
          <a:p>
            <a:r>
              <a:rPr lang="hr-HR" sz="1500" dirty="0"/>
              <a:t>Također, svi palijativni pacijenti su ujedno i kompleksni zato što svaki palijativni pacijent treba </a:t>
            </a:r>
            <a:r>
              <a:rPr lang="hr-HR" sz="1500" dirty="0" err="1"/>
              <a:t>individuaciju</a:t>
            </a:r>
            <a:r>
              <a:rPr lang="hr-HR" sz="1500" dirty="0"/>
              <a:t> skrbi, a u posebnu kategoriju ih izdvajamo zbog </a:t>
            </a:r>
            <a:r>
              <a:rPr lang="hr-HR" sz="1500" b="1" dirty="0">
                <a:solidFill>
                  <a:srgbClr val="C00000"/>
                </a:solidFill>
              </a:rPr>
              <a:t>njihove posebnosti, a to je brzi porast potreba u kratkom vremenskom okviru</a:t>
            </a:r>
            <a:endParaRPr lang="hr-HR" sz="1500" dirty="0"/>
          </a:p>
          <a:p>
            <a:r>
              <a:rPr lang="hr-HR" sz="1500" dirty="0"/>
              <a:t>Nadalje, </a:t>
            </a:r>
            <a:r>
              <a:rPr lang="hr-HR" sz="1500" b="1" dirty="0">
                <a:solidFill>
                  <a:srgbClr val="C00000"/>
                </a:solidFill>
              </a:rPr>
              <a:t>velik dio potreba palijativnih pacijenata su generičke, tj. nespecifične za palijativu i zajedničke s mnogim drugim pacijentima</a:t>
            </a:r>
            <a:r>
              <a:rPr lang="hr-HR" sz="1500" dirty="0"/>
              <a:t>, primjerice, potreba za ostvarivanjem prava iz socijalne skrbi, zdravstvena njega u kući, pomagala za nepokretne itd. </a:t>
            </a:r>
          </a:p>
          <a:p>
            <a:r>
              <a:rPr lang="hr-HR" sz="1500" dirty="0"/>
              <a:t>Postoji </a:t>
            </a:r>
            <a:r>
              <a:rPr lang="hr-HR" sz="1500" b="1" dirty="0">
                <a:solidFill>
                  <a:srgbClr val="C00000"/>
                </a:solidFill>
              </a:rPr>
              <a:t>rizik da se savjetovališta za kompleksne pacijente počnu razvijati kao samostalni servisi</a:t>
            </a:r>
            <a:r>
              <a:rPr lang="hr-HR" sz="1500" dirty="0"/>
              <a:t>, što je direktno suprotno ideji integrirane skrbi zbog koje su savjetovališta i pokrenuta. </a:t>
            </a:r>
          </a:p>
          <a:p>
            <a:r>
              <a:rPr lang="hr-HR" sz="1500" dirty="0"/>
              <a:t>Stoga predlažemo da se savjetovališta za kompleksne pacijente organizacijski pridruže postojećim županijskim centrima za koordinaciju palijativne skrbi, te da se centri preimenuju u </a:t>
            </a:r>
            <a:r>
              <a:rPr lang="hr-HR" sz="1500" b="1" dirty="0">
                <a:solidFill>
                  <a:srgbClr val="C00000"/>
                </a:solidFill>
              </a:rPr>
              <a:t>županijske centre za koordinaciju skrbi</a:t>
            </a:r>
            <a:r>
              <a:rPr lang="hr-HR" sz="1500" dirty="0"/>
              <a:t>. Na taj način postojala bi </a:t>
            </a:r>
            <a:r>
              <a:rPr lang="hr-HR" sz="1500" b="1" dirty="0">
                <a:solidFill>
                  <a:srgbClr val="C00000"/>
                </a:solidFill>
              </a:rPr>
              <a:t>jedinstvena ulazna točka za sve kompleksne pacijente</a:t>
            </a:r>
            <a:r>
              <a:rPr lang="hr-HR" sz="1500" dirty="0"/>
              <a:t>, čime bi se olakšano podmirivale generičke potrebe za skrbi palijativnih i svih ostalih kompleksnih pacijenata, a palijativni pacijenti bi brže došli do skrbi specifične za palijativu kao što su podrška u žalovanju, te rješavanje bioetičkih pitanja.</a:t>
            </a:r>
          </a:p>
        </p:txBody>
      </p:sp>
    </p:spTree>
    <p:extLst>
      <p:ext uri="{BB962C8B-B14F-4D97-AF65-F5344CB8AC3E}">
        <p14:creationId xmlns:p14="http://schemas.microsoft.com/office/powerpoint/2010/main" val="605717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33977" y="5486400"/>
            <a:ext cx="7886700" cy="1275645"/>
          </a:xfrm>
        </p:spPr>
        <p:txBody>
          <a:bodyPr>
            <a:noAutofit/>
          </a:bodyPr>
          <a:lstStyle/>
          <a:p>
            <a:pPr algn="just"/>
            <a:r>
              <a:rPr lang="en-US" sz="2000" dirty="0"/>
              <a:t>In summary, </a:t>
            </a:r>
            <a:r>
              <a:rPr lang="en-US" sz="2000" b="1" dirty="0"/>
              <a:t>the essence of the B2B approach lies in </a:t>
            </a:r>
            <a:r>
              <a:rPr lang="en-US" sz="2000" b="1" dirty="0">
                <a:solidFill>
                  <a:srgbClr val="FF0000"/>
                </a:solidFill>
              </a:rPr>
              <a:t>building strong relationships, addressing complex decision-making processes, and providing customized solutions for businesses. </a:t>
            </a:r>
            <a:r>
              <a:rPr lang="en-US" sz="2000" dirty="0"/>
              <a:t>On the other hand, </a:t>
            </a:r>
            <a:r>
              <a:rPr lang="en-US" sz="2000" b="1" dirty="0"/>
              <a:t>the B2C approach centers around creating consumer-centric experiences, leveraging emotional appeal</a:t>
            </a:r>
            <a:r>
              <a:rPr lang="en-US" sz="2000" dirty="0"/>
              <a:t>,</a:t>
            </a:r>
            <a:r>
              <a:rPr lang="en-US" sz="2000" b="1" dirty="0"/>
              <a:t> </a:t>
            </a:r>
            <a:r>
              <a:rPr lang="en-US" sz="2000" dirty="0"/>
              <a:t>and targeting a broad consumer base with mass marketing strategies.</a:t>
            </a:r>
            <a:br>
              <a:rPr lang="en-US" sz="2400" dirty="0"/>
            </a:br>
            <a:br>
              <a:rPr lang="en-US" sz="2400" dirty="0"/>
            </a:br>
            <a:endParaRPr lang="en-US" sz="2400" dirty="0"/>
          </a:p>
        </p:txBody>
      </p:sp>
      <p:sp>
        <p:nvSpPr>
          <p:cNvPr id="3" name="Content Placeholder 2"/>
          <p:cNvSpPr>
            <a:spLocks noGrp="1"/>
          </p:cNvSpPr>
          <p:nvPr>
            <p:ph sz="half" idx="1"/>
          </p:nvPr>
        </p:nvSpPr>
        <p:spPr>
          <a:xfrm>
            <a:off x="6192745" y="250586"/>
            <a:ext cx="3886200" cy="4351338"/>
          </a:xfrm>
        </p:spPr>
        <p:txBody>
          <a:bodyPr>
            <a:noAutofit/>
          </a:bodyPr>
          <a:lstStyle/>
          <a:p>
            <a:pPr marL="0" indent="0" algn="ctr">
              <a:buNone/>
            </a:pPr>
            <a:r>
              <a:rPr lang="en-US" sz="1200" b="1" dirty="0">
                <a:solidFill>
                  <a:srgbClr val="0070C0"/>
                </a:solidFill>
              </a:rPr>
              <a:t>B2B Approach</a:t>
            </a:r>
            <a:r>
              <a:rPr lang="hr-HR" sz="1200" b="1" dirty="0">
                <a:solidFill>
                  <a:srgbClr val="0070C0"/>
                </a:solidFill>
              </a:rPr>
              <a:t> /PROFESIONALAC – PROFESIONALAC/</a:t>
            </a:r>
            <a:endParaRPr lang="en-US" sz="1200" dirty="0">
              <a:solidFill>
                <a:srgbClr val="0070C0"/>
              </a:solidFill>
            </a:endParaRPr>
          </a:p>
          <a:p>
            <a:r>
              <a:rPr lang="hr-HR" sz="1200" b="1" dirty="0">
                <a:solidFill>
                  <a:srgbClr val="0070C0"/>
                </a:solidFill>
              </a:rPr>
              <a:t>R</a:t>
            </a:r>
            <a:r>
              <a:rPr lang="en-US" sz="1200" b="1" dirty="0" err="1">
                <a:solidFill>
                  <a:srgbClr val="0070C0"/>
                </a:solidFill>
              </a:rPr>
              <a:t>elationship</a:t>
            </a:r>
            <a:r>
              <a:rPr lang="en-US" sz="1200" b="1" dirty="0">
                <a:solidFill>
                  <a:srgbClr val="0070C0"/>
                </a:solidFill>
              </a:rPr>
              <a:t> Focus</a:t>
            </a:r>
            <a:r>
              <a:rPr lang="en-US" sz="1200" dirty="0">
                <a:solidFill>
                  <a:srgbClr val="0070C0"/>
                </a:solidFill>
              </a:rPr>
              <a:t>: </a:t>
            </a:r>
            <a:r>
              <a:rPr lang="en-US" sz="1200" dirty="0"/>
              <a:t>B2B transactions typically involve building long-term relationships with other businesses. The focus is on understanding the specific requirements of business customers, addressing their pain points, and providing solutions that add value to their operations. Building trust, maintaining ongoing communication, and delivering personalized services are crucial in the B2B space.</a:t>
            </a:r>
          </a:p>
          <a:p>
            <a:r>
              <a:rPr lang="en-US" sz="1200" b="1" dirty="0">
                <a:solidFill>
                  <a:srgbClr val="0070C0"/>
                </a:solidFill>
              </a:rPr>
              <a:t>Complex Decision-Making</a:t>
            </a:r>
            <a:r>
              <a:rPr lang="en-US" sz="1200" dirty="0">
                <a:solidFill>
                  <a:srgbClr val="0070C0"/>
                </a:solidFill>
              </a:rPr>
              <a:t>: </a:t>
            </a:r>
            <a:r>
              <a:rPr lang="en-US" sz="1200" dirty="0"/>
              <a:t>B2B purchases often involve multiple stakeholders and more complex decision-making processes. The decision to invest in a B2B product or service is usually driven by factors such as cost-effectiveness, return on investment, alignment with business objectives, integration capabilities, and scalability. B2B offerings need to provide clear benefits and demonstrate their ability to solve business challenges.</a:t>
            </a:r>
          </a:p>
          <a:p>
            <a:r>
              <a:rPr lang="en-US" sz="1200" b="1" dirty="0">
                <a:solidFill>
                  <a:srgbClr val="0070C0"/>
                </a:solidFill>
              </a:rPr>
              <a:t>Customization and Integration</a:t>
            </a:r>
            <a:r>
              <a:rPr lang="en-US" sz="1200" dirty="0">
                <a:solidFill>
                  <a:srgbClr val="0070C0"/>
                </a:solidFill>
              </a:rPr>
              <a:t>: </a:t>
            </a:r>
            <a:r>
              <a:rPr lang="en-US" sz="1200" dirty="0"/>
              <a:t>B2B products and services are often tailored to suit the specific needs and requirements of individual businesses. Integration with existing systems, interoperability, and customization options play a significant role in B2B offerings. Businesses seek solutions that seamlessly fit into their workflows and enhance their overall operations.</a:t>
            </a:r>
          </a:p>
        </p:txBody>
      </p:sp>
      <p:sp>
        <p:nvSpPr>
          <p:cNvPr id="4" name="Content Placeholder 3"/>
          <p:cNvSpPr>
            <a:spLocks noGrp="1"/>
          </p:cNvSpPr>
          <p:nvPr>
            <p:ph sz="half" idx="2"/>
          </p:nvPr>
        </p:nvSpPr>
        <p:spPr>
          <a:xfrm>
            <a:off x="2096233" y="250586"/>
            <a:ext cx="3886200" cy="4351338"/>
          </a:xfrm>
        </p:spPr>
        <p:txBody>
          <a:bodyPr>
            <a:noAutofit/>
          </a:bodyPr>
          <a:lstStyle/>
          <a:p>
            <a:pPr marL="0" indent="0" algn="ctr">
              <a:buNone/>
            </a:pPr>
            <a:r>
              <a:rPr lang="en-US" sz="1200" b="1" dirty="0">
                <a:solidFill>
                  <a:srgbClr val="0070C0"/>
                </a:solidFill>
              </a:rPr>
              <a:t>B2C Approach</a:t>
            </a:r>
            <a:r>
              <a:rPr lang="hr-HR" sz="1200" b="1" dirty="0">
                <a:solidFill>
                  <a:srgbClr val="0070C0"/>
                </a:solidFill>
              </a:rPr>
              <a:t> /PROFESIONALAC – PACIJENT/</a:t>
            </a:r>
            <a:endParaRPr lang="en-US" sz="1200" dirty="0">
              <a:solidFill>
                <a:srgbClr val="0070C0"/>
              </a:solidFill>
            </a:endParaRPr>
          </a:p>
          <a:p>
            <a:r>
              <a:rPr lang="en-US" sz="1200" b="1" dirty="0">
                <a:solidFill>
                  <a:srgbClr val="0070C0"/>
                </a:solidFill>
              </a:rPr>
              <a:t>Consumer-Centric Experience</a:t>
            </a:r>
            <a:r>
              <a:rPr lang="en-US" sz="1200" dirty="0">
                <a:solidFill>
                  <a:srgbClr val="0070C0"/>
                </a:solidFill>
              </a:rPr>
              <a:t>: </a:t>
            </a:r>
            <a:r>
              <a:rPr lang="en-US" sz="1200" dirty="0"/>
              <a:t>The B2C approach revolves around providing a seamless and personalized experience to individual consumers. Understanding consumer preferences, behaviors, and demographics is crucial in this approach. B2C companies focus on delivering convenience, ease of use, and a positive emotional connection with their products or services.</a:t>
            </a:r>
          </a:p>
          <a:p>
            <a:r>
              <a:rPr lang="en-US" sz="1200" b="1" dirty="0">
                <a:solidFill>
                  <a:srgbClr val="0070C0"/>
                </a:solidFill>
              </a:rPr>
              <a:t>Impulse and Emotional Appeal</a:t>
            </a:r>
            <a:r>
              <a:rPr lang="en-US" sz="1200" dirty="0">
                <a:solidFill>
                  <a:srgbClr val="0070C0"/>
                </a:solidFill>
              </a:rPr>
              <a:t>: </a:t>
            </a:r>
            <a:r>
              <a:rPr lang="en-US" sz="1200" dirty="0"/>
              <a:t>B2C purchases often involve impulse buying and emotional decision-making. Consumers are influenced by factors like brand image, marketing messages, social proof, peer recommendations, and emotional satisfaction. B2C companies employ strategies such as targeted advertising, persuasive messaging, and creating emotional connections to attract and retain consumers.</a:t>
            </a:r>
          </a:p>
          <a:p>
            <a:r>
              <a:rPr lang="en-US" sz="1200" b="1" dirty="0">
                <a:solidFill>
                  <a:srgbClr val="0070C0"/>
                </a:solidFill>
              </a:rPr>
              <a:t>Mass Marketing and Broad Appeal</a:t>
            </a:r>
            <a:r>
              <a:rPr lang="en-US" sz="1200" dirty="0">
                <a:solidFill>
                  <a:srgbClr val="0070C0"/>
                </a:solidFill>
              </a:rPr>
              <a:t>: </a:t>
            </a:r>
            <a:r>
              <a:rPr lang="en-US" sz="1200" dirty="0"/>
              <a:t>B2C companies typically target a large consumer base and aim for broad market appeal. Their products or services are designed to cater to the needs of a wide range of consumers. B2C offerings often focus on mass marketing channels, such as television, social media, and online marketplaces, to reach and engage with a large audience.</a:t>
            </a:r>
            <a:br>
              <a:rPr lang="en-US" sz="1200" dirty="0"/>
            </a:br>
            <a:endParaRPr lang="en-US" sz="1200" dirty="0"/>
          </a:p>
        </p:txBody>
      </p:sp>
      <p:sp>
        <p:nvSpPr>
          <p:cNvPr id="5" name="TextBox 4"/>
          <p:cNvSpPr txBox="1"/>
          <p:nvPr/>
        </p:nvSpPr>
        <p:spPr>
          <a:xfrm>
            <a:off x="1556737" y="6519446"/>
            <a:ext cx="1920240" cy="338554"/>
          </a:xfrm>
          <a:prstGeom prst="rect">
            <a:avLst/>
          </a:prstGeom>
          <a:noFill/>
        </p:spPr>
        <p:txBody>
          <a:bodyPr wrap="square" rtlCol="0">
            <a:spAutoFit/>
          </a:bodyPr>
          <a:lstStyle/>
          <a:p>
            <a:r>
              <a:rPr lang="hr-HR" sz="1600" dirty="0"/>
              <a:t>Izvor: CHAT GPT</a:t>
            </a:r>
            <a:endParaRPr lang="en-US" sz="1600" dirty="0"/>
          </a:p>
        </p:txBody>
      </p:sp>
    </p:spTree>
    <p:extLst>
      <p:ext uri="{BB962C8B-B14F-4D97-AF65-F5344CB8AC3E}">
        <p14:creationId xmlns:p14="http://schemas.microsoft.com/office/powerpoint/2010/main" val="1934849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15355" y="1677577"/>
            <a:ext cx="3795146" cy="3910012"/>
          </a:xfrm>
          <a:prstGeom prst="rect">
            <a:avLst/>
          </a:prstGeom>
        </p:spPr>
      </p:pic>
      <p:pic>
        <p:nvPicPr>
          <p:cNvPr id="6" name="Picture 5"/>
          <p:cNvPicPr>
            <a:picLocks noChangeAspect="1"/>
          </p:cNvPicPr>
          <p:nvPr/>
        </p:nvPicPr>
        <p:blipFill>
          <a:blip r:embed="rId3"/>
          <a:stretch>
            <a:fillRect/>
          </a:stretch>
        </p:blipFill>
        <p:spPr>
          <a:xfrm>
            <a:off x="2667000" y="5657820"/>
            <a:ext cx="3024188" cy="342930"/>
          </a:xfrm>
          <a:prstGeom prst="rect">
            <a:avLst/>
          </a:prstGeom>
        </p:spPr>
      </p:pic>
      <p:sp>
        <p:nvSpPr>
          <p:cNvPr id="7" name="Title 2"/>
          <p:cNvSpPr txBox="1">
            <a:spLocks/>
          </p:cNvSpPr>
          <p:nvPr/>
        </p:nvSpPr>
        <p:spPr>
          <a:xfrm>
            <a:off x="3619160" y="1073947"/>
            <a:ext cx="4191341" cy="533399"/>
          </a:xfrm>
          <a:prstGeom prst="rect">
            <a:avLst/>
          </a:prstGeom>
        </p:spPr>
        <p:txBody>
          <a:bodyPr/>
          <a:lstStyle>
            <a:lvl1pPr algn="l" defTabSz="914400" rtl="0" eaLnBrk="1" latinLnBrk="0" hangingPunct="1">
              <a:lnSpc>
                <a:spcPct val="90000"/>
              </a:lnSpc>
              <a:spcBef>
                <a:spcPct val="0"/>
              </a:spcBef>
              <a:buNone/>
              <a:defRPr sz="3400" kern="1200">
                <a:solidFill>
                  <a:schemeClr val="tx2"/>
                </a:solidFill>
                <a:latin typeface="Arial" panose="020B0604020202020204" pitchFamily="34" charset="0"/>
                <a:ea typeface="+mj-ea"/>
                <a:cs typeface="Arial" panose="020B0604020202020204" pitchFamily="34" charset="0"/>
              </a:defRPr>
            </a:lvl1pPr>
          </a:lstStyle>
          <a:p>
            <a:r>
              <a:rPr lang="en-US" sz="3000" dirty="0">
                <a:solidFill>
                  <a:schemeClr val="tx1"/>
                </a:solidFill>
                <a:latin typeface="+mn-lt"/>
              </a:rPr>
              <a:t>What is „optimal”?</a:t>
            </a:r>
          </a:p>
        </p:txBody>
      </p:sp>
      <p:pic>
        <p:nvPicPr>
          <p:cNvPr id="5" name="Picture 4" descr="A logo with orange dots and black text&#10;&#10;Description automatically generated">
            <a:extLst>
              <a:ext uri="{FF2B5EF4-FFF2-40B4-BE49-F238E27FC236}">
                <a16:creationId xmlns:a16="http://schemas.microsoft.com/office/drawing/2014/main" id="{851D658D-FF1F-437C-9325-46129581E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885" y="219941"/>
            <a:ext cx="4105836" cy="1708012"/>
          </a:xfrm>
          <a:prstGeom prst="rect">
            <a:avLst/>
          </a:prstGeom>
        </p:spPr>
      </p:pic>
    </p:spTree>
    <p:extLst>
      <p:ext uri="{BB962C8B-B14F-4D97-AF65-F5344CB8AC3E}">
        <p14:creationId xmlns:p14="http://schemas.microsoft.com/office/powerpoint/2010/main" val="319710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1F0161-83AF-4831-9FD4-1FAADF6AF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12" y="502023"/>
            <a:ext cx="5327116" cy="3550024"/>
          </a:xfrm>
          <a:prstGeom prst="rect">
            <a:avLst/>
          </a:prstGeom>
        </p:spPr>
      </p:pic>
      <p:pic>
        <p:nvPicPr>
          <p:cNvPr id="5" name="Picture 4">
            <a:extLst>
              <a:ext uri="{FF2B5EF4-FFF2-40B4-BE49-F238E27FC236}">
                <a16:creationId xmlns:a16="http://schemas.microsoft.com/office/drawing/2014/main" id="{E30B4D21-BD5C-4634-B429-0EFA3972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30071"/>
            <a:ext cx="5741894" cy="3827929"/>
          </a:xfrm>
          <a:prstGeom prst="rect">
            <a:avLst/>
          </a:prstGeom>
        </p:spPr>
      </p:pic>
      <p:sp>
        <p:nvSpPr>
          <p:cNvPr id="7" name="TextBox 6">
            <a:extLst>
              <a:ext uri="{FF2B5EF4-FFF2-40B4-BE49-F238E27FC236}">
                <a16:creationId xmlns:a16="http://schemas.microsoft.com/office/drawing/2014/main" id="{3F009629-F4F5-4E6B-81BC-20679FEB36F6}"/>
              </a:ext>
            </a:extLst>
          </p:cNvPr>
          <p:cNvSpPr txBox="1"/>
          <p:nvPr/>
        </p:nvSpPr>
        <p:spPr>
          <a:xfrm>
            <a:off x="0" y="4684530"/>
            <a:ext cx="6096000" cy="1200329"/>
          </a:xfrm>
          <a:prstGeom prst="rect">
            <a:avLst/>
          </a:prstGeom>
          <a:noFill/>
        </p:spPr>
        <p:txBody>
          <a:bodyPr wrap="square">
            <a:spAutoFit/>
          </a:bodyPr>
          <a:lstStyle/>
          <a:p>
            <a:pPr algn="ctr"/>
            <a:r>
              <a:rPr lang="en-US" b="0" i="1" dirty="0">
                <a:effectLst/>
                <a:latin typeface="TNYAdobeCaslonPro"/>
              </a:rPr>
              <a:t>He doesn’t run very fast or jump very high, and seems to prefer the company of horses. </a:t>
            </a:r>
            <a:endParaRPr lang="hr-HR" b="0" i="1" dirty="0">
              <a:effectLst/>
              <a:latin typeface="TNYAdobeCaslonPro"/>
            </a:endParaRPr>
          </a:p>
          <a:p>
            <a:pPr marL="0" indent="0" algn="ctr">
              <a:buNone/>
            </a:pPr>
            <a:r>
              <a:rPr lang="en-US" b="0" i="1" dirty="0">
                <a:effectLst/>
                <a:latin typeface="TNYAdobeCaslonPro"/>
              </a:rPr>
              <a:t>But he has mastered the game’s new geometry like nobody else.</a:t>
            </a:r>
          </a:p>
        </p:txBody>
      </p:sp>
    </p:spTree>
    <p:extLst>
      <p:ext uri="{BB962C8B-B14F-4D97-AF65-F5344CB8AC3E}">
        <p14:creationId xmlns:p14="http://schemas.microsoft.com/office/powerpoint/2010/main" val="299419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D599-509C-F900-7BC6-0C22AD7AADF2}"/>
              </a:ext>
            </a:extLst>
          </p:cNvPr>
          <p:cNvSpPr>
            <a:spLocks noGrp="1"/>
          </p:cNvSpPr>
          <p:nvPr>
            <p:ph type="title"/>
          </p:nvPr>
        </p:nvSpPr>
        <p:spPr/>
        <p:txBody>
          <a:bodyPr/>
          <a:lstStyle/>
          <a:p>
            <a:pPr algn="ctr"/>
            <a:r>
              <a:rPr lang="hr-HR" dirty="0"/>
              <a:t>Pacijentove potrebe su kompleksne, a rješenja su komplicirana!</a:t>
            </a:r>
          </a:p>
        </p:txBody>
      </p:sp>
      <p:sp>
        <p:nvSpPr>
          <p:cNvPr id="3" name="Content Placeholder 2">
            <a:extLst>
              <a:ext uri="{FF2B5EF4-FFF2-40B4-BE49-F238E27FC236}">
                <a16:creationId xmlns:a16="http://schemas.microsoft.com/office/drawing/2014/main" id="{BC9BA98D-9B49-D71F-3503-C90CEB31F791}"/>
              </a:ext>
            </a:extLst>
          </p:cNvPr>
          <p:cNvSpPr>
            <a:spLocks noGrp="1"/>
          </p:cNvSpPr>
          <p:nvPr>
            <p:ph idx="1"/>
          </p:nvPr>
        </p:nvSpPr>
        <p:spPr/>
        <p:txBody>
          <a:bodyPr/>
          <a:lstStyle/>
          <a:p>
            <a:endParaRPr lang="en-SI" dirty="0"/>
          </a:p>
        </p:txBody>
      </p:sp>
      <p:pic>
        <p:nvPicPr>
          <p:cNvPr id="4" name="Google Shape;190;p4">
            <a:extLst>
              <a:ext uri="{FF2B5EF4-FFF2-40B4-BE49-F238E27FC236}">
                <a16:creationId xmlns:a16="http://schemas.microsoft.com/office/drawing/2014/main" id="{5CB74944-0776-900A-4F7C-63E3A1BEC427}"/>
              </a:ext>
            </a:extLst>
          </p:cNvPr>
          <p:cNvPicPr preferRelativeResize="0"/>
          <p:nvPr/>
        </p:nvPicPr>
        <p:blipFill rotWithShape="1">
          <a:blip r:embed="rId2">
            <a:alphaModFix/>
          </a:blip>
          <a:srcRect/>
          <a:stretch/>
        </p:blipFill>
        <p:spPr>
          <a:xfrm>
            <a:off x="4800600" y="1825624"/>
            <a:ext cx="4636008" cy="4922647"/>
          </a:xfrm>
          <a:prstGeom prst="rect">
            <a:avLst/>
          </a:prstGeom>
          <a:noFill/>
          <a:ln>
            <a:noFill/>
          </a:ln>
        </p:spPr>
      </p:pic>
    </p:spTree>
    <p:extLst>
      <p:ext uri="{BB962C8B-B14F-4D97-AF65-F5344CB8AC3E}">
        <p14:creationId xmlns:p14="http://schemas.microsoft.com/office/powerpoint/2010/main" val="39537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141412" y="871066"/>
            <a:ext cx="9905998" cy="183729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50000"/>
              </a:lnSpc>
              <a:spcBef>
                <a:spcPts val="0"/>
              </a:spcBef>
              <a:spcAft>
                <a:spcPts val="0"/>
              </a:spcAft>
              <a:buClr>
                <a:schemeClr val="dk1"/>
              </a:buClr>
              <a:buSzPct val="111111"/>
              <a:buFont typeface="Calibri"/>
              <a:buNone/>
            </a:pPr>
            <a:r>
              <a:rPr lang="hr-HR" sz="4400" b="1"/>
              <a:t> DUGOTRAJNA SKRB</a:t>
            </a:r>
            <a:br>
              <a:rPr lang="hr-HR" sz="4400" b="1"/>
            </a:br>
            <a:r>
              <a:rPr lang="hr-HR" sz="4400" b="1"/>
              <a:t>24/7/365</a:t>
            </a:r>
            <a:endParaRPr/>
          </a:p>
        </p:txBody>
      </p:sp>
      <p:sp>
        <p:nvSpPr>
          <p:cNvPr id="98" name="Google Shape;98;p2"/>
          <p:cNvSpPr txBox="1">
            <a:spLocks noGrp="1"/>
          </p:cNvSpPr>
          <p:nvPr>
            <p:ph type="body" idx="1"/>
          </p:nvPr>
        </p:nvSpPr>
        <p:spPr>
          <a:xfrm>
            <a:off x="1141412" y="2817091"/>
            <a:ext cx="9905999" cy="2678546"/>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dk1"/>
              </a:buClr>
              <a:buSzPts val="5000"/>
              <a:buNone/>
            </a:pPr>
            <a:r>
              <a:rPr lang="hr-HR" sz="4000"/>
              <a:t>cjelovita + dugotrajna + razlike u potrebi i odgovoru sustava u danu, tjednu, godini</a:t>
            </a:r>
            <a:endParaRPr sz="4000"/>
          </a:p>
        </p:txBody>
      </p:sp>
      <p:pic>
        <p:nvPicPr>
          <p:cNvPr id="5" name="Picture 4" descr="A logo with orange dots and black text&#10;&#10;Description automatically generated">
            <a:extLst>
              <a:ext uri="{FF2B5EF4-FFF2-40B4-BE49-F238E27FC236}">
                <a16:creationId xmlns:a16="http://schemas.microsoft.com/office/drawing/2014/main" id="{4B889793-1A37-48F1-8965-18E681767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859" y="5145742"/>
            <a:ext cx="3155576" cy="13127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B298-D227-4B0C-BBE1-5016E427D866}"/>
              </a:ext>
            </a:extLst>
          </p:cNvPr>
          <p:cNvSpPr>
            <a:spLocks noGrp="1"/>
          </p:cNvSpPr>
          <p:nvPr>
            <p:ph type="title"/>
          </p:nvPr>
        </p:nvSpPr>
        <p:spPr/>
        <p:txBody>
          <a:bodyPr>
            <a:normAutofit fontScale="90000"/>
          </a:bodyPr>
          <a:lstStyle/>
          <a:p>
            <a:pPr algn="ctr"/>
            <a:br>
              <a:rPr lang="hr-HR" sz="3600" dirty="0"/>
            </a:br>
            <a:r>
              <a:rPr lang="hr-HR" sz="3100" dirty="0"/>
              <a:t>OPERATIVNI PLAN RAZVOJA INTEGRIRANE DUGOTRAJNE SKRBI U HRVATSKOJ 2025. DO 2030.</a:t>
            </a:r>
            <a:br>
              <a:rPr lang="hr-HR" dirty="0"/>
            </a:br>
            <a:endParaRPr lang="hr-HR" dirty="0"/>
          </a:p>
        </p:txBody>
      </p:sp>
      <p:sp>
        <p:nvSpPr>
          <p:cNvPr id="3" name="Content Placeholder 2">
            <a:extLst>
              <a:ext uri="{FF2B5EF4-FFF2-40B4-BE49-F238E27FC236}">
                <a16:creationId xmlns:a16="http://schemas.microsoft.com/office/drawing/2014/main" id="{759A65EB-F39B-473B-B380-5BBCED755DCA}"/>
              </a:ext>
            </a:extLst>
          </p:cNvPr>
          <p:cNvSpPr>
            <a:spLocks noGrp="1"/>
          </p:cNvSpPr>
          <p:nvPr>
            <p:ph idx="1"/>
          </p:nvPr>
        </p:nvSpPr>
        <p:spPr>
          <a:xfrm>
            <a:off x="838200" y="1690688"/>
            <a:ext cx="10515600" cy="4737286"/>
          </a:xfrm>
        </p:spPr>
        <p:txBody>
          <a:bodyPr>
            <a:normAutofit fontScale="40000" lnSpcReduction="20000"/>
          </a:bodyPr>
          <a:lstStyle/>
          <a:p>
            <a:r>
              <a:rPr lang="hr-HR" sz="5000" b="1" dirty="0"/>
              <a:t>Osobe s invaliditetom (tjelesna, mentalna, intelektualna i osjetilna oštećenja</a:t>
            </a:r>
            <a:r>
              <a:rPr lang="hr-HR" sz="5000" dirty="0"/>
              <a:t>)</a:t>
            </a:r>
            <a:r>
              <a:rPr lang="hr-HR" dirty="0"/>
              <a:t>: U Konvenciji UN-a o pravima osoba s invaliditetom, osobe s invaliditetom definirane su kao osobe „koje imaju dugotrajna tjelesna, mentalna, intelektualna ili osjetilna oštećenja, koja u međudjelovanju s različitim preprekama mogu sprečavati njihovo puno i učinkovito sudjelovanje u društvu na ravnopravnoj osnovi s drugima. Osobe koje zbog svog invaliditeta nisu u stanju samostalno obavljati svakodnevne aktivnosti niti se brinuti o svom zdravlju. Također nisu sposobni primiti sve ponuđene zdravstvene usluge. Promjene u njihovom stanju više su povezane sa starenjem nego s prirodom njihovog početnog invaliditeta.</a:t>
            </a:r>
          </a:p>
          <a:p>
            <a:r>
              <a:rPr lang="hr-HR" sz="5000" b="1" dirty="0"/>
              <a:t>Nepokretne ili teško pokretne osobe: </a:t>
            </a:r>
            <a:r>
              <a:rPr lang="hr-HR" b="1" dirty="0"/>
              <a:t>Pacijenti/korisnici koji su zbog svog fizičkog stanja i zdravlja nepokretn</a:t>
            </a:r>
            <a:r>
              <a:rPr lang="hr-HR" dirty="0"/>
              <a:t>i što ih čini vezanim za krevet, u blažim slučajevima, ovi pacijenti ne trebaju posebnu medicinsku ili sestrinsku njegu, ali im je potrebna redovita njega primjerena nepokretnoj osobi. Primjer uključuje odrasle osobe srednje dobi bez sistemskog zatajenja organa, ali s teškim zdravstvenim problemom. U težim stadijima, ovi pacijenti trebaju intenzivniju sestrinsku njegu i češće medicinske intervencije. Ova skupina uključuje osobe koje su zbog različitih invaliditeta ili posljedica bolesti nepokretne i vezane za krevet, ali bez progresije bolesti koja bi ukazivala na buduću dinamiku ili kraj života. U težim slučajevima dolazi do kontinuiranog pogoršanja, često kod starijih osoba s višestrukim zatajenjima organa, što dovodi do progresivnog propadanja bez specifičnog prepoznatljivog uzroka.</a:t>
            </a:r>
          </a:p>
          <a:p>
            <a:r>
              <a:rPr lang="hr-HR" sz="5000" b="1" dirty="0"/>
              <a:t>Osobe koje trebaju medicinske uređaje ili pomagala: </a:t>
            </a:r>
            <a:r>
              <a:rPr lang="hr-HR" dirty="0"/>
              <a:t>Osobe koje trebaju medicinske uređaje ili pomagala, kao što su koncentratori kisika, respiratori, sustavi za parenteralnu prehranu, PEG sustavi za hranjenje itd. U blažim slučajevima, ovi pacijenti mogu dobiti cjelovitu skrb kod kuće uz pomoć zdravstvenih radnika koji dolaze u kućne posjete ili mobilnih timova. U težim stanjima, kao što je koma, pacijent mora biti smješten u ustanovu koja može osigurati intenzivnu sestrinsku i dostupnu medicinsku skrb.</a:t>
            </a:r>
          </a:p>
          <a:p>
            <a:r>
              <a:rPr lang="hr-HR" sz="5000" b="1" dirty="0"/>
              <a:t>Osobe kojima je potrebna palijativna skrb</a:t>
            </a:r>
            <a:r>
              <a:rPr lang="hr-HR" dirty="0"/>
              <a:t>: Osobe kod kojih više nije moguća aktivna terapija za njihovu životno </a:t>
            </a:r>
            <a:r>
              <a:rPr lang="hr-HR" dirty="0" err="1"/>
              <a:t>ugrožavajuću</a:t>
            </a:r>
            <a:r>
              <a:rPr lang="hr-HR" dirty="0"/>
              <a:t> bolest, što uzrokuje kontinuiranu patnju. U nekim slučajevima, kao što su neurološke bolesti, palijativna skrb može biti potrebna dugo vremena bez značajne progresije, ali je potrebno značajno olakšati patnju pacijenta. Druga skupina uključuje pacijente s progresijom bolesti i izvjesnim krajem života, čije se potrebe za skrb dramatično i svakodnevno povećavaju. Problemi poput boli, zatajenja organa, dekubitusa, funkcionalnih oštećenja, poremećaja svijesti i problema mentalnog zdravlja su česti.</a:t>
            </a:r>
          </a:p>
          <a:p>
            <a:r>
              <a:rPr lang="hr-HR" sz="5000" b="1" dirty="0">
                <a:highlight>
                  <a:srgbClr val="FFFF00"/>
                </a:highlight>
              </a:rPr>
              <a:t>Osobe oboljele od Alzheimerove demencije i drugih demencija </a:t>
            </a:r>
            <a:r>
              <a:rPr lang="hr-HR" dirty="0">
                <a:highlight>
                  <a:srgbClr val="FFFF00"/>
                </a:highlight>
              </a:rPr>
              <a:t>Ova skupina može se podijeliti u dvije podskupine. Prva uključuje osobe s mentalnim poremećajima ili bolestima koje zahtijevaju redoviti nadzor i praćenje bez nužno životno </a:t>
            </a:r>
            <a:r>
              <a:rPr lang="hr-HR" dirty="0" err="1">
                <a:highlight>
                  <a:srgbClr val="FFFF00"/>
                </a:highlight>
              </a:rPr>
              <a:t>ugrožavajućih</a:t>
            </a:r>
            <a:r>
              <a:rPr lang="hr-HR" dirty="0">
                <a:highlight>
                  <a:srgbClr val="FFFF00"/>
                </a:highlight>
              </a:rPr>
              <a:t> rizika. Druga podskupina sastoji se od osoba s nekim oblikom demencije, koja u blažem obliku može ometati dnevne aktivnosti i učiniti osobu ovisnom o skrbi drugih ili zahtijevati smještaj u ustanovu. Teška demencija je progresivna bolest koja dovodi do kontinuiranog propadanja, povećavajući potrebe za zdravstvenom zaštitom i njegom, te na kraju dovodi do smrti. </a:t>
            </a:r>
          </a:p>
          <a:p>
            <a:r>
              <a:rPr lang="hr-HR" dirty="0"/>
              <a:t>Ovih pet skupina korisnika imaju raznolike potrebe kojima je potrebno </a:t>
            </a:r>
            <a:r>
              <a:rPr lang="hr-HR" sz="5000" b="1" dirty="0"/>
              <a:t>osigurati odgovarajuću skrb naglašavajući važnost prilagođenog individualnog pristupa kako bi se zadovoljile njihove specifične potrebe.</a:t>
            </a:r>
          </a:p>
          <a:p>
            <a:endParaRPr lang="hr-HR" dirty="0"/>
          </a:p>
        </p:txBody>
      </p:sp>
    </p:spTree>
    <p:extLst>
      <p:ext uri="{BB962C8B-B14F-4D97-AF65-F5344CB8AC3E}">
        <p14:creationId xmlns:p14="http://schemas.microsoft.com/office/powerpoint/2010/main" val="363597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1711195" y="0"/>
            <a:ext cx="8769600" cy="777241"/>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4400"/>
            </a:pPr>
            <a:r>
              <a:rPr lang="hr-HR" sz="2800" b="1" dirty="0"/>
              <a:t>Promjene paradigme o skrbi za kompleksnog pacijenta</a:t>
            </a:r>
            <a:endParaRPr sz="2800" b="1" dirty="0"/>
          </a:p>
        </p:txBody>
      </p:sp>
      <p:pic>
        <p:nvPicPr>
          <p:cNvPr id="116" name="Google Shape;116;p5"/>
          <p:cNvPicPr preferRelativeResize="0"/>
          <p:nvPr/>
        </p:nvPicPr>
        <p:blipFill rotWithShape="1">
          <a:blip r:embed="rId3">
            <a:alphaModFix/>
          </a:blip>
          <a:srcRect/>
          <a:stretch/>
        </p:blipFill>
        <p:spPr>
          <a:xfrm>
            <a:off x="2551392" y="777241"/>
            <a:ext cx="6775488" cy="608076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455</TotalTime>
  <Words>3250</Words>
  <Application>Microsoft Office PowerPoint</Application>
  <PresentationFormat>Widescreen</PresentationFormat>
  <Paragraphs>277</Paragraphs>
  <Slides>44</Slides>
  <Notes>20</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Aptos</vt:lpstr>
      <vt:lpstr>Aptos Display</vt:lpstr>
      <vt:lpstr>Arial</vt:lpstr>
      <vt:lpstr>Calibri</vt:lpstr>
      <vt:lpstr>Calibri-Bold</vt:lpstr>
      <vt:lpstr>TNYAdobeCaslonPro</vt:lpstr>
      <vt:lpstr>Twentieth Century</vt:lpstr>
      <vt:lpstr>Office Theme</vt:lpstr>
      <vt:lpstr>  Kompleksnost skrbi za pacijente s Alzheimerovom bolešću  Što imamo, a što nam nedostaje?</vt:lpstr>
      <vt:lpstr>PowerPoint Presentation</vt:lpstr>
      <vt:lpstr>Što imamo, a što nam nedostaje?  Iako problemi kompleksnih pacijenata nisu adekvatni prepoznati niti su njihove potrebe cjelovito analizirane, u Republici Hrvatskoj postoje brojne odrednice koje pozitivno pridonose zbrinjavanju pacijenata koji pripadaju u ovu skupinu</vt:lpstr>
      <vt:lpstr>Zašto do sada nema promjene?</vt:lpstr>
      <vt:lpstr>PowerPoint Presentation</vt:lpstr>
      <vt:lpstr>Pacijentove potrebe su kompleksne, a rješenja su komplicirana!</vt:lpstr>
      <vt:lpstr> DUGOTRAJNA SKRB 24/7/365</vt:lpstr>
      <vt:lpstr> OPERATIVNI PLAN RAZVOJA INTEGRIRANE DUGOTRAJNE SKRBI U HRVATSKOJ 2025. DO 2030. </vt:lpstr>
      <vt:lpstr>Promjene paradigme o skrbi za kompleksnog pacijenta</vt:lpstr>
      <vt:lpstr>ZAŠTO U OVOM TRENUTKU NE FUNKCIONIRA SKRB 24/7/365? </vt:lpstr>
      <vt:lpstr>Kompleksan pacijent je onaj koji treba pomoć da bi primio pomoć!</vt:lpstr>
      <vt:lpstr>Pacijentove potrebe su kompleksne, a rješenja su komplicirana!</vt:lpstr>
      <vt:lpstr>Ostvareni preduvjeti za implementaciju (od 2021. godine)</vt:lpstr>
      <vt:lpstr>PowerPoint Presentation</vt:lpstr>
      <vt:lpstr>PowerPoint Presentation</vt:lpstr>
      <vt:lpstr> Izazovi  integracije i dugotrajne  skrbi  Dr. sc. Dorja Vočanec prof.dr.sc. Aleksandar Džakula</vt:lpstr>
      <vt:lpstr>Ključni elementi za implementaciju cjelovite skrbi</vt:lpstr>
      <vt:lpstr>PowerPoint Presentation</vt:lpstr>
      <vt:lpstr>ELEMENTI KONTINUITETA SKRBI</vt:lpstr>
      <vt:lpstr>STRUKTURA KONTINUITETA SKRBI</vt:lpstr>
      <vt:lpstr>PowerPoint Presentation</vt:lpstr>
      <vt:lpstr>Što je integrirana skrb?</vt:lpstr>
      <vt:lpstr>Dimenzije integracije</vt:lpstr>
      <vt:lpstr>KLINIČKI KRITERIJI</vt:lpstr>
      <vt:lpstr>RIZIČNI FAKTORI</vt:lpstr>
      <vt:lpstr>UTILIZACIJSKI PARAMETRI</vt:lpstr>
      <vt:lpstr>Kritične točke</vt:lpstr>
      <vt:lpstr>PowerPoint Presentation</vt:lpstr>
      <vt:lpstr>Kompleksna, komplicirana, dugotrajna skrb</vt:lpstr>
      <vt:lpstr>Kompleksan pacijent je onaj koji treba pomoć da bi primio pomoć!  </vt:lpstr>
      <vt:lpstr>PowerPoint Presentation</vt:lpstr>
      <vt:lpstr>Koje su razlike u skrbi za pojedine skupine/scenarije kompleksnih pacijenata? </vt:lpstr>
      <vt:lpstr>Promjene paradigme o skrbi za kompleksnog pacijenta</vt:lpstr>
      <vt:lpstr>B2C  B2B u zdravstvu</vt:lpstr>
      <vt:lpstr>PowerPoint Presentation</vt:lpstr>
      <vt:lpstr>Dugotrajna skrb – aktivnosti i nadležnosti</vt:lpstr>
      <vt:lpstr>Dvije pacijentice?</vt:lpstr>
      <vt:lpstr>PowerPoint Presentation</vt:lpstr>
      <vt:lpstr>Plan skrbi</vt:lpstr>
      <vt:lpstr>Osnivanje savjetovališta za kompleksne pacijente – Centar za kompleksnu skrb</vt:lpstr>
      <vt:lpstr>Centar (savjetovalište) za kompleksnu skrb</vt:lpstr>
      <vt:lpstr>Odnos koordinacijskog centra za palijativnu skrb i centra/savjetovališta za kompleksne pacijente?</vt:lpstr>
      <vt:lpstr>In summary, the essence of the B2B approach lies in building strong relationships, addressing complex decision-making processes, and providing customized solutions for businesses. On the other hand, the B2C approach centers around creating consumer-centric experiences, leveraging emotional appeal, and targeting a broad consumer base with mass marketing strategies.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Cjelovita skrb za kompleksne pacijente</dc:title>
  <dc:creator>Dorja Vočanec</dc:creator>
  <cp:lastModifiedBy>Aleksandar Džakula</cp:lastModifiedBy>
  <cp:revision>13</cp:revision>
  <dcterms:created xsi:type="dcterms:W3CDTF">2024-12-08T18:07:50Z</dcterms:created>
  <dcterms:modified xsi:type="dcterms:W3CDTF">2025-09-25T05:56:52Z</dcterms:modified>
</cp:coreProperties>
</file>